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7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h+cFWTaafV0R0va+Qv+OqA==" hashData="M/Z9t16UDFOyfRG796xlA+lhtw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7C494-B99C-4B50-8DEF-3E412A9C812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4E65E-1CD3-4E4E-9B62-98E3BFB104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RYBY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ryby mořské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rozdělení 				ryb a jejich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ryb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/>
              <a:t>r</a:t>
            </a:r>
            <a:r>
              <a:rPr lang="cs-CZ" dirty="0" smtClean="0"/>
              <a:t>yby jsou v lidské výživě především zdrojem plnohodnotných bílkovin, nerostných látek (fosfor, jód, železo, vápník) a vitamínů (A, D)</a:t>
            </a:r>
          </a:p>
          <a:p>
            <a:r>
              <a:rPr lang="cs-CZ" dirty="0"/>
              <a:t>m</a:t>
            </a:r>
            <a:r>
              <a:rPr lang="cs-CZ" dirty="0" smtClean="0"/>
              <a:t>á vyšší obsah vody než maso teplokrevných zvířat, tím i kratší trvanlivost</a:t>
            </a:r>
          </a:p>
          <a:p>
            <a:r>
              <a:rPr lang="cs-CZ" dirty="0"/>
              <a:t>m</a:t>
            </a:r>
            <a:r>
              <a:rPr lang="cs-CZ" dirty="0" smtClean="0"/>
              <a:t>aso je světlejší, jemné chuti, lehce stravitelné s výjimkou tučnějších ryb (tuňák, úhoř, sumec)</a:t>
            </a:r>
          </a:p>
          <a:p>
            <a:r>
              <a:rPr lang="cs-CZ" dirty="0"/>
              <a:t>n</a:t>
            </a:r>
            <a:r>
              <a:rPr lang="cs-CZ" dirty="0" smtClean="0"/>
              <a:t>ejlepší maso poskytují ryby v době dospívání, kdy nabývají na váze</a:t>
            </a:r>
          </a:p>
          <a:p>
            <a:r>
              <a:rPr lang="cs-CZ" dirty="0" smtClean="0"/>
              <a:t>jakost masa je podmíněna několika okolnostmi, z nichž nejdůležitější je stáří ryby, prostředí v jakém ryby žily, čerstvost masa, doba tření (nejchutnější před dobou tření), po vytření je maso vodnaté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ryb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jakost masa je podmíněna několika okolnostmi, z nichž nejdůležitější je stáří ryby, prostředí v jakém ryby žily, čerstvost masa, doba tření (nejchutnější před dobou tření), po vytření je maso vodnaté</a:t>
            </a:r>
          </a:p>
          <a:p>
            <a:r>
              <a:rPr lang="cs-CZ" dirty="0"/>
              <a:t>m</a:t>
            </a:r>
            <a:r>
              <a:rPr lang="cs-CZ" dirty="0" smtClean="0"/>
              <a:t>ořské ryby jsou bohatší na nerostné látky</a:t>
            </a:r>
          </a:p>
          <a:p>
            <a:r>
              <a:rPr lang="cs-CZ" dirty="0"/>
              <a:t>z</a:t>
            </a:r>
            <a:r>
              <a:rPr lang="cs-CZ" dirty="0" smtClean="0"/>
              <a:t> rozsáhlého množství mořských ryb, dovážíme jen některé – ryby mražené, solené, nebo silně podchlazené</a:t>
            </a:r>
          </a:p>
          <a:p>
            <a:endParaRPr lang="cs-CZ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Mořské ryby a jejich použití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dirty="0">
                <a:solidFill>
                  <a:srgbClr val="0070C0"/>
                </a:solidFill>
              </a:rPr>
              <a:t>s</a:t>
            </a:r>
            <a:r>
              <a:rPr lang="cs-CZ" dirty="0" smtClean="0">
                <a:solidFill>
                  <a:srgbClr val="0070C0"/>
                </a:solidFill>
              </a:rPr>
              <a:t>leď (</a:t>
            </a:r>
            <a:r>
              <a:rPr lang="cs-CZ" dirty="0" err="1" smtClean="0">
                <a:solidFill>
                  <a:srgbClr val="0070C0"/>
                </a:solidFill>
              </a:rPr>
              <a:t>herynk</a:t>
            </a:r>
            <a:r>
              <a:rPr lang="cs-CZ" dirty="0" smtClean="0">
                <a:solidFill>
                  <a:srgbClr val="0070C0"/>
                </a:solidFill>
              </a:rPr>
              <a:t>)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používá se ke konzervaci v oleji, v tomatě, na marinády a k různým kuchyňským úpravám</a:t>
            </a:r>
          </a:p>
          <a:p>
            <a:pPr>
              <a:buNone/>
            </a:pPr>
            <a:r>
              <a:rPr lang="cs-CZ" sz="2800" i="1" dirty="0"/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slaneček</a:t>
            </a:r>
            <a:r>
              <a:rPr lang="cs-CZ" sz="2800" i="1" dirty="0" smtClean="0">
                <a:solidFill>
                  <a:schemeClr val="tx1"/>
                </a:solidFill>
              </a:rPr>
              <a:t> – silně prosolený sleď</a:t>
            </a:r>
          </a:p>
          <a:p>
            <a:pPr>
              <a:buNone/>
            </a:pPr>
            <a:r>
              <a:rPr lang="cs-CZ" sz="2800" i="1" dirty="0" smtClean="0">
                <a:solidFill>
                  <a:schemeClr val="tx1"/>
                </a:solidFill>
              </a:rPr>
              <a:t>	</a:t>
            </a:r>
            <a:r>
              <a:rPr lang="cs-CZ" sz="2800" i="1" dirty="0" smtClean="0">
                <a:solidFill>
                  <a:srgbClr val="0070C0"/>
                </a:solidFill>
              </a:rPr>
              <a:t>- </a:t>
            </a:r>
            <a:r>
              <a:rPr lang="cs-CZ" sz="2800" i="1" dirty="0" err="1" smtClean="0">
                <a:solidFill>
                  <a:srgbClr val="0070C0"/>
                </a:solidFill>
              </a:rPr>
              <a:t>matjesy</a:t>
            </a:r>
            <a:r>
              <a:rPr lang="cs-CZ" sz="2800" i="1" dirty="0" smtClean="0">
                <a:solidFill>
                  <a:schemeClr val="tx1"/>
                </a:solidFill>
              </a:rPr>
              <a:t> – pohlavně nedozrálí sledi (vykostěné filety, solené v oleji)</a:t>
            </a:r>
            <a:endParaRPr lang="cs-CZ" sz="2800" i="1" dirty="0" smtClean="0"/>
          </a:p>
          <a:p>
            <a:r>
              <a:rPr lang="cs-CZ" dirty="0" smtClean="0">
                <a:solidFill>
                  <a:srgbClr val="0070C0"/>
                </a:solidFill>
              </a:rPr>
              <a:t>makrela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používá se na pečení, marinování, uzení, nebo zpracování do konzerv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tuňák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zpracovává se do konzerv, udí se, v proději též </a:t>
            </a:r>
            <a:r>
              <a:rPr lang="cs-CZ" i="1" dirty="0" err="1" smtClean="0"/>
              <a:t>staeky</a:t>
            </a: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Mořské ryby a jejich použití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treska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/>
              <a:t>- </a:t>
            </a:r>
            <a:r>
              <a:rPr lang="cs-CZ" i="1" dirty="0" smtClean="0"/>
              <a:t>z jater tresky se získává tuk (velice jemný, bohatý na vitamín D)</a:t>
            </a:r>
            <a:endParaRPr lang="cs-CZ" i="1" dirty="0"/>
          </a:p>
          <a:p>
            <a:r>
              <a:rPr lang="cs-CZ" dirty="0">
                <a:solidFill>
                  <a:srgbClr val="0070C0"/>
                </a:solidFill>
              </a:rPr>
              <a:t>m</a:t>
            </a:r>
            <a:r>
              <a:rPr lang="cs-CZ" dirty="0" smtClean="0">
                <a:solidFill>
                  <a:srgbClr val="0070C0"/>
                </a:solidFill>
              </a:rPr>
              <a:t>aso z velryb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k nám se dováží jako filé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žralok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v prodeji jako </a:t>
            </a:r>
            <a:r>
              <a:rPr lang="cs-CZ" i="1" dirty="0" err="1" smtClean="0"/>
              <a:t>staeky</a:t>
            </a:r>
            <a:endParaRPr lang="cs-CZ" i="1" dirty="0" smtClean="0"/>
          </a:p>
          <a:p>
            <a:r>
              <a:rPr lang="cs-CZ" dirty="0" smtClean="0">
                <a:solidFill>
                  <a:srgbClr val="0070C0"/>
                </a:solidFill>
              </a:rPr>
              <a:t>šproty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konzervované uzené, grilované, uzené</a:t>
            </a:r>
          </a:p>
          <a:p>
            <a:r>
              <a:rPr lang="cs-CZ" dirty="0" err="1" smtClean="0">
                <a:solidFill>
                  <a:srgbClr val="0070C0"/>
                </a:solidFill>
              </a:rPr>
              <a:t>hejk</a:t>
            </a:r>
            <a:endParaRPr lang="cs-CZ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tuhé bílé maso, vaří se, dusí, filé, uzený, konzervovaný, smažený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0"/>
                            </p:stCondLst>
                            <p:childTnLst>
                              <p:par>
                                <p:cTn id="5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Skladování ryb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>
                <a:solidFill>
                  <a:srgbClr val="0070C0"/>
                </a:solidFill>
              </a:rPr>
              <a:t>v</a:t>
            </a:r>
            <a:r>
              <a:rPr lang="cs-CZ" dirty="0" smtClean="0">
                <a:solidFill>
                  <a:srgbClr val="0070C0"/>
                </a:solidFill>
              </a:rPr>
              <a:t> chladících zařízeních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krátkodobě, odděleně od ostatních výrobků (snadno podléhá zkáze)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rgbClr val="0070C0"/>
                </a:solidFill>
              </a:rPr>
              <a:t>mražené ryby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v mrazících boxech, při teplotě – 18 °C až – 22°C</a:t>
            </a:r>
          </a:p>
          <a:p>
            <a:r>
              <a:rPr lang="cs-CZ" dirty="0">
                <a:solidFill>
                  <a:srgbClr val="0070C0"/>
                </a:solidFill>
              </a:rPr>
              <a:t>ž</a:t>
            </a:r>
            <a:r>
              <a:rPr lang="cs-CZ" dirty="0" smtClean="0">
                <a:solidFill>
                  <a:srgbClr val="0070C0"/>
                </a:solidFill>
              </a:rPr>
              <a:t>ivé ryby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v kádích s proudící vodou (okysličování vody)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 descr="makrela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6107687" cy="2127328"/>
          </a:xfrm>
          <a:prstGeom prst="rect">
            <a:avLst/>
          </a:prstGeom>
        </p:spPr>
      </p:pic>
      <p:pic>
        <p:nvPicPr>
          <p:cNvPr id="18" name="Obrázek 17" descr="tuňák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564904"/>
            <a:ext cx="4108365" cy="1822553"/>
          </a:xfrm>
          <a:prstGeom prst="rect">
            <a:avLst/>
          </a:prstGeom>
        </p:spPr>
      </p:pic>
      <p:pic>
        <p:nvPicPr>
          <p:cNvPr id="19" name="Obrázek 18" descr="sleď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4653136"/>
            <a:ext cx="6107687" cy="2005418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 stručně ryby.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druhy mořských ryb a jejich použití?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se mohou </a:t>
            </a:r>
            <a:r>
              <a:rPr lang="cs-CZ" smtClean="0"/>
              <a:t>ryby skladovat?</a:t>
            </a:r>
            <a:endParaRPr lang="cs-CZ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278</Words>
  <Application>Microsoft Office PowerPoint</Application>
  <PresentationFormat>Předvádění na obrazovce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RYBY</vt:lpstr>
      <vt:lpstr>Charakteristika ryb</vt:lpstr>
      <vt:lpstr>Charakteristika ryb</vt:lpstr>
      <vt:lpstr>Mořské ryby a jejich použití</vt:lpstr>
      <vt:lpstr>Mořské ryby a jejich použití</vt:lpstr>
      <vt:lpstr>Skladování ryb</vt:lpstr>
      <vt:lpstr>Snímek 7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RYBY</dc:title>
  <dc:creator>Alena Friedová</dc:creator>
  <cp:lastModifiedBy>Vítězslav Kubal</cp:lastModifiedBy>
  <cp:revision>10</cp:revision>
  <dcterms:created xsi:type="dcterms:W3CDTF">2012-09-01T17:38:08Z</dcterms:created>
  <dcterms:modified xsi:type="dcterms:W3CDTF">2012-10-22T13:02:13Z</dcterms:modified>
</cp:coreProperties>
</file>