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Qu7YAJ3oK/fxdQQxN/Xo9w==" hashData="aBBpGbmMiOvAFdBAysmDqwbDOYo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2737D-72DE-4876-BFDA-69F1A71DB390}" type="datetimeFigureOut">
              <a:rPr lang="cs-CZ" smtClean="0"/>
              <a:pPr/>
              <a:t>22.10.2012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1F88D-2287-4807-835E-2D8BD5D7BFC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/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Téma:</a:t>
            </a:r>
            <a:br>
              <a:rPr lang="cs-C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MASO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632848" cy="3240360"/>
          </a:xfrm>
        </p:spPr>
        <p:txBody>
          <a:bodyPr>
            <a:normAutofit/>
          </a:bodyPr>
          <a:lstStyle/>
          <a:p>
            <a:pPr algn="just"/>
            <a:endParaRPr lang="cs-CZ" sz="2100" b="1" dirty="0" smtClean="0">
              <a:solidFill>
                <a:schemeClr val="tx1"/>
              </a:solidFill>
            </a:endParaRP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Autor:			</a:t>
            </a:r>
            <a:r>
              <a:rPr lang="cs-CZ" sz="2100" b="1" i="1" dirty="0" smtClean="0">
                <a:solidFill>
                  <a:schemeClr val="tx1"/>
                </a:solidFill>
              </a:rPr>
              <a:t>Alena FRIEDOVÁ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Období vytvoření:	</a:t>
            </a:r>
            <a:r>
              <a:rPr lang="cs-CZ" sz="2100" i="1" dirty="0" smtClean="0">
                <a:solidFill>
                  <a:schemeClr val="tx1"/>
                </a:solidFill>
              </a:rPr>
              <a:t>duben-květen 2012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Určeno pro:		</a:t>
            </a:r>
            <a:r>
              <a:rPr lang="cs-CZ" sz="2100" i="1" dirty="0" smtClean="0">
                <a:solidFill>
                  <a:schemeClr val="tx1"/>
                </a:solidFill>
              </a:rPr>
              <a:t>1. ročník, oboru obchodník a oboru kuchař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Klíčová slova:		</a:t>
            </a:r>
            <a:r>
              <a:rPr lang="cs-CZ" sz="2100" i="1" dirty="0" smtClean="0">
                <a:solidFill>
                  <a:schemeClr val="tx1"/>
                </a:solidFill>
              </a:rPr>
              <a:t>dělení hovězího žebra</a:t>
            </a:r>
          </a:p>
          <a:p>
            <a:pPr algn="just"/>
            <a:r>
              <a:rPr lang="cs-CZ" sz="2100" b="1" dirty="0" smtClean="0">
                <a:solidFill>
                  <a:schemeClr val="tx1"/>
                </a:solidFill>
              </a:rPr>
              <a:t>Anotace (cíl):		</a:t>
            </a:r>
            <a:r>
              <a:rPr lang="cs-CZ" sz="2100" i="1" dirty="0" smtClean="0">
                <a:solidFill>
                  <a:schemeClr val="tx1"/>
                </a:solidFill>
              </a:rPr>
              <a:t>studenti umí popsat a rozdělit jednotlivé 				části hovězího žebra, umí vysvětlit způsoby 			použití</a:t>
            </a:r>
          </a:p>
          <a:p>
            <a:pPr algn="just"/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Obrázek 3" descr="OPVK_hor_zakladni_logolink_RGB_c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16632"/>
            <a:ext cx="5760720" cy="125882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8229600" cy="1143000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Děkuji za pozornost.</a:t>
            </a: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nízkého roštěnce, žebra a svíčkové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Od pánevní spony se uvolní palec svíčkové, vyjme se z roštěnce, začistí a zbaví loje. Je nejkvalitnější částí hovězího masa, používá se na přípravu minutek (bifteky, medailonky, tatarský biftek).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Rozdělení nízkého roštěnce od žebra se provádí pilou.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Vykostěním nízkého roštěnce s kostí vzniká nízký roštěnec bez kosti a harfy.</a:t>
            </a: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Hovězí žebro s kostí se prodává jako hovězí přední s kostí na polévky, vývary.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Úprava nízkého roštěnce, žebra a svíčkové pro prodej</a:t>
            </a:r>
            <a:endParaRPr lang="cs-CZ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cs-C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Rozdíl mezi nízkým a vysokým roštěncem: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Nízký roštěnec – je zádový sval zakrývající páteřní obratle. Nízký roštěnec se pro výsek používá jako hovězí zadní (rostbíf, příprava minutek).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Vysoký roštěnec – je u přední čtvrtě, sval na 6 až 8 obratli. Pro výsek se zařazuje jako hovězí přední (pečení, dušení).</a:t>
            </a:r>
          </a:p>
          <a:p>
            <a:pPr>
              <a:buNone/>
            </a:pP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žebro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svíčková	</a:t>
            </a: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cs-CZ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roštěná	</a:t>
            </a:r>
            <a:r>
              <a:rPr lang="cs-CZ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žebro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2" y="2420888"/>
            <a:ext cx="8798752" cy="3005328"/>
            <a:chOff x="179512" y="2420888"/>
            <a:chExt cx="8798752" cy="3005328"/>
          </a:xfrm>
        </p:grpSpPr>
        <p:pic>
          <p:nvPicPr>
            <p:cNvPr id="7" name="Obrázek 6" descr="Obrázek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2" y="2492896"/>
              <a:ext cx="4334256" cy="2889504"/>
            </a:xfrm>
            <a:prstGeom prst="rect">
              <a:avLst/>
            </a:prstGeom>
          </p:spPr>
        </p:pic>
        <p:pic>
          <p:nvPicPr>
            <p:cNvPr id="8" name="Obrázek 7" descr="Obrázek5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4008" y="2420888"/>
              <a:ext cx="4334256" cy="3005328"/>
            </a:xfrm>
            <a:prstGeom prst="rect">
              <a:avLst/>
            </a:prstGeom>
          </p:spPr>
        </p:pic>
        <p:sp>
          <p:nvSpPr>
            <p:cNvPr id="6" name="Obdélník 5"/>
            <p:cNvSpPr/>
            <p:nvPr/>
          </p:nvSpPr>
          <p:spPr>
            <a:xfrm>
              <a:off x="251520" y="256490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Obdélník 4"/>
            <p:cNvSpPr/>
            <p:nvPr/>
          </p:nvSpPr>
          <p:spPr>
            <a:xfrm>
              <a:off x="7884368" y="508518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Rozdělení roštěné a svíčkové od žebra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971599" y="1772816"/>
            <a:ext cx="7140063" cy="4550656"/>
            <a:chOff x="971599" y="1772816"/>
            <a:chExt cx="7140063" cy="4550656"/>
          </a:xfrm>
        </p:grpSpPr>
        <p:pic>
          <p:nvPicPr>
            <p:cNvPr id="5" name="Obrázek 4" descr="Obrázek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1599" y="1772816"/>
              <a:ext cx="7140063" cy="4550656"/>
            </a:xfrm>
            <a:prstGeom prst="rect">
              <a:avLst/>
            </a:prstGeom>
          </p:spPr>
        </p:pic>
        <p:sp>
          <p:nvSpPr>
            <p:cNvPr id="4" name="Obdélník 3"/>
            <p:cNvSpPr/>
            <p:nvPr/>
          </p:nvSpPr>
          <p:spPr>
            <a:xfrm>
              <a:off x="1043608" y="184482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1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Roštěná - vykostěná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547664" y="1196752"/>
            <a:ext cx="6120680" cy="5499457"/>
            <a:chOff x="1547664" y="1196752"/>
            <a:chExt cx="6120680" cy="5499457"/>
          </a:xfrm>
        </p:grpSpPr>
        <p:pic>
          <p:nvPicPr>
            <p:cNvPr id="5" name="Obrázek 4" descr="Obrázek7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47664" y="1196752"/>
              <a:ext cx="6120680" cy="5499457"/>
            </a:xfrm>
            <a:prstGeom prst="rect">
              <a:avLst/>
            </a:prstGeom>
          </p:spPr>
        </p:pic>
        <p:sp>
          <p:nvSpPr>
            <p:cNvPr id="4" name="Obdélník 3"/>
            <p:cNvSpPr/>
            <p:nvPr/>
          </p:nvSpPr>
          <p:spPr>
            <a:xfrm>
              <a:off x="6444208" y="6309320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roštěnec nízký</a:t>
            </a:r>
            <a:b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opracovaná svíčková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5"/>
          <p:cNvGrpSpPr/>
          <p:nvPr/>
        </p:nvGrpSpPr>
        <p:grpSpPr>
          <a:xfrm>
            <a:off x="1979712" y="1484784"/>
            <a:ext cx="5340096" cy="5004816"/>
            <a:chOff x="1979712" y="1484784"/>
            <a:chExt cx="5340096" cy="5004816"/>
          </a:xfrm>
        </p:grpSpPr>
        <p:pic>
          <p:nvPicPr>
            <p:cNvPr id="5" name="Obrázek 4" descr="Obrázek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79712" y="1484784"/>
              <a:ext cx="5340096" cy="5004816"/>
            </a:xfrm>
            <a:prstGeom prst="rect">
              <a:avLst/>
            </a:prstGeom>
          </p:spPr>
        </p:pic>
        <p:sp>
          <p:nvSpPr>
            <p:cNvPr id="4" name="Obdélník 3"/>
            <p:cNvSpPr/>
            <p:nvPr/>
          </p:nvSpPr>
          <p:spPr>
            <a:xfrm>
              <a:off x="6228184" y="616530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7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cs-CZ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Hovězí harfy</a:t>
            </a:r>
            <a:endParaRPr lang="cs-CZ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Skupina 8"/>
          <p:cNvGrpSpPr/>
          <p:nvPr/>
        </p:nvGrpSpPr>
        <p:grpSpPr>
          <a:xfrm>
            <a:off x="179511" y="908720"/>
            <a:ext cx="8801041" cy="5781248"/>
            <a:chOff x="179511" y="908720"/>
            <a:chExt cx="8801041" cy="5781248"/>
          </a:xfrm>
        </p:grpSpPr>
        <p:pic>
          <p:nvPicPr>
            <p:cNvPr id="5" name="Obrázek 4" descr="Obrázek1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511" y="908720"/>
              <a:ext cx="4417055" cy="3168352"/>
            </a:xfrm>
            <a:prstGeom prst="rect">
              <a:avLst/>
            </a:prstGeom>
          </p:spPr>
        </p:pic>
        <p:pic>
          <p:nvPicPr>
            <p:cNvPr id="6" name="Obrázek 5" descr="Obrázek19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69311" y="4149080"/>
              <a:ext cx="4611241" cy="2540888"/>
            </a:xfrm>
            <a:prstGeom prst="rect">
              <a:avLst/>
            </a:prstGeom>
          </p:spPr>
        </p:pic>
        <p:sp>
          <p:nvSpPr>
            <p:cNvPr id="7" name="Obdélník 6"/>
            <p:cNvSpPr/>
            <p:nvPr/>
          </p:nvSpPr>
          <p:spPr>
            <a:xfrm>
              <a:off x="7812360" y="6381328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bdélník 7"/>
            <p:cNvSpPr/>
            <p:nvPr/>
          </p:nvSpPr>
          <p:spPr>
            <a:xfrm>
              <a:off x="2843808" y="3645024"/>
              <a:ext cx="102463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sz="900" dirty="0" smtClean="0">
                  <a:latin typeface="Times New Roman" pitchFamily="18" charset="0"/>
                  <a:cs typeface="Times New Roman" pitchFamily="18" charset="0"/>
                </a:rPr>
                <a:t>Zdroj: vlastní foto</a:t>
              </a:r>
              <a:endParaRPr lang="cs-CZ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OPAKOVACÍ TEST</a:t>
            </a:r>
            <a:endParaRPr lang="cs-CZ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Jaký je rozdíl mezi vysokým a nízkým roštěncem?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 které části nízkého roštěnce je uložena svíčková?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Napište k jaké kuchařské úpravě použijete:</a:t>
            </a:r>
          </a:p>
          <a:p>
            <a:pPr marL="514350" indent="-514350">
              <a:buNone/>
            </a:pPr>
            <a:r>
              <a:rPr lang="cs-CZ" dirty="0" smtClean="0"/>
              <a:t>	- nízký roštěnec</a:t>
            </a:r>
          </a:p>
          <a:p>
            <a:pPr marL="514350" indent="-514350">
              <a:buNone/>
            </a:pPr>
            <a:r>
              <a:rPr lang="cs-CZ" dirty="0" smtClean="0"/>
              <a:t>	- vysoký roštěnec</a:t>
            </a:r>
          </a:p>
          <a:p>
            <a:pPr marL="514350" indent="-514350">
              <a:buNone/>
            </a:pPr>
            <a:r>
              <a:rPr lang="cs-CZ" dirty="0" smtClean="0"/>
              <a:t>	- svíčkovou</a:t>
            </a:r>
          </a:p>
          <a:p>
            <a:pPr marL="514350" indent="-514350">
              <a:buNone/>
            </a:pPr>
            <a:r>
              <a:rPr lang="cs-CZ" dirty="0" smtClean="0"/>
              <a:t>	- žebra</a:t>
            </a:r>
          </a:p>
          <a:p>
            <a:pPr marL="514350" indent="-514350">
              <a:buNone/>
            </a:pPr>
            <a:endParaRPr lang="cs-CZ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231</Words>
  <Application>Microsoft Office PowerPoint</Application>
  <PresentationFormat>Předvádění na obrazovce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Téma: HOVĚZÍ MASO</vt:lpstr>
      <vt:lpstr>Úprava nízkého roštěnce, žebra a svíčkové pro prodej</vt:lpstr>
      <vt:lpstr>Úprava nízkého roštěnce, žebra a svíčkové pro prodej</vt:lpstr>
      <vt:lpstr>Hovězí žebro 1. svíčková 2. roštěná 3.žebro</vt:lpstr>
      <vt:lpstr>Rozdělení roštěné a svíčkové od žebra</vt:lpstr>
      <vt:lpstr>Roštěná - vykostěná</vt:lpstr>
      <vt:lpstr>Hovězí roštěnec nízký + opracovaná svíčková</vt:lpstr>
      <vt:lpstr>Hovězí harfy</vt:lpstr>
      <vt:lpstr>OPAKOVACÍ TEST</vt:lpstr>
      <vt:lpstr>Děkuji za pozornost.</vt:lpstr>
    </vt:vector>
  </TitlesOfParts>
  <Company>KUJC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Téma: HOVĚZÍ MASO</dc:title>
  <dc:creator>Alena Friedová</dc:creator>
  <cp:lastModifiedBy>Vítězslav Kubal</cp:lastModifiedBy>
  <cp:revision>7</cp:revision>
  <dcterms:created xsi:type="dcterms:W3CDTF">2012-08-05T20:04:55Z</dcterms:created>
  <dcterms:modified xsi:type="dcterms:W3CDTF">2012-10-22T13:04:48Z</dcterms:modified>
</cp:coreProperties>
</file>