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EsHrqLLFD9JUcw+yzu/z1w==" hashData="lKTY+LSDeEb3zhOC9XdYeYO8p/I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DB457-6A3F-4AD2-B559-4376AB9C241D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31186-2E58-42EB-8EF3-95C121DB723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SKOPOVÉ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skopové maso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rozdělit skopové maso na 				jednotlivé části, umí vysvětlit způsoby 				použití jednotlivých částí 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skopového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3300" b="1" dirty="0">
                <a:latin typeface="Times New Roman" pitchFamily="18" charset="0"/>
                <a:cs typeface="Times New Roman" pitchFamily="18" charset="0"/>
              </a:rPr>
              <a:t>Patří sem maso z ovcí, beranů, jehňat, kůzlat a koz</a:t>
            </a:r>
            <a:r>
              <a:rPr lang="cs-CZ" sz="33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sz="3300" dirty="0">
                <a:latin typeface="Times New Roman" pitchFamily="18" charset="0"/>
                <a:cs typeface="Times New Roman" pitchFamily="18" charset="0"/>
              </a:rPr>
              <a:t>Má osobitou pro tento druh typickou vůni a chuť, cihlově červenou barvu, maso obsahuje jemné krátké vlákna</a:t>
            </a:r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sz="3300" b="1" dirty="0">
                <a:latin typeface="Times New Roman" pitchFamily="18" charset="0"/>
                <a:cs typeface="Times New Roman" pitchFamily="18" charset="0"/>
              </a:rPr>
              <a:t>Obsahuje velké množství minerálních látek</a:t>
            </a:r>
            <a:r>
              <a:rPr lang="cs-CZ" sz="3300" dirty="0">
                <a:latin typeface="Times New Roman" pitchFamily="18" charset="0"/>
                <a:cs typeface="Times New Roman" pitchFamily="18" charset="0"/>
              </a:rPr>
              <a:t> – železo, draslík, sodík</a:t>
            </a:r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skopového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Skopové maso se doporučuje pro chudokrevné, při kornatění cév.</a:t>
            </a:r>
          </a:p>
          <a:p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Lůj </a:t>
            </a:r>
            <a:r>
              <a:rPr lang="cs-CZ" sz="3300" dirty="0">
                <a:latin typeface="Times New Roman" pitchFamily="18" charset="0"/>
                <a:cs typeface="Times New Roman" pitchFamily="18" charset="0"/>
              </a:rPr>
              <a:t>je uložen pod kůží, mezi svaly a kolem ledvin, má bílou barvu a před tepelnou úpravou by se měl co nejvíce odstranit</a:t>
            </a:r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Libové</a:t>
            </a:r>
            <a:r>
              <a:rPr lang="cs-CZ" sz="3300" dirty="0">
                <a:latin typeface="Times New Roman" pitchFamily="18" charset="0"/>
                <a:cs typeface="Times New Roman" pitchFamily="18" charset="0"/>
              </a:rPr>
              <a:t>, správně upravené skopové </a:t>
            </a:r>
            <a:r>
              <a:rPr lang="cs-CZ" sz="3300" b="1" dirty="0">
                <a:latin typeface="Times New Roman" pitchFamily="18" charset="0"/>
                <a:cs typeface="Times New Roman" pitchFamily="18" charset="0"/>
              </a:rPr>
              <a:t>maso je lehce stravitelné</a:t>
            </a:r>
            <a:r>
              <a:rPr lang="cs-CZ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skopového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rozdíl od ostatních druhů jatečných zvířat se pro výsek skopci nepůlí (nedělí se středem páteře). Celý trup zůstává v celku. Pro výsek smí být použito pouze masa ze zvířat s dostatečně vyvinutým svalstvem, maso ošetřené a suché.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skopového masa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b="1" dirty="0" smtClean="0"/>
              <a:t>kýta</a:t>
            </a:r>
          </a:p>
          <a:p>
            <a:pPr marL="514350" indent="-514350">
              <a:buAutoNum type="arabicParenR"/>
            </a:pPr>
            <a:r>
              <a:rPr lang="cs-CZ" b="1" dirty="0" smtClean="0"/>
              <a:t>plec</a:t>
            </a:r>
          </a:p>
          <a:p>
            <a:pPr marL="514350" indent="-514350">
              <a:buAutoNum type="arabicParenR"/>
            </a:pPr>
            <a:r>
              <a:rPr lang="cs-CZ" b="1" dirty="0"/>
              <a:t>h</a:t>
            </a:r>
            <a:r>
              <a:rPr lang="cs-CZ" b="1" dirty="0" smtClean="0"/>
              <a:t>řbet (</a:t>
            </a:r>
            <a:r>
              <a:rPr lang="cs-CZ" b="1" dirty="0" err="1" smtClean="0"/>
              <a:t>cemr</a:t>
            </a:r>
            <a:r>
              <a:rPr lang="cs-CZ" b="1" dirty="0" smtClean="0"/>
              <a:t>)</a:t>
            </a:r>
          </a:p>
          <a:p>
            <a:pPr marL="514350" indent="-514350">
              <a:buAutoNum type="arabicParenR"/>
            </a:pPr>
            <a:r>
              <a:rPr lang="cs-CZ" b="1" dirty="0" smtClean="0"/>
              <a:t>šrůtka (</a:t>
            </a:r>
            <a:r>
              <a:rPr lang="cs-CZ" b="1" dirty="0" err="1" smtClean="0"/>
              <a:t>zákrčí</a:t>
            </a:r>
            <a:r>
              <a:rPr lang="cs-CZ" b="1" dirty="0" smtClean="0"/>
              <a:t>)	</a:t>
            </a:r>
          </a:p>
          <a:p>
            <a:pPr marL="514350" indent="-514350">
              <a:buAutoNum type="arabicParenR"/>
            </a:pPr>
            <a:r>
              <a:rPr lang="cs-CZ" b="1" dirty="0" smtClean="0"/>
              <a:t>krk</a:t>
            </a:r>
          </a:p>
          <a:p>
            <a:pPr marL="514350" indent="-514350">
              <a:buAutoNum type="arabicParenR"/>
            </a:pPr>
            <a:r>
              <a:rPr lang="cs-CZ" b="1" dirty="0" smtClean="0"/>
              <a:t>pupek</a:t>
            </a:r>
          </a:p>
          <a:p>
            <a:pPr marL="514350" indent="-514350">
              <a:buAutoNum type="arabicParenR"/>
            </a:pPr>
            <a:r>
              <a:rPr lang="cs-CZ" b="1" dirty="0" smtClean="0"/>
              <a:t>hrudí</a:t>
            </a:r>
          </a:p>
        </p:txBody>
      </p:sp>
      <p:pic>
        <p:nvPicPr>
          <p:cNvPr id="6" name="Obrázek 5" descr="Obrázek6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789040"/>
            <a:ext cx="6132069" cy="2602777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Použití skopového masa pro kuchařské úpravy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endParaRPr lang="cs-CZ" b="1" dirty="0" smtClean="0"/>
          </a:p>
          <a:p>
            <a:pPr marL="514350" indent="-514350"/>
            <a:r>
              <a:rPr lang="cs-CZ" b="1" dirty="0" smtClean="0"/>
              <a:t>Úprava</a:t>
            </a:r>
            <a:r>
              <a:rPr lang="cs-CZ" dirty="0" smtClean="0"/>
              <a:t> </a:t>
            </a:r>
            <a:r>
              <a:rPr lang="cs-CZ" dirty="0"/>
              <a:t>– na česneku, smetaně, divoko, dušené na majoránce, paprice, sekanině, hřbet na česneku po anglicku</a:t>
            </a:r>
            <a:r>
              <a:rPr lang="cs-CZ" dirty="0" smtClean="0"/>
              <a:t>.</a:t>
            </a:r>
          </a:p>
          <a:p>
            <a:pPr marL="514350" indent="-514350"/>
            <a:r>
              <a:rPr lang="cs-CZ" b="1" dirty="0" smtClean="0"/>
              <a:t>Tuk (lůj) po rozehřátí velmi rychle tuhne, proto se jídlo musí podávat dostatečně ohřáté, na teplých talířích.</a:t>
            </a:r>
          </a:p>
          <a:p>
            <a:pPr marL="514350" indent="-514350">
              <a:buNone/>
            </a:pPr>
            <a:endParaRPr lang="cs-CZ" dirty="0" smtClean="0"/>
          </a:p>
          <a:p>
            <a:pPr marL="514350" indent="-514350"/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skopového masa –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Které minerální látky obsahuje skopové maso?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Z jakého bravu se získává skopové maso?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Stručně charakterizuj skopové maso.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Použitá literatura: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255</Words>
  <Application>Microsoft Office PowerPoint</Application>
  <PresentationFormat>Předvádění na obrazovce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SKOPOVÉ MASO</vt:lpstr>
      <vt:lpstr>Charakteristika skopového masa</vt:lpstr>
      <vt:lpstr>Charakteristika skopového masa</vt:lpstr>
      <vt:lpstr>Charakteristika skopového masa</vt:lpstr>
      <vt:lpstr>Dělení skopového masa masa</vt:lpstr>
      <vt:lpstr>Použití skopového masa pro kuchařské úpravy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SKOPOVÉ MASO</dc:title>
  <dc:creator>Alena Friedová</dc:creator>
  <cp:lastModifiedBy>Vítězslav Kubal</cp:lastModifiedBy>
  <cp:revision>8</cp:revision>
  <dcterms:created xsi:type="dcterms:W3CDTF">2012-08-06T09:30:12Z</dcterms:created>
  <dcterms:modified xsi:type="dcterms:W3CDTF">2012-10-22T13:00:52Z</dcterms:modified>
</cp:coreProperties>
</file>