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5" r:id="rId6"/>
    <p:sldId id="266" r:id="rId7"/>
    <p:sldId id="267" r:id="rId8"/>
    <p:sldId id="261" r:id="rId9"/>
    <p:sldId id="262" r:id="rId10"/>
    <p:sldId id="263" r:id="rId11"/>
    <p:sldId id="264" r:id="rId12"/>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Full" cryptAlgorithmClass="hash" cryptAlgorithmType="typeAny" cryptAlgorithmSid="4" spinCount="100000" saltData="iepF1PvBmsSAnQdRwgJ+QA==" hashData="lcQLOnCinEuJisRpfHh+FrWK/fs="/>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31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Klepnutím lze upravit styl předlohy podnadpisů.</a:t>
            </a:r>
            <a:endParaRPr lang="cs-CZ"/>
          </a:p>
        </p:txBody>
      </p:sp>
      <p:sp>
        <p:nvSpPr>
          <p:cNvPr id="4" name="Zástupný symbol pro datum 3"/>
          <p:cNvSpPr>
            <a:spLocks noGrp="1"/>
          </p:cNvSpPr>
          <p:nvPr>
            <p:ph type="dt" sz="half" idx="10"/>
          </p:nvPr>
        </p:nvSpPr>
        <p:spPr/>
        <p:txBody>
          <a:bodyPr/>
          <a:lstStyle/>
          <a:p>
            <a:fld id="{1240D2CD-ADA6-48DB-AA1A-C3E37581E50E}" type="datetimeFigureOut">
              <a:rPr lang="cs-CZ" smtClean="0"/>
              <a:pPr/>
              <a:t>22.10.2012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43627DC-F5AC-4C45-A910-8A5DC92432BE}" type="slidenum">
              <a:rPr lang="cs-CZ" smtClean="0"/>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1240D2CD-ADA6-48DB-AA1A-C3E37581E50E}" type="datetimeFigureOut">
              <a:rPr lang="cs-CZ" smtClean="0"/>
              <a:pPr/>
              <a:t>22.10.2012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43627DC-F5AC-4C45-A910-8A5DC92432BE}"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1240D2CD-ADA6-48DB-AA1A-C3E37581E50E}" type="datetimeFigureOut">
              <a:rPr lang="cs-CZ" smtClean="0"/>
              <a:pPr/>
              <a:t>22.10.2012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43627DC-F5AC-4C45-A910-8A5DC92432BE}"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idx="1"/>
          </p:nvPr>
        </p:nvSpPr>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1240D2CD-ADA6-48DB-AA1A-C3E37581E50E}" type="datetimeFigureOut">
              <a:rPr lang="cs-CZ" smtClean="0"/>
              <a:pPr/>
              <a:t>22.10.2012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43627DC-F5AC-4C45-A910-8A5DC92432BE}" type="slidenum">
              <a:rPr lang="cs-CZ" smtClean="0"/>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Klepnutím lze upravit styly předlohy textu.</a:t>
            </a:r>
          </a:p>
        </p:txBody>
      </p:sp>
      <p:sp>
        <p:nvSpPr>
          <p:cNvPr id="4" name="Zástupný symbol pro datum 3"/>
          <p:cNvSpPr>
            <a:spLocks noGrp="1"/>
          </p:cNvSpPr>
          <p:nvPr>
            <p:ph type="dt" sz="half" idx="10"/>
          </p:nvPr>
        </p:nvSpPr>
        <p:spPr/>
        <p:txBody>
          <a:bodyPr/>
          <a:lstStyle/>
          <a:p>
            <a:fld id="{1240D2CD-ADA6-48DB-AA1A-C3E37581E50E}" type="datetimeFigureOut">
              <a:rPr lang="cs-CZ" smtClean="0"/>
              <a:pPr/>
              <a:t>22.10.2012</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43627DC-F5AC-4C45-A910-8A5DC92432BE}" type="slidenum">
              <a:rPr lang="cs-CZ" smtClean="0"/>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1240D2CD-ADA6-48DB-AA1A-C3E37581E50E}" type="datetimeFigureOut">
              <a:rPr lang="cs-CZ" smtClean="0"/>
              <a:pPr/>
              <a:t>22.10.2012</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43627DC-F5AC-4C45-A910-8A5DC92432BE}"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1240D2CD-ADA6-48DB-AA1A-C3E37581E50E}" type="datetimeFigureOut">
              <a:rPr lang="cs-CZ" smtClean="0"/>
              <a:pPr/>
              <a:t>22.10.2012</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D43627DC-F5AC-4C45-A910-8A5DC92432BE}"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datum 2"/>
          <p:cNvSpPr>
            <a:spLocks noGrp="1"/>
          </p:cNvSpPr>
          <p:nvPr>
            <p:ph type="dt" sz="half" idx="10"/>
          </p:nvPr>
        </p:nvSpPr>
        <p:spPr/>
        <p:txBody>
          <a:bodyPr/>
          <a:lstStyle/>
          <a:p>
            <a:fld id="{1240D2CD-ADA6-48DB-AA1A-C3E37581E50E}" type="datetimeFigureOut">
              <a:rPr lang="cs-CZ" smtClean="0"/>
              <a:pPr/>
              <a:t>22.10.2012</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D43627DC-F5AC-4C45-A910-8A5DC92432BE}"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1240D2CD-ADA6-48DB-AA1A-C3E37581E50E}" type="datetimeFigureOut">
              <a:rPr lang="cs-CZ" smtClean="0"/>
              <a:pPr/>
              <a:t>22.10.2012</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D43627DC-F5AC-4C45-A910-8A5DC92432BE}"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1240D2CD-ADA6-48DB-AA1A-C3E37581E50E}" type="datetimeFigureOut">
              <a:rPr lang="cs-CZ" smtClean="0"/>
              <a:pPr/>
              <a:t>22.10.2012</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43627DC-F5AC-4C45-A910-8A5DC92432BE}"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1240D2CD-ADA6-48DB-AA1A-C3E37581E50E}" type="datetimeFigureOut">
              <a:rPr lang="cs-CZ" smtClean="0"/>
              <a:pPr/>
              <a:t>22.10.2012</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43627DC-F5AC-4C45-A910-8A5DC92432BE}" type="slidenum">
              <a:rPr lang="cs-CZ" smtClean="0"/>
              <a:pPr/>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40D2CD-ADA6-48DB-AA1A-C3E37581E50E}" type="datetimeFigureOut">
              <a:rPr lang="cs-CZ" smtClean="0"/>
              <a:pPr/>
              <a:t>22.10.2012</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3627DC-F5AC-4C45-A910-8A5DC92432BE}"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Nadpis 1"/>
          <p:cNvSpPr>
            <a:spLocks noGrp="1"/>
          </p:cNvSpPr>
          <p:nvPr>
            <p:ph type="ctrTitle"/>
          </p:nvPr>
        </p:nvSpPr>
        <p:spPr>
          <a:xfrm>
            <a:off x="684213" y="1700213"/>
            <a:ext cx="7772400" cy="1082675"/>
          </a:xfrm>
        </p:spPr>
        <p:txBody>
          <a:bodyPr rtlCol="0">
            <a:normAutofit fontScale="90000"/>
          </a:bodyPr>
          <a:lstStyle/>
          <a:p>
            <a:pPr eaLnBrk="1" fontAlgn="auto" hangingPunct="1">
              <a:spcAft>
                <a:spcPts val="0"/>
              </a:spcAft>
              <a:defRPr/>
            </a:pPr>
            <a:r>
              <a:rPr lang="cs-CZ" b="1" dirty="0" smtClean="0">
                <a:latin typeface="Times New Roman" pitchFamily="18" charset="0"/>
                <a:cs typeface="Times New Roman" pitchFamily="18" charset="0"/>
              </a:rPr>
              <a:t>Téma:</a:t>
            </a:r>
            <a:br>
              <a:rPr lang="cs-CZ" b="1" dirty="0" smtClean="0">
                <a:latin typeface="Times New Roman" pitchFamily="18" charset="0"/>
                <a:cs typeface="Times New Roman" pitchFamily="18" charset="0"/>
              </a:rPr>
            </a:br>
            <a:r>
              <a:rPr lang="cs-CZ" b="1" dirty="0" smtClean="0">
                <a:solidFill>
                  <a:srgbClr val="FF0000"/>
                </a:solidFill>
                <a:latin typeface="Times New Roman" pitchFamily="18" charset="0"/>
                <a:cs typeface="Times New Roman" pitchFamily="18" charset="0"/>
              </a:rPr>
              <a:t>PŘÍPRAVKY K DOCHUCOVÁNÍ JÍDEL</a:t>
            </a:r>
          </a:p>
        </p:txBody>
      </p:sp>
      <p:sp>
        <p:nvSpPr>
          <p:cNvPr id="2051" name="Podnadpis 2"/>
          <p:cNvSpPr>
            <a:spLocks noGrp="1"/>
          </p:cNvSpPr>
          <p:nvPr>
            <p:ph type="subTitle" idx="1"/>
          </p:nvPr>
        </p:nvSpPr>
        <p:spPr>
          <a:xfrm>
            <a:off x="539750" y="2924175"/>
            <a:ext cx="7848600" cy="3313113"/>
          </a:xfrm>
        </p:spPr>
        <p:txBody>
          <a:bodyPr/>
          <a:lstStyle/>
          <a:p>
            <a:pPr algn="just" eaLnBrk="1" hangingPunct="1"/>
            <a:endParaRPr lang="cs-CZ" sz="2100" b="1" dirty="0" smtClean="0">
              <a:solidFill>
                <a:schemeClr val="tx1"/>
              </a:solidFill>
            </a:endParaRPr>
          </a:p>
          <a:p>
            <a:pPr algn="just" eaLnBrk="1" hangingPunct="1"/>
            <a:r>
              <a:rPr lang="cs-CZ" sz="2100" b="1" dirty="0" smtClean="0">
                <a:solidFill>
                  <a:schemeClr val="tx1"/>
                </a:solidFill>
              </a:rPr>
              <a:t>Autor:</a:t>
            </a:r>
            <a:r>
              <a:rPr lang="cs-CZ" sz="2100" dirty="0" smtClean="0">
                <a:solidFill>
                  <a:schemeClr val="tx1"/>
                </a:solidFill>
              </a:rPr>
              <a:t>			</a:t>
            </a:r>
            <a:r>
              <a:rPr lang="cs-CZ" sz="2100" b="1" i="1" dirty="0" smtClean="0">
                <a:solidFill>
                  <a:schemeClr val="tx1"/>
                </a:solidFill>
              </a:rPr>
              <a:t>Alena FRIEDOVÁ</a:t>
            </a:r>
          </a:p>
          <a:p>
            <a:pPr algn="just" eaLnBrk="1" hangingPunct="1"/>
            <a:r>
              <a:rPr lang="cs-CZ" sz="2100" b="1" dirty="0" smtClean="0">
                <a:solidFill>
                  <a:schemeClr val="tx1"/>
                </a:solidFill>
              </a:rPr>
              <a:t>Období vytvoření:</a:t>
            </a:r>
            <a:r>
              <a:rPr lang="cs-CZ" sz="2100" dirty="0" smtClean="0">
                <a:solidFill>
                  <a:schemeClr val="tx1"/>
                </a:solidFill>
              </a:rPr>
              <a:t>	</a:t>
            </a:r>
            <a:r>
              <a:rPr lang="cs-CZ" sz="2100" i="1" dirty="0" smtClean="0">
                <a:solidFill>
                  <a:schemeClr val="tx1"/>
                </a:solidFill>
              </a:rPr>
              <a:t>duben-květen 2012</a:t>
            </a:r>
          </a:p>
          <a:p>
            <a:pPr algn="just" eaLnBrk="1" hangingPunct="1"/>
            <a:r>
              <a:rPr lang="cs-CZ" sz="2100" b="1" dirty="0" smtClean="0">
                <a:solidFill>
                  <a:schemeClr val="tx1"/>
                </a:solidFill>
              </a:rPr>
              <a:t>Určeno pro:</a:t>
            </a:r>
            <a:r>
              <a:rPr lang="cs-CZ" sz="2100" dirty="0" smtClean="0">
                <a:solidFill>
                  <a:schemeClr val="tx1"/>
                </a:solidFill>
              </a:rPr>
              <a:t>		</a:t>
            </a:r>
            <a:r>
              <a:rPr lang="cs-CZ" sz="2100" i="1" dirty="0" smtClean="0">
                <a:solidFill>
                  <a:schemeClr val="tx1"/>
                </a:solidFill>
              </a:rPr>
              <a:t>1. ročník, oboru obchodník a oboru kuchař</a:t>
            </a:r>
          </a:p>
          <a:p>
            <a:pPr algn="just" eaLnBrk="1" hangingPunct="1"/>
            <a:r>
              <a:rPr lang="cs-CZ" sz="2100" b="1" dirty="0" smtClean="0">
                <a:solidFill>
                  <a:schemeClr val="tx1"/>
                </a:solidFill>
              </a:rPr>
              <a:t>Klíčová slova:</a:t>
            </a:r>
            <a:r>
              <a:rPr lang="cs-CZ" sz="2100" dirty="0" smtClean="0">
                <a:solidFill>
                  <a:schemeClr val="tx1"/>
                </a:solidFill>
              </a:rPr>
              <a:t>		</a:t>
            </a:r>
            <a:r>
              <a:rPr lang="cs-CZ" sz="2100" i="1" dirty="0" smtClean="0">
                <a:solidFill>
                  <a:schemeClr val="tx1"/>
                </a:solidFill>
              </a:rPr>
              <a:t>omáčky k dochucování jídel</a:t>
            </a:r>
          </a:p>
          <a:p>
            <a:pPr algn="just" eaLnBrk="1" hangingPunct="1"/>
            <a:r>
              <a:rPr lang="cs-CZ" sz="2100" b="1" dirty="0" smtClean="0">
                <a:solidFill>
                  <a:schemeClr val="tx1"/>
                </a:solidFill>
              </a:rPr>
              <a:t>Anotace (cíl):</a:t>
            </a:r>
            <a:r>
              <a:rPr lang="cs-CZ" sz="2100" dirty="0" smtClean="0">
                <a:solidFill>
                  <a:schemeClr val="tx1"/>
                </a:solidFill>
              </a:rPr>
              <a:t>		</a:t>
            </a:r>
            <a:r>
              <a:rPr lang="cs-CZ" sz="2100" i="1" dirty="0" smtClean="0">
                <a:solidFill>
                  <a:schemeClr val="tx1"/>
                </a:solidFill>
              </a:rPr>
              <a:t>studenti znají charakteristiku omáček k 				dochucování jídel</a:t>
            </a:r>
          </a:p>
        </p:txBody>
      </p:sp>
      <p:pic>
        <p:nvPicPr>
          <p:cNvPr id="2052" name="Obrázek 3" descr="OPVK_hor_zakladni_logolink_RGB_cz.jpg"/>
          <p:cNvPicPr>
            <a:picLocks noChangeAspect="1"/>
          </p:cNvPicPr>
          <p:nvPr/>
        </p:nvPicPr>
        <p:blipFill>
          <a:blip r:embed="rId2" cstate="print"/>
          <a:srcRect/>
          <a:stretch>
            <a:fillRect/>
          </a:stretch>
        </p:blipFill>
        <p:spPr bwMode="auto">
          <a:xfrm>
            <a:off x="1692275" y="188913"/>
            <a:ext cx="5759450" cy="1258887"/>
          </a:xfrm>
          <a:prstGeom prst="rect">
            <a:avLst/>
          </a:prstGeom>
          <a:noFill/>
          <a:ln w="9525">
            <a:noFill/>
            <a:miter lim="800000"/>
            <a:headEnd/>
            <a:tailEnd/>
          </a:ln>
        </p:spPr>
      </p:pic>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Nadpis 5"/>
          <p:cNvSpPr>
            <a:spLocks noGrp="1"/>
          </p:cNvSpPr>
          <p:nvPr>
            <p:ph type="title"/>
          </p:nvPr>
        </p:nvSpPr>
        <p:spPr/>
        <p:txBody>
          <a:bodyPr/>
          <a:lstStyle/>
          <a:p>
            <a:pPr algn="l" eaLnBrk="1" hangingPunct="1"/>
            <a:r>
              <a:rPr lang="cs-CZ" sz="2000" b="1" i="1" smtClean="0">
                <a:latin typeface="Times New Roman" pitchFamily="18" charset="0"/>
                <a:cs typeface="Times New Roman" pitchFamily="18" charset="0"/>
              </a:rPr>
              <a:t>Použitá literatura:</a:t>
            </a:r>
          </a:p>
        </p:txBody>
      </p:sp>
      <p:sp>
        <p:nvSpPr>
          <p:cNvPr id="11267" name="Zástupný symbol pro obsah 6"/>
          <p:cNvSpPr>
            <a:spLocks noGrp="1"/>
          </p:cNvSpPr>
          <p:nvPr>
            <p:ph idx="1"/>
          </p:nvPr>
        </p:nvSpPr>
        <p:spPr/>
        <p:txBody>
          <a:bodyPr/>
          <a:lstStyle/>
          <a:p>
            <a:pPr>
              <a:buFont typeface="Calibri" pitchFamily="34" charset="0"/>
              <a:buAutoNum type="arabicPeriod"/>
            </a:pPr>
            <a:r>
              <a:rPr lang="cs-CZ" sz="1800" dirty="0" smtClean="0">
                <a:latin typeface="Times New Roman" pitchFamily="18" charset="0"/>
                <a:cs typeface="Times New Roman" pitchFamily="18" charset="0"/>
              </a:rPr>
              <a:t>VANDA, P., KAVINA, J. </a:t>
            </a:r>
            <a:r>
              <a:rPr lang="cs-CZ" sz="1800" i="1" dirty="0" smtClean="0">
                <a:latin typeface="Times New Roman" pitchFamily="18" charset="0"/>
                <a:cs typeface="Times New Roman" pitchFamily="18" charset="0"/>
              </a:rPr>
              <a:t>Zbožíznalství smíšeného zboží pro 3 ročník</a:t>
            </a:r>
            <a:r>
              <a:rPr lang="cs-CZ" sz="1800" dirty="0" smtClean="0">
                <a:latin typeface="Times New Roman" pitchFamily="18" charset="0"/>
                <a:cs typeface="Times New Roman" pitchFamily="18" charset="0"/>
              </a:rPr>
              <a:t>. Praha: vydal Merkur, 1987, 225 s., 51-529-87</a:t>
            </a:r>
          </a:p>
          <a:p>
            <a:pPr>
              <a:buFont typeface="Calibri" pitchFamily="34" charset="0"/>
              <a:buAutoNum type="arabicPeriod"/>
            </a:pPr>
            <a:r>
              <a:rPr lang="cs-CZ" sz="1800" dirty="0" smtClean="0">
                <a:latin typeface="Times New Roman" pitchFamily="18" charset="0"/>
                <a:cs typeface="Times New Roman" pitchFamily="18" charset="0"/>
              </a:rPr>
              <a:t>MÜLLER, L., FORRÖ, A. </a:t>
            </a:r>
            <a:r>
              <a:rPr lang="cs-CZ" sz="1800" i="1" dirty="0" smtClean="0">
                <a:latin typeface="Times New Roman" pitchFamily="18" charset="0"/>
                <a:cs typeface="Times New Roman" pitchFamily="18" charset="0"/>
              </a:rPr>
              <a:t>Zbožíznalství potravinářské pro 2 ročník</a:t>
            </a:r>
            <a:r>
              <a:rPr lang="cs-CZ" sz="1800" dirty="0" smtClean="0">
                <a:latin typeface="Times New Roman" pitchFamily="18" charset="0"/>
                <a:cs typeface="Times New Roman" pitchFamily="18" charset="0"/>
              </a:rPr>
              <a:t>. </a:t>
            </a:r>
            <a:r>
              <a:rPr lang="cs-CZ" sz="1800" smtClean="0">
                <a:latin typeface="Times New Roman" pitchFamily="18" charset="0"/>
                <a:cs typeface="Times New Roman" pitchFamily="18" charset="0"/>
              </a:rPr>
              <a:t>Praha: vydal Merkur, 1986, 173 s., 51-513-86 </a:t>
            </a:r>
            <a:endParaRPr lang="cs-CZ" sz="1800" dirty="0" smtClean="0">
              <a:latin typeface="Times New Roman" pitchFamily="18" charset="0"/>
              <a:cs typeface="Times New Roman" pitchFamily="18" charset="0"/>
            </a:endParaRPr>
          </a:p>
        </p:txBody>
      </p:sp>
    </p:spTree>
  </p:cSld>
  <p:clrMapOvr>
    <a:masterClrMapping/>
  </p:clrMapOvr>
  <p:transition spd="slow">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p:cNvSpPr>
            <a:spLocks noGrp="1"/>
          </p:cNvSpPr>
          <p:nvPr>
            <p:ph type="title"/>
          </p:nvPr>
        </p:nvSpPr>
        <p:spPr>
          <a:xfrm>
            <a:off x="467544" y="2996952"/>
            <a:ext cx="8229600" cy="1143000"/>
          </a:xfrm>
        </p:spPr>
        <p:txBody>
          <a:bodyPr/>
          <a:lstStyle/>
          <a:p>
            <a:pPr eaLnBrk="1" hangingPunct="1">
              <a:defRPr/>
            </a:pPr>
            <a:r>
              <a:rPr lang="cs-CZ" b="1" dirty="0" smtClean="0">
                <a:ln>
                  <a:solidFill>
                    <a:srgbClr val="00B0F0"/>
                  </a:solidFill>
                </a:ln>
                <a:solidFill>
                  <a:srgbClr val="FF0000"/>
                </a:solidFill>
                <a:latin typeface="Times New Roman" pitchFamily="18" charset="0"/>
                <a:cs typeface="Times New Roman" pitchFamily="18" charset="0"/>
              </a:rPr>
              <a:t>Děkuji za pozornost.</a:t>
            </a:r>
            <a:endParaRPr lang="cs-CZ" b="1" dirty="0">
              <a:ln>
                <a:solidFill>
                  <a:srgbClr val="00B0F0"/>
                </a:solidFill>
              </a:ln>
              <a:solidFill>
                <a:srgbClr val="FF0000"/>
              </a:solidFill>
              <a:latin typeface="Times New Roman" pitchFamily="18" charset="0"/>
              <a:cs typeface="Times New Roman" pitchFamily="18" charset="0"/>
            </a:endParaRP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0" fill="hold"/>
                                        <p:tgtEl>
                                          <p:spTgt spid="8"/>
                                        </p:tgtEl>
                                        <p:attrNameLst>
                                          <p:attrName>ppt_w</p:attrName>
                                        </p:attrNameLst>
                                      </p:cBhvr>
                                      <p:tavLst>
                                        <p:tav tm="0">
                                          <p:val>
                                            <p:fltVal val="0"/>
                                          </p:val>
                                        </p:tav>
                                        <p:tav tm="100000">
                                          <p:val>
                                            <p:strVal val="#ppt_w"/>
                                          </p:val>
                                        </p:tav>
                                      </p:tavLst>
                                    </p:anim>
                                    <p:anim calcmode="lin" valueType="num">
                                      <p:cBhvr>
                                        <p:cTn id="8" dur="2000" fill="hold"/>
                                        <p:tgtEl>
                                          <p:spTgt spid="8"/>
                                        </p:tgtEl>
                                        <p:attrNameLst>
                                          <p:attrName>ppt_h</p:attrName>
                                        </p:attrNameLst>
                                      </p:cBhvr>
                                      <p:tavLst>
                                        <p:tav tm="0">
                                          <p:val>
                                            <p:fltVal val="0"/>
                                          </p:val>
                                        </p:tav>
                                        <p:tav tm="100000">
                                          <p:val>
                                            <p:strVal val="#ppt_h"/>
                                          </p:val>
                                        </p:tav>
                                      </p:tavLst>
                                    </p:anim>
                                    <p:anim calcmode="lin" valueType="num">
                                      <p:cBhvr>
                                        <p:cTn id="9" dur="2000" fill="hold"/>
                                        <p:tgtEl>
                                          <p:spTgt spid="8"/>
                                        </p:tgtEl>
                                        <p:attrNameLst>
                                          <p:attrName>style.rotation</p:attrName>
                                        </p:attrNameLst>
                                      </p:cBhvr>
                                      <p:tavLst>
                                        <p:tav tm="0">
                                          <p:val>
                                            <p:fltVal val="360"/>
                                          </p:val>
                                        </p:tav>
                                        <p:tav tm="100000">
                                          <p:val>
                                            <p:fltVal val="0"/>
                                          </p:val>
                                        </p:tav>
                                      </p:tavLst>
                                    </p:anim>
                                    <p:animEffect transition="in" filter="fade">
                                      <p:cBhvr>
                                        <p:cTn id="1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Nadpis 1"/>
          <p:cNvSpPr>
            <a:spLocks noGrp="1"/>
          </p:cNvSpPr>
          <p:nvPr>
            <p:ph type="title"/>
          </p:nvPr>
        </p:nvSpPr>
        <p:spPr/>
        <p:txBody>
          <a:bodyPr>
            <a:normAutofit fontScale="90000"/>
          </a:bodyPr>
          <a:lstStyle/>
          <a:p>
            <a:pPr eaLnBrk="1" hangingPunct="1"/>
            <a:r>
              <a:rPr lang="cs-CZ" b="1" i="1" dirty="0" smtClean="0">
                <a:solidFill>
                  <a:srgbClr val="C00000"/>
                </a:solidFill>
                <a:latin typeface="Times New Roman" pitchFamily="18" charset="0"/>
                <a:cs typeface="Times New Roman" pitchFamily="18" charset="0"/>
              </a:rPr>
              <a:t>Charakteristika omáček k dochucování jídel</a:t>
            </a:r>
          </a:p>
        </p:txBody>
      </p:sp>
      <p:sp>
        <p:nvSpPr>
          <p:cNvPr id="3075" name="Zástupný symbol pro obsah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rtlCol="0">
            <a:normAutofit/>
          </a:bodyPr>
          <a:lstStyle/>
          <a:p>
            <a:pPr marL="514350" indent="-514350">
              <a:buFontTx/>
              <a:buChar char="-"/>
            </a:pPr>
            <a:endParaRPr lang="cs-CZ" dirty="0" smtClean="0"/>
          </a:p>
          <a:p>
            <a:pPr marL="514350" indent="-514350">
              <a:buFontTx/>
              <a:buChar char="-"/>
            </a:pPr>
            <a:r>
              <a:rPr lang="cs-CZ" dirty="0" smtClean="0"/>
              <a:t>jsou tekuté výrobky určené k jednoduché a rychlé přípravě omáček, ke zlepšení a úpravě chuti omáček, masa, majonéz, apod.</a:t>
            </a:r>
          </a:p>
          <a:p>
            <a:pPr marL="514350" indent="-514350">
              <a:buFontTx/>
              <a:buChar char="-"/>
            </a:pPr>
            <a:r>
              <a:rPr lang="cs-CZ" dirty="0"/>
              <a:t>k</a:t>
            </a:r>
            <a:r>
              <a:rPr lang="cs-CZ" dirty="0" smtClean="0"/>
              <a:t>ořeněné tekutiny, ostré, jemně dráždivé, kořeněné chuti a vůně</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0"/>
                                  </p:iterate>
                                  <p:childTnLst>
                                    <p:set>
                                      <p:cBhvr>
                                        <p:cTn id="6" dur="1" fill="hold">
                                          <p:stCondLst>
                                            <p:cond delay="0"/>
                                          </p:stCondLst>
                                        </p:cTn>
                                        <p:tgtEl>
                                          <p:spTgt spid="3074"/>
                                        </p:tgtEl>
                                        <p:attrNameLst>
                                          <p:attrName>style.visibility</p:attrName>
                                        </p:attrNameLst>
                                      </p:cBhvr>
                                      <p:to>
                                        <p:strVal val="visible"/>
                                      </p:to>
                                    </p:set>
                                    <p:animEffect transition="in" filter="randombar(horizontal)">
                                      <p:cBhvr>
                                        <p:cTn id="7" dur="2000"/>
                                        <p:tgtEl>
                                          <p:spTgt spid="307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75">
                                            <p:bg/>
                                          </p:spTgt>
                                        </p:tgtEl>
                                        <p:attrNameLst>
                                          <p:attrName>style.visibility</p:attrName>
                                        </p:attrNameLst>
                                      </p:cBhvr>
                                      <p:to>
                                        <p:strVal val="visible"/>
                                      </p:to>
                                    </p:set>
                                    <p:animEffect transition="in" filter="fade">
                                      <p:cBhvr>
                                        <p:cTn id="11" dur="2000"/>
                                        <p:tgtEl>
                                          <p:spTgt spid="3075">
                                            <p:bg/>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075">
                                            <p:txEl>
                                              <p:pRg st="1" end="1"/>
                                            </p:txEl>
                                          </p:spTgt>
                                        </p:tgtEl>
                                        <p:attrNameLst>
                                          <p:attrName>style.visibility</p:attrName>
                                        </p:attrNameLst>
                                      </p:cBhvr>
                                      <p:to>
                                        <p:strVal val="visible"/>
                                      </p:to>
                                    </p:set>
                                    <p:animEffect transition="in" filter="fade">
                                      <p:cBhvr>
                                        <p:cTn id="15" dur="2000"/>
                                        <p:tgtEl>
                                          <p:spTgt spid="3075">
                                            <p:txEl>
                                              <p:pRg st="1" end="1"/>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075">
                                            <p:txEl>
                                              <p:pRg st="2" end="2"/>
                                            </p:txEl>
                                          </p:spTgt>
                                        </p:tgtEl>
                                        <p:attrNameLst>
                                          <p:attrName>style.visibility</p:attrName>
                                        </p:attrNameLst>
                                      </p:cBhvr>
                                      <p:to>
                                        <p:strVal val="visible"/>
                                      </p:to>
                                    </p:set>
                                    <p:animEffect transition="in" filter="fade">
                                      <p:cBhvr>
                                        <p:cTn id="19" dur="2000"/>
                                        <p:tgtEl>
                                          <p:spTgt spid="30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5" grpId="0" uiExpand="1"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Nadpis 1"/>
          <p:cNvSpPr>
            <a:spLocks noGrp="1"/>
          </p:cNvSpPr>
          <p:nvPr>
            <p:ph type="title"/>
          </p:nvPr>
        </p:nvSpPr>
        <p:spPr/>
        <p:txBody>
          <a:bodyPr>
            <a:normAutofit/>
          </a:bodyPr>
          <a:lstStyle/>
          <a:p>
            <a:r>
              <a:rPr lang="cs-CZ" b="1" i="1" dirty="0" smtClean="0">
                <a:solidFill>
                  <a:srgbClr val="C00000"/>
                </a:solidFill>
                <a:latin typeface="Times New Roman" pitchFamily="18" charset="0"/>
                <a:cs typeface="Times New Roman" pitchFamily="18" charset="0"/>
              </a:rPr>
              <a:t>Rozeznáváme:</a:t>
            </a:r>
          </a:p>
        </p:txBody>
      </p:sp>
      <p:sp>
        <p:nvSpPr>
          <p:cNvPr id="3075" name="Zástupný symbol pro obsah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rtlCol="0">
            <a:normAutofit fontScale="77500" lnSpcReduction="20000"/>
          </a:bodyPr>
          <a:lstStyle/>
          <a:p>
            <a:pPr marL="514350" indent="-514350">
              <a:buFont typeface="Wingdings" pitchFamily="2" charset="2"/>
              <a:buChar char="Ø"/>
            </a:pPr>
            <a:r>
              <a:rPr lang="cs-CZ" b="1" i="1" u="sng" dirty="0" smtClean="0">
                <a:latin typeface="Times New Roman" pitchFamily="18" charset="0"/>
                <a:cs typeface="Times New Roman" pitchFamily="18" charset="0"/>
              </a:rPr>
              <a:t>Kečup:</a:t>
            </a:r>
          </a:p>
          <a:p>
            <a:pPr marL="514350" indent="-514350">
              <a:buNone/>
            </a:pPr>
            <a:r>
              <a:rPr lang="cs-CZ" dirty="0">
                <a:latin typeface="Times New Roman" pitchFamily="18" charset="0"/>
                <a:cs typeface="Times New Roman" pitchFamily="18" charset="0"/>
              </a:rPr>
              <a:t>	</a:t>
            </a:r>
            <a:r>
              <a:rPr lang="cs-CZ" dirty="0" smtClean="0">
                <a:latin typeface="Times New Roman" pitchFamily="18" charset="0"/>
                <a:cs typeface="Times New Roman" pitchFamily="18" charset="0"/>
              </a:rPr>
              <a:t>- chuťově upravený, okořeněný rajčatový protlak (cukr, sůl, ocet, cibule, česnek, houby, atd.)</a:t>
            </a:r>
          </a:p>
          <a:p>
            <a:pPr marL="514350" indent="-514350">
              <a:buNone/>
            </a:pPr>
            <a:r>
              <a:rPr lang="cs-CZ" dirty="0">
                <a:latin typeface="Times New Roman" pitchFamily="18" charset="0"/>
                <a:cs typeface="Times New Roman" pitchFamily="18" charset="0"/>
              </a:rPr>
              <a:t>	</a:t>
            </a:r>
            <a:r>
              <a:rPr lang="cs-CZ" dirty="0" smtClean="0">
                <a:latin typeface="Times New Roman" pitchFamily="18" charset="0"/>
                <a:cs typeface="Times New Roman" pitchFamily="18" charset="0"/>
              </a:rPr>
              <a:t>- je to řídce kašovitá, jemná, červená až hnědočervená tekutina, chutná a voní po rajčatech</a:t>
            </a:r>
          </a:p>
          <a:p>
            <a:pPr marL="514350" indent="-514350">
              <a:buNone/>
            </a:pPr>
            <a:endParaRPr lang="cs-CZ" dirty="0">
              <a:latin typeface="Times New Roman" pitchFamily="18" charset="0"/>
              <a:cs typeface="Times New Roman" pitchFamily="18" charset="0"/>
            </a:endParaRPr>
          </a:p>
          <a:p>
            <a:pPr marL="514350" indent="-514350">
              <a:buNone/>
            </a:pPr>
            <a:r>
              <a:rPr lang="cs-CZ" i="1" u="sng" dirty="0" smtClean="0">
                <a:latin typeface="Times New Roman" pitchFamily="18" charset="0"/>
                <a:cs typeface="Times New Roman" pitchFamily="18" charset="0"/>
              </a:rPr>
              <a:t>V prodeji</a:t>
            </a:r>
            <a:r>
              <a:rPr lang="cs-CZ" dirty="0" smtClean="0">
                <a:latin typeface="Times New Roman" pitchFamily="18" charset="0"/>
                <a:cs typeface="Times New Roman" pitchFamily="18" charset="0"/>
              </a:rPr>
              <a:t>: </a:t>
            </a:r>
          </a:p>
          <a:p>
            <a:pPr marL="514350" indent="-514350">
              <a:buNone/>
            </a:pPr>
            <a:r>
              <a:rPr lang="cs-CZ" dirty="0">
                <a:latin typeface="Times New Roman" pitchFamily="18" charset="0"/>
                <a:cs typeface="Times New Roman" pitchFamily="18" charset="0"/>
              </a:rPr>
              <a:t>	</a:t>
            </a:r>
            <a:r>
              <a:rPr lang="cs-CZ" dirty="0" smtClean="0">
                <a:latin typeface="Times New Roman" pitchFamily="18" charset="0"/>
                <a:cs typeface="Times New Roman" pitchFamily="18" charset="0"/>
              </a:rPr>
              <a:t>- kečupy jemnější chuti, ostré chuti (chilli koření), světlejší barvy, tmavší barvy. Nejznámější </a:t>
            </a:r>
            <a:r>
              <a:rPr lang="cs-CZ" dirty="0" err="1" smtClean="0">
                <a:latin typeface="Times New Roman" pitchFamily="18" charset="0"/>
                <a:cs typeface="Times New Roman" pitchFamily="18" charset="0"/>
              </a:rPr>
              <a:t>Heinz</a:t>
            </a:r>
            <a:r>
              <a:rPr lang="cs-CZ" dirty="0" smtClean="0">
                <a:latin typeface="Times New Roman" pitchFamily="18" charset="0"/>
                <a:cs typeface="Times New Roman" pitchFamily="18" charset="0"/>
              </a:rPr>
              <a:t>.</a:t>
            </a:r>
          </a:p>
          <a:p>
            <a:pPr marL="514350" indent="-514350">
              <a:buNone/>
            </a:pPr>
            <a:endParaRPr lang="cs-CZ" dirty="0">
              <a:latin typeface="Times New Roman" pitchFamily="18" charset="0"/>
              <a:cs typeface="Times New Roman" pitchFamily="18" charset="0"/>
            </a:endParaRPr>
          </a:p>
          <a:p>
            <a:pPr marL="514350" indent="-514350">
              <a:buNone/>
            </a:pPr>
            <a:r>
              <a:rPr lang="cs-CZ" i="1" u="sng" dirty="0" smtClean="0">
                <a:latin typeface="Times New Roman" pitchFamily="18" charset="0"/>
                <a:cs typeface="Times New Roman" pitchFamily="18" charset="0"/>
              </a:rPr>
              <a:t>Záruční lhůta</a:t>
            </a:r>
            <a:r>
              <a:rPr lang="cs-CZ" dirty="0" smtClean="0">
                <a:latin typeface="Times New Roman" pitchFamily="18" charset="0"/>
                <a:cs typeface="Times New Roman" pitchFamily="18" charset="0"/>
              </a:rPr>
              <a:t>:</a:t>
            </a:r>
          </a:p>
          <a:p>
            <a:pPr marL="514350" indent="-514350">
              <a:buNone/>
            </a:pPr>
            <a:r>
              <a:rPr lang="cs-CZ" dirty="0">
                <a:latin typeface="Times New Roman" pitchFamily="18" charset="0"/>
                <a:cs typeface="Times New Roman" pitchFamily="18" charset="0"/>
              </a:rPr>
              <a:t>	</a:t>
            </a:r>
            <a:r>
              <a:rPr lang="cs-CZ" dirty="0" smtClean="0">
                <a:latin typeface="Times New Roman" pitchFamily="18" charset="0"/>
                <a:cs typeface="Times New Roman" pitchFamily="18" charset="0"/>
              </a:rPr>
              <a:t>- 6 měsíců</a:t>
            </a:r>
            <a:endParaRPr lang="cs-CZ" dirty="0">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0"/>
                                  </p:iterate>
                                  <p:childTnLst>
                                    <p:set>
                                      <p:cBhvr>
                                        <p:cTn id="6" dur="1" fill="hold">
                                          <p:stCondLst>
                                            <p:cond delay="0"/>
                                          </p:stCondLst>
                                        </p:cTn>
                                        <p:tgtEl>
                                          <p:spTgt spid="3074"/>
                                        </p:tgtEl>
                                        <p:attrNameLst>
                                          <p:attrName>style.visibility</p:attrName>
                                        </p:attrNameLst>
                                      </p:cBhvr>
                                      <p:to>
                                        <p:strVal val="visible"/>
                                      </p:to>
                                    </p:set>
                                    <p:animEffect transition="in" filter="randombar(horizontal)">
                                      <p:cBhvr>
                                        <p:cTn id="7" dur="2000"/>
                                        <p:tgtEl>
                                          <p:spTgt spid="307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75">
                                            <p:bg/>
                                          </p:spTgt>
                                        </p:tgtEl>
                                        <p:attrNameLst>
                                          <p:attrName>style.visibility</p:attrName>
                                        </p:attrNameLst>
                                      </p:cBhvr>
                                      <p:to>
                                        <p:strVal val="visible"/>
                                      </p:to>
                                    </p:set>
                                    <p:animEffect transition="in" filter="fade">
                                      <p:cBhvr>
                                        <p:cTn id="11" dur="2000"/>
                                        <p:tgtEl>
                                          <p:spTgt spid="3075">
                                            <p:bg/>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075">
                                            <p:txEl>
                                              <p:pRg st="0" end="0"/>
                                            </p:txEl>
                                          </p:spTgt>
                                        </p:tgtEl>
                                        <p:attrNameLst>
                                          <p:attrName>style.visibility</p:attrName>
                                        </p:attrNameLst>
                                      </p:cBhvr>
                                      <p:to>
                                        <p:strVal val="visible"/>
                                      </p:to>
                                    </p:set>
                                    <p:animEffect transition="in" filter="fade">
                                      <p:cBhvr>
                                        <p:cTn id="15" dur="2000"/>
                                        <p:tgtEl>
                                          <p:spTgt spid="3075">
                                            <p:txEl>
                                              <p:pRg st="0" end="0"/>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075">
                                            <p:txEl>
                                              <p:pRg st="1" end="1"/>
                                            </p:txEl>
                                          </p:spTgt>
                                        </p:tgtEl>
                                        <p:attrNameLst>
                                          <p:attrName>style.visibility</p:attrName>
                                        </p:attrNameLst>
                                      </p:cBhvr>
                                      <p:to>
                                        <p:strVal val="visible"/>
                                      </p:to>
                                    </p:set>
                                    <p:animEffect transition="in" filter="fade">
                                      <p:cBhvr>
                                        <p:cTn id="19" dur="2000"/>
                                        <p:tgtEl>
                                          <p:spTgt spid="3075">
                                            <p:txEl>
                                              <p:pRg st="1" end="1"/>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3075">
                                            <p:txEl>
                                              <p:pRg st="2" end="2"/>
                                            </p:txEl>
                                          </p:spTgt>
                                        </p:tgtEl>
                                        <p:attrNameLst>
                                          <p:attrName>style.visibility</p:attrName>
                                        </p:attrNameLst>
                                      </p:cBhvr>
                                      <p:to>
                                        <p:strVal val="visible"/>
                                      </p:to>
                                    </p:set>
                                    <p:animEffect transition="in" filter="fade">
                                      <p:cBhvr>
                                        <p:cTn id="23" dur="2000"/>
                                        <p:tgtEl>
                                          <p:spTgt spid="3075">
                                            <p:txEl>
                                              <p:pRg st="2" end="2"/>
                                            </p:tx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3075">
                                            <p:txEl>
                                              <p:pRg st="4" end="4"/>
                                            </p:txEl>
                                          </p:spTgt>
                                        </p:tgtEl>
                                        <p:attrNameLst>
                                          <p:attrName>style.visibility</p:attrName>
                                        </p:attrNameLst>
                                      </p:cBhvr>
                                      <p:to>
                                        <p:strVal val="visible"/>
                                      </p:to>
                                    </p:set>
                                    <p:animEffect transition="in" filter="fade">
                                      <p:cBhvr>
                                        <p:cTn id="27" dur="2000"/>
                                        <p:tgtEl>
                                          <p:spTgt spid="3075">
                                            <p:txEl>
                                              <p:pRg st="4" end="4"/>
                                            </p:txEl>
                                          </p:spTgt>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3075">
                                            <p:txEl>
                                              <p:pRg st="5" end="5"/>
                                            </p:txEl>
                                          </p:spTgt>
                                        </p:tgtEl>
                                        <p:attrNameLst>
                                          <p:attrName>style.visibility</p:attrName>
                                        </p:attrNameLst>
                                      </p:cBhvr>
                                      <p:to>
                                        <p:strVal val="visible"/>
                                      </p:to>
                                    </p:set>
                                    <p:animEffect transition="in" filter="fade">
                                      <p:cBhvr>
                                        <p:cTn id="31" dur="2000"/>
                                        <p:tgtEl>
                                          <p:spTgt spid="3075">
                                            <p:txEl>
                                              <p:pRg st="5" end="5"/>
                                            </p:txEl>
                                          </p:spTgt>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3075">
                                            <p:txEl>
                                              <p:pRg st="7" end="7"/>
                                            </p:txEl>
                                          </p:spTgt>
                                        </p:tgtEl>
                                        <p:attrNameLst>
                                          <p:attrName>style.visibility</p:attrName>
                                        </p:attrNameLst>
                                      </p:cBhvr>
                                      <p:to>
                                        <p:strVal val="visible"/>
                                      </p:to>
                                    </p:set>
                                    <p:animEffect transition="in" filter="fade">
                                      <p:cBhvr>
                                        <p:cTn id="35" dur="2000"/>
                                        <p:tgtEl>
                                          <p:spTgt spid="3075">
                                            <p:txEl>
                                              <p:pRg st="7" end="7"/>
                                            </p:txEl>
                                          </p:spTgt>
                                        </p:tgtEl>
                                      </p:cBhvr>
                                    </p:animEffect>
                                  </p:childTnLst>
                                </p:cTn>
                              </p:par>
                            </p:childTnLst>
                          </p:cTn>
                        </p:par>
                        <p:par>
                          <p:cTn id="36" fill="hold">
                            <p:stCondLst>
                              <p:cond delay="16000"/>
                            </p:stCondLst>
                            <p:childTnLst>
                              <p:par>
                                <p:cTn id="37" presetID="10" presetClass="entr" presetSubtype="0" fill="hold" grpId="0" nodeType="afterEffect">
                                  <p:stCondLst>
                                    <p:cond delay="0"/>
                                  </p:stCondLst>
                                  <p:childTnLst>
                                    <p:set>
                                      <p:cBhvr>
                                        <p:cTn id="38" dur="1" fill="hold">
                                          <p:stCondLst>
                                            <p:cond delay="0"/>
                                          </p:stCondLst>
                                        </p:cTn>
                                        <p:tgtEl>
                                          <p:spTgt spid="3075">
                                            <p:txEl>
                                              <p:pRg st="8" end="8"/>
                                            </p:txEl>
                                          </p:spTgt>
                                        </p:tgtEl>
                                        <p:attrNameLst>
                                          <p:attrName>style.visibility</p:attrName>
                                        </p:attrNameLst>
                                      </p:cBhvr>
                                      <p:to>
                                        <p:strVal val="visible"/>
                                      </p:to>
                                    </p:set>
                                    <p:animEffect transition="in" filter="fade">
                                      <p:cBhvr>
                                        <p:cTn id="39" dur="2000"/>
                                        <p:tgtEl>
                                          <p:spTgt spid="307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5" grpId="0" uiExpand="1"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Nadpis 1"/>
          <p:cNvSpPr>
            <a:spLocks noGrp="1"/>
          </p:cNvSpPr>
          <p:nvPr>
            <p:ph type="title"/>
          </p:nvPr>
        </p:nvSpPr>
        <p:spPr/>
        <p:txBody>
          <a:bodyPr>
            <a:normAutofit/>
          </a:bodyPr>
          <a:lstStyle/>
          <a:p>
            <a:r>
              <a:rPr lang="cs-CZ" b="1" i="1" dirty="0" smtClean="0">
                <a:solidFill>
                  <a:srgbClr val="C00000"/>
                </a:solidFill>
                <a:latin typeface="Times New Roman" pitchFamily="18" charset="0"/>
                <a:cs typeface="Times New Roman" pitchFamily="18" charset="0"/>
              </a:rPr>
              <a:t>Dle použití rozeznáváme:</a:t>
            </a:r>
          </a:p>
        </p:txBody>
      </p:sp>
      <p:sp>
        <p:nvSpPr>
          <p:cNvPr id="3075" name="Zástupný symbol pro obsah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rtlCol="0">
            <a:normAutofit fontScale="85000" lnSpcReduction="10000"/>
          </a:bodyPr>
          <a:lstStyle/>
          <a:p>
            <a:pPr marL="514350" indent="-514350">
              <a:buFont typeface="Wingdings" pitchFamily="2" charset="2"/>
              <a:buChar char="Ø"/>
            </a:pPr>
            <a:r>
              <a:rPr lang="cs-CZ" b="1" i="1" u="sng" dirty="0" smtClean="0">
                <a:latin typeface="Times New Roman" pitchFamily="18" charset="0"/>
                <a:cs typeface="Times New Roman" pitchFamily="18" charset="0"/>
              </a:rPr>
              <a:t>Worcestrová omáčka:</a:t>
            </a:r>
          </a:p>
          <a:p>
            <a:pPr marL="514350" indent="-514350">
              <a:buNone/>
            </a:pPr>
            <a:r>
              <a:rPr lang="cs-CZ" dirty="0">
                <a:latin typeface="Times New Roman" pitchFamily="18" charset="0"/>
                <a:cs typeface="Times New Roman" pitchFamily="18" charset="0"/>
              </a:rPr>
              <a:t>	</a:t>
            </a:r>
            <a:r>
              <a:rPr lang="cs-CZ" dirty="0" smtClean="0">
                <a:latin typeface="Times New Roman" pitchFamily="18" charset="0"/>
                <a:cs typeface="Times New Roman" pitchFamily="18" charset="0"/>
              </a:rPr>
              <a:t>- je chuťově upravená směs rajčatového protlaku, švestkových povidel, hub, česnekové pasty, cukru, koření (pepř, hřebíček, paprika, estragon, chilli), červeného révového vína, sladového výtažku a kuléru</a:t>
            </a:r>
          </a:p>
          <a:p>
            <a:pPr marL="514350" indent="-514350">
              <a:buNone/>
            </a:pPr>
            <a:r>
              <a:rPr lang="cs-CZ" dirty="0">
                <a:latin typeface="Times New Roman" pitchFamily="18" charset="0"/>
                <a:cs typeface="Times New Roman" pitchFamily="18" charset="0"/>
              </a:rPr>
              <a:t>	</a:t>
            </a:r>
            <a:r>
              <a:rPr lang="cs-CZ" dirty="0" smtClean="0">
                <a:latin typeface="Times New Roman" pitchFamily="18" charset="0"/>
                <a:cs typeface="Times New Roman" pitchFamily="18" charset="0"/>
              </a:rPr>
              <a:t>- jde o hnědou až tmavohnědou tekutinu, ostré, příjemně dráždivé, kořeněné chuti a vůně</a:t>
            </a:r>
          </a:p>
          <a:p>
            <a:pPr marL="514350" indent="-514350">
              <a:buNone/>
            </a:pPr>
            <a:endParaRPr lang="cs-CZ" dirty="0">
              <a:latin typeface="Times New Roman" pitchFamily="18" charset="0"/>
              <a:cs typeface="Times New Roman" pitchFamily="18" charset="0"/>
            </a:endParaRPr>
          </a:p>
          <a:p>
            <a:pPr marL="514350" indent="-514350">
              <a:buNone/>
            </a:pPr>
            <a:r>
              <a:rPr lang="cs-CZ" i="1" u="sng" dirty="0" smtClean="0">
                <a:latin typeface="Times New Roman" pitchFamily="18" charset="0"/>
                <a:cs typeface="Times New Roman" pitchFamily="18" charset="0"/>
              </a:rPr>
              <a:t>Záruční lhůta</a:t>
            </a:r>
            <a:r>
              <a:rPr lang="cs-CZ" dirty="0" smtClean="0">
                <a:latin typeface="Times New Roman" pitchFamily="18" charset="0"/>
                <a:cs typeface="Times New Roman" pitchFamily="18" charset="0"/>
              </a:rPr>
              <a:t>: </a:t>
            </a:r>
          </a:p>
          <a:p>
            <a:pPr marL="514350" indent="-514350">
              <a:buNone/>
            </a:pPr>
            <a:r>
              <a:rPr lang="cs-CZ" dirty="0">
                <a:latin typeface="Times New Roman" pitchFamily="18" charset="0"/>
                <a:cs typeface="Times New Roman" pitchFamily="18" charset="0"/>
              </a:rPr>
              <a:t>	</a:t>
            </a:r>
            <a:r>
              <a:rPr lang="cs-CZ" dirty="0" smtClean="0">
                <a:latin typeface="Times New Roman" pitchFamily="18" charset="0"/>
                <a:cs typeface="Times New Roman" pitchFamily="18" charset="0"/>
              </a:rPr>
              <a:t>- MT 24 měsíců</a:t>
            </a:r>
            <a:endParaRPr lang="cs-CZ" dirty="0">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0"/>
                                  </p:iterate>
                                  <p:childTnLst>
                                    <p:set>
                                      <p:cBhvr>
                                        <p:cTn id="6" dur="1" fill="hold">
                                          <p:stCondLst>
                                            <p:cond delay="0"/>
                                          </p:stCondLst>
                                        </p:cTn>
                                        <p:tgtEl>
                                          <p:spTgt spid="3074"/>
                                        </p:tgtEl>
                                        <p:attrNameLst>
                                          <p:attrName>style.visibility</p:attrName>
                                        </p:attrNameLst>
                                      </p:cBhvr>
                                      <p:to>
                                        <p:strVal val="visible"/>
                                      </p:to>
                                    </p:set>
                                    <p:animEffect transition="in" filter="randombar(horizontal)">
                                      <p:cBhvr>
                                        <p:cTn id="7" dur="2000"/>
                                        <p:tgtEl>
                                          <p:spTgt spid="307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75">
                                            <p:bg/>
                                          </p:spTgt>
                                        </p:tgtEl>
                                        <p:attrNameLst>
                                          <p:attrName>style.visibility</p:attrName>
                                        </p:attrNameLst>
                                      </p:cBhvr>
                                      <p:to>
                                        <p:strVal val="visible"/>
                                      </p:to>
                                    </p:set>
                                    <p:animEffect transition="in" filter="fade">
                                      <p:cBhvr>
                                        <p:cTn id="11" dur="2000"/>
                                        <p:tgtEl>
                                          <p:spTgt spid="3075">
                                            <p:bg/>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075">
                                            <p:txEl>
                                              <p:pRg st="0" end="0"/>
                                            </p:txEl>
                                          </p:spTgt>
                                        </p:tgtEl>
                                        <p:attrNameLst>
                                          <p:attrName>style.visibility</p:attrName>
                                        </p:attrNameLst>
                                      </p:cBhvr>
                                      <p:to>
                                        <p:strVal val="visible"/>
                                      </p:to>
                                    </p:set>
                                    <p:animEffect transition="in" filter="fade">
                                      <p:cBhvr>
                                        <p:cTn id="15" dur="2000"/>
                                        <p:tgtEl>
                                          <p:spTgt spid="3075">
                                            <p:txEl>
                                              <p:pRg st="0" end="0"/>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075">
                                            <p:txEl>
                                              <p:pRg st="1" end="1"/>
                                            </p:txEl>
                                          </p:spTgt>
                                        </p:tgtEl>
                                        <p:attrNameLst>
                                          <p:attrName>style.visibility</p:attrName>
                                        </p:attrNameLst>
                                      </p:cBhvr>
                                      <p:to>
                                        <p:strVal val="visible"/>
                                      </p:to>
                                    </p:set>
                                    <p:animEffect transition="in" filter="fade">
                                      <p:cBhvr>
                                        <p:cTn id="19" dur="2000"/>
                                        <p:tgtEl>
                                          <p:spTgt spid="3075">
                                            <p:txEl>
                                              <p:pRg st="1" end="1"/>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3075">
                                            <p:txEl>
                                              <p:pRg st="2" end="2"/>
                                            </p:txEl>
                                          </p:spTgt>
                                        </p:tgtEl>
                                        <p:attrNameLst>
                                          <p:attrName>style.visibility</p:attrName>
                                        </p:attrNameLst>
                                      </p:cBhvr>
                                      <p:to>
                                        <p:strVal val="visible"/>
                                      </p:to>
                                    </p:set>
                                    <p:animEffect transition="in" filter="fade">
                                      <p:cBhvr>
                                        <p:cTn id="23" dur="2000"/>
                                        <p:tgtEl>
                                          <p:spTgt spid="3075">
                                            <p:txEl>
                                              <p:pRg st="2" end="2"/>
                                            </p:tx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3075">
                                            <p:txEl>
                                              <p:pRg st="4" end="4"/>
                                            </p:txEl>
                                          </p:spTgt>
                                        </p:tgtEl>
                                        <p:attrNameLst>
                                          <p:attrName>style.visibility</p:attrName>
                                        </p:attrNameLst>
                                      </p:cBhvr>
                                      <p:to>
                                        <p:strVal val="visible"/>
                                      </p:to>
                                    </p:set>
                                    <p:animEffect transition="in" filter="fade">
                                      <p:cBhvr>
                                        <p:cTn id="27" dur="2000"/>
                                        <p:tgtEl>
                                          <p:spTgt spid="3075">
                                            <p:txEl>
                                              <p:pRg st="4" end="4"/>
                                            </p:txEl>
                                          </p:spTgt>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3075">
                                            <p:txEl>
                                              <p:pRg st="5" end="5"/>
                                            </p:txEl>
                                          </p:spTgt>
                                        </p:tgtEl>
                                        <p:attrNameLst>
                                          <p:attrName>style.visibility</p:attrName>
                                        </p:attrNameLst>
                                      </p:cBhvr>
                                      <p:to>
                                        <p:strVal val="visible"/>
                                      </p:to>
                                    </p:set>
                                    <p:animEffect transition="in" filter="fade">
                                      <p:cBhvr>
                                        <p:cTn id="31" dur="2000"/>
                                        <p:tgtEl>
                                          <p:spTgt spid="307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5" grpId="0" uiExpand="1"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Nadpis 1"/>
          <p:cNvSpPr>
            <a:spLocks noGrp="1"/>
          </p:cNvSpPr>
          <p:nvPr>
            <p:ph type="title"/>
          </p:nvPr>
        </p:nvSpPr>
        <p:spPr/>
        <p:txBody>
          <a:bodyPr>
            <a:normAutofit/>
          </a:bodyPr>
          <a:lstStyle/>
          <a:p>
            <a:r>
              <a:rPr lang="cs-CZ" b="1" i="1" dirty="0" smtClean="0">
                <a:solidFill>
                  <a:srgbClr val="C00000"/>
                </a:solidFill>
                <a:latin typeface="Times New Roman" pitchFamily="18" charset="0"/>
                <a:cs typeface="Times New Roman" pitchFamily="18" charset="0"/>
              </a:rPr>
              <a:t>Dle použití rozeznáváme:</a:t>
            </a:r>
          </a:p>
        </p:txBody>
      </p:sp>
      <p:sp>
        <p:nvSpPr>
          <p:cNvPr id="3075" name="Zástupný symbol pro obsah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rtlCol="0">
            <a:normAutofit/>
          </a:bodyPr>
          <a:lstStyle/>
          <a:p>
            <a:pPr marL="514350" indent="-514350">
              <a:buFont typeface="Wingdings" pitchFamily="2" charset="2"/>
              <a:buChar char="Ø"/>
            </a:pPr>
            <a:r>
              <a:rPr lang="cs-CZ" b="1" i="1" u="sng" dirty="0" err="1" smtClean="0">
                <a:latin typeface="Times New Roman" pitchFamily="18" charset="0"/>
                <a:cs typeface="Times New Roman" pitchFamily="18" charset="0"/>
              </a:rPr>
              <a:t>Tabasco</a:t>
            </a:r>
            <a:r>
              <a:rPr lang="cs-CZ" b="1" i="1" u="sng" dirty="0" smtClean="0">
                <a:latin typeface="Times New Roman" pitchFamily="18" charset="0"/>
                <a:cs typeface="Times New Roman" pitchFamily="18" charset="0"/>
              </a:rPr>
              <a:t>:</a:t>
            </a:r>
          </a:p>
          <a:p>
            <a:pPr marL="514350" indent="-514350">
              <a:buNone/>
            </a:pPr>
            <a:r>
              <a:rPr lang="cs-CZ" dirty="0">
                <a:latin typeface="Times New Roman" pitchFamily="18" charset="0"/>
                <a:cs typeface="Times New Roman" pitchFamily="18" charset="0"/>
              </a:rPr>
              <a:t>	</a:t>
            </a:r>
            <a:r>
              <a:rPr lang="cs-CZ" dirty="0" smtClean="0">
                <a:latin typeface="Times New Roman" pitchFamily="18" charset="0"/>
                <a:cs typeface="Times New Roman" pitchFamily="18" charset="0"/>
              </a:rPr>
              <a:t>- je zahraniční výrobek od firmy </a:t>
            </a:r>
            <a:r>
              <a:rPr lang="cs-CZ" dirty="0" err="1" smtClean="0">
                <a:latin typeface="Times New Roman" pitchFamily="18" charset="0"/>
                <a:cs typeface="Times New Roman" pitchFamily="18" charset="0"/>
              </a:rPr>
              <a:t>Heinz</a:t>
            </a:r>
            <a:r>
              <a:rPr lang="cs-CZ" dirty="0" smtClean="0">
                <a:latin typeface="Times New Roman" pitchFamily="18" charset="0"/>
                <a:cs typeface="Times New Roman" pitchFamily="18" charset="0"/>
              </a:rPr>
              <a:t>, podobný tuzemskému </a:t>
            </a:r>
            <a:r>
              <a:rPr lang="cs-CZ" dirty="0" err="1" smtClean="0">
                <a:latin typeface="Times New Roman" pitchFamily="18" charset="0"/>
                <a:cs typeface="Times New Roman" pitchFamily="18" charset="0"/>
              </a:rPr>
              <a:t>Vitasku</a:t>
            </a:r>
            <a:endParaRPr lang="cs-CZ" dirty="0" smtClean="0">
              <a:latin typeface="Times New Roman" pitchFamily="18" charset="0"/>
              <a:cs typeface="Times New Roman" pitchFamily="18" charset="0"/>
            </a:endParaRPr>
          </a:p>
          <a:p>
            <a:pPr marL="514350" indent="-514350">
              <a:buNone/>
            </a:pPr>
            <a:r>
              <a:rPr lang="cs-CZ" dirty="0">
                <a:latin typeface="Times New Roman" pitchFamily="18" charset="0"/>
                <a:cs typeface="Times New Roman" pitchFamily="18" charset="0"/>
              </a:rPr>
              <a:t>	</a:t>
            </a:r>
            <a:r>
              <a:rPr lang="cs-CZ" dirty="0" smtClean="0">
                <a:latin typeface="Times New Roman" pitchFamily="18" charset="0"/>
                <a:cs typeface="Times New Roman" pitchFamily="18" charset="0"/>
              </a:rPr>
              <a:t>- je to výluh různých druhů koření, převládá cayennský pepř</a:t>
            </a:r>
          </a:p>
          <a:p>
            <a:pPr marL="514350" indent="-514350">
              <a:buNone/>
            </a:pPr>
            <a:r>
              <a:rPr lang="cs-CZ" dirty="0">
                <a:latin typeface="Times New Roman" pitchFamily="18" charset="0"/>
                <a:cs typeface="Times New Roman" pitchFamily="18" charset="0"/>
              </a:rPr>
              <a:t>	</a:t>
            </a:r>
            <a:r>
              <a:rPr lang="cs-CZ" dirty="0" smtClean="0">
                <a:latin typeface="Times New Roman" pitchFamily="18" charset="0"/>
                <a:cs typeface="Times New Roman" pitchFamily="18" charset="0"/>
              </a:rPr>
              <a:t>- je to červená, řídce kašovitá, jemná tekutina, ostře palčivé chuti</a:t>
            </a:r>
          </a:p>
          <a:p>
            <a:pPr marL="514350" indent="-514350">
              <a:buNone/>
            </a:pPr>
            <a:endParaRPr lang="cs-CZ" dirty="0">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0"/>
                                  </p:iterate>
                                  <p:childTnLst>
                                    <p:set>
                                      <p:cBhvr>
                                        <p:cTn id="6" dur="1" fill="hold">
                                          <p:stCondLst>
                                            <p:cond delay="0"/>
                                          </p:stCondLst>
                                        </p:cTn>
                                        <p:tgtEl>
                                          <p:spTgt spid="3074"/>
                                        </p:tgtEl>
                                        <p:attrNameLst>
                                          <p:attrName>style.visibility</p:attrName>
                                        </p:attrNameLst>
                                      </p:cBhvr>
                                      <p:to>
                                        <p:strVal val="visible"/>
                                      </p:to>
                                    </p:set>
                                    <p:animEffect transition="in" filter="randombar(horizontal)">
                                      <p:cBhvr>
                                        <p:cTn id="7" dur="2000"/>
                                        <p:tgtEl>
                                          <p:spTgt spid="307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75">
                                            <p:bg/>
                                          </p:spTgt>
                                        </p:tgtEl>
                                        <p:attrNameLst>
                                          <p:attrName>style.visibility</p:attrName>
                                        </p:attrNameLst>
                                      </p:cBhvr>
                                      <p:to>
                                        <p:strVal val="visible"/>
                                      </p:to>
                                    </p:set>
                                    <p:animEffect transition="in" filter="fade">
                                      <p:cBhvr>
                                        <p:cTn id="11" dur="2000"/>
                                        <p:tgtEl>
                                          <p:spTgt spid="3075">
                                            <p:bg/>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075">
                                            <p:txEl>
                                              <p:pRg st="0" end="0"/>
                                            </p:txEl>
                                          </p:spTgt>
                                        </p:tgtEl>
                                        <p:attrNameLst>
                                          <p:attrName>style.visibility</p:attrName>
                                        </p:attrNameLst>
                                      </p:cBhvr>
                                      <p:to>
                                        <p:strVal val="visible"/>
                                      </p:to>
                                    </p:set>
                                    <p:animEffect transition="in" filter="fade">
                                      <p:cBhvr>
                                        <p:cTn id="15" dur="2000"/>
                                        <p:tgtEl>
                                          <p:spTgt spid="3075">
                                            <p:txEl>
                                              <p:pRg st="0" end="0"/>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075">
                                            <p:txEl>
                                              <p:pRg st="1" end="1"/>
                                            </p:txEl>
                                          </p:spTgt>
                                        </p:tgtEl>
                                        <p:attrNameLst>
                                          <p:attrName>style.visibility</p:attrName>
                                        </p:attrNameLst>
                                      </p:cBhvr>
                                      <p:to>
                                        <p:strVal val="visible"/>
                                      </p:to>
                                    </p:set>
                                    <p:animEffect transition="in" filter="fade">
                                      <p:cBhvr>
                                        <p:cTn id="19" dur="2000"/>
                                        <p:tgtEl>
                                          <p:spTgt spid="3075">
                                            <p:txEl>
                                              <p:pRg st="1" end="1"/>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3075">
                                            <p:txEl>
                                              <p:pRg st="2" end="2"/>
                                            </p:txEl>
                                          </p:spTgt>
                                        </p:tgtEl>
                                        <p:attrNameLst>
                                          <p:attrName>style.visibility</p:attrName>
                                        </p:attrNameLst>
                                      </p:cBhvr>
                                      <p:to>
                                        <p:strVal val="visible"/>
                                      </p:to>
                                    </p:set>
                                    <p:animEffect transition="in" filter="fade">
                                      <p:cBhvr>
                                        <p:cTn id="23" dur="2000"/>
                                        <p:tgtEl>
                                          <p:spTgt spid="3075">
                                            <p:txEl>
                                              <p:pRg st="2" end="2"/>
                                            </p:tx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3075">
                                            <p:txEl>
                                              <p:pRg st="3" end="3"/>
                                            </p:txEl>
                                          </p:spTgt>
                                        </p:tgtEl>
                                        <p:attrNameLst>
                                          <p:attrName>style.visibility</p:attrName>
                                        </p:attrNameLst>
                                      </p:cBhvr>
                                      <p:to>
                                        <p:strVal val="visible"/>
                                      </p:to>
                                    </p:set>
                                    <p:animEffect transition="in" filter="fade">
                                      <p:cBhvr>
                                        <p:cTn id="27" dur="2000"/>
                                        <p:tgtEl>
                                          <p:spTgt spid="30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5" grpId="0" uiExpand="1"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Nadpis 1"/>
          <p:cNvSpPr>
            <a:spLocks noGrp="1"/>
          </p:cNvSpPr>
          <p:nvPr>
            <p:ph type="title"/>
          </p:nvPr>
        </p:nvSpPr>
        <p:spPr/>
        <p:txBody>
          <a:bodyPr>
            <a:normAutofit/>
          </a:bodyPr>
          <a:lstStyle/>
          <a:p>
            <a:r>
              <a:rPr lang="cs-CZ" b="1" i="1" dirty="0" smtClean="0">
                <a:solidFill>
                  <a:srgbClr val="C00000"/>
                </a:solidFill>
                <a:latin typeface="Times New Roman" pitchFamily="18" charset="0"/>
                <a:cs typeface="Times New Roman" pitchFamily="18" charset="0"/>
              </a:rPr>
              <a:t>Dle použití rozeznáváme:</a:t>
            </a:r>
          </a:p>
        </p:txBody>
      </p:sp>
      <p:sp>
        <p:nvSpPr>
          <p:cNvPr id="3075" name="Zástupný symbol pro obsah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rtlCol="0">
            <a:normAutofit fontScale="92500" lnSpcReduction="20000"/>
          </a:bodyPr>
          <a:lstStyle/>
          <a:p>
            <a:pPr marL="514350" indent="-514350">
              <a:buFont typeface="Wingdings" pitchFamily="2" charset="2"/>
              <a:buChar char="Ø"/>
            </a:pPr>
            <a:r>
              <a:rPr lang="cs-CZ" b="1" i="1" u="sng" dirty="0" err="1" smtClean="0">
                <a:latin typeface="Times New Roman" pitchFamily="18" charset="0"/>
                <a:cs typeface="Times New Roman" pitchFamily="18" charset="0"/>
              </a:rPr>
              <a:t>Vitasko</a:t>
            </a:r>
            <a:r>
              <a:rPr lang="cs-CZ" b="1" i="1" u="sng" dirty="0" smtClean="0">
                <a:latin typeface="Times New Roman" pitchFamily="18" charset="0"/>
                <a:cs typeface="Times New Roman" pitchFamily="18" charset="0"/>
              </a:rPr>
              <a:t>:</a:t>
            </a:r>
          </a:p>
          <a:p>
            <a:pPr marL="514350" indent="-514350">
              <a:buNone/>
            </a:pPr>
            <a:r>
              <a:rPr lang="cs-CZ" dirty="0">
                <a:latin typeface="Times New Roman" pitchFamily="18" charset="0"/>
                <a:cs typeface="Times New Roman" pitchFamily="18" charset="0"/>
              </a:rPr>
              <a:t>	</a:t>
            </a:r>
            <a:r>
              <a:rPr lang="cs-CZ" dirty="0" smtClean="0">
                <a:latin typeface="Times New Roman" pitchFamily="18" charset="0"/>
                <a:cs typeface="Times New Roman" pitchFamily="18" charset="0"/>
              </a:rPr>
              <a:t>- je chuťově upravený paprikový protlak</a:t>
            </a:r>
          </a:p>
          <a:p>
            <a:pPr marL="514350" indent="-514350">
              <a:buNone/>
            </a:pPr>
            <a:r>
              <a:rPr lang="cs-CZ" dirty="0">
                <a:latin typeface="Times New Roman" pitchFamily="18" charset="0"/>
                <a:cs typeface="Times New Roman" pitchFamily="18" charset="0"/>
              </a:rPr>
              <a:t>	</a:t>
            </a:r>
            <a:r>
              <a:rPr lang="cs-CZ" dirty="0" smtClean="0">
                <a:latin typeface="Times New Roman" pitchFamily="18" charset="0"/>
                <a:cs typeface="Times New Roman" pitchFamily="18" charset="0"/>
              </a:rPr>
              <a:t>- je to červená až hnědočervená hustší tekutina se sedimentem a drobnými částečkami papriky a koření</a:t>
            </a:r>
          </a:p>
          <a:p>
            <a:pPr marL="514350" indent="-514350">
              <a:buNone/>
            </a:pPr>
            <a:r>
              <a:rPr lang="cs-CZ" dirty="0">
                <a:latin typeface="Times New Roman" pitchFamily="18" charset="0"/>
                <a:cs typeface="Times New Roman" pitchFamily="18" charset="0"/>
              </a:rPr>
              <a:t>	</a:t>
            </a:r>
            <a:r>
              <a:rPr lang="cs-CZ" dirty="0" smtClean="0">
                <a:latin typeface="Times New Roman" pitchFamily="18" charset="0"/>
                <a:cs typeface="Times New Roman" pitchFamily="18" charset="0"/>
              </a:rPr>
              <a:t>- vůně kořenitá (převládá paprika), chuť ostře pálivá</a:t>
            </a:r>
          </a:p>
          <a:p>
            <a:pPr marL="514350" indent="-514350">
              <a:buNone/>
            </a:pPr>
            <a:endParaRPr lang="cs-CZ" dirty="0">
              <a:latin typeface="Times New Roman" pitchFamily="18" charset="0"/>
              <a:cs typeface="Times New Roman" pitchFamily="18" charset="0"/>
            </a:endParaRPr>
          </a:p>
          <a:p>
            <a:pPr marL="514350" indent="-514350">
              <a:buNone/>
            </a:pPr>
            <a:r>
              <a:rPr lang="cs-CZ" i="1" u="sng" dirty="0" smtClean="0">
                <a:latin typeface="Times New Roman" pitchFamily="18" charset="0"/>
                <a:cs typeface="Times New Roman" pitchFamily="18" charset="0"/>
              </a:rPr>
              <a:t>Záruční lhůta</a:t>
            </a:r>
            <a:r>
              <a:rPr lang="cs-CZ" dirty="0" smtClean="0">
                <a:latin typeface="Times New Roman" pitchFamily="18" charset="0"/>
                <a:cs typeface="Times New Roman" pitchFamily="18" charset="0"/>
              </a:rPr>
              <a:t>: </a:t>
            </a:r>
          </a:p>
          <a:p>
            <a:pPr marL="514350" indent="-514350">
              <a:buNone/>
            </a:pPr>
            <a:r>
              <a:rPr lang="cs-CZ" dirty="0">
                <a:latin typeface="Times New Roman" pitchFamily="18" charset="0"/>
                <a:cs typeface="Times New Roman" pitchFamily="18" charset="0"/>
              </a:rPr>
              <a:t>	</a:t>
            </a:r>
            <a:r>
              <a:rPr lang="cs-CZ" dirty="0" smtClean="0">
                <a:latin typeface="Times New Roman" pitchFamily="18" charset="0"/>
                <a:cs typeface="Times New Roman" pitchFamily="18" charset="0"/>
              </a:rPr>
              <a:t>- 6 měsíců</a:t>
            </a:r>
            <a:endParaRPr lang="cs-CZ" dirty="0">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0"/>
                                  </p:iterate>
                                  <p:childTnLst>
                                    <p:set>
                                      <p:cBhvr>
                                        <p:cTn id="6" dur="1" fill="hold">
                                          <p:stCondLst>
                                            <p:cond delay="0"/>
                                          </p:stCondLst>
                                        </p:cTn>
                                        <p:tgtEl>
                                          <p:spTgt spid="3074"/>
                                        </p:tgtEl>
                                        <p:attrNameLst>
                                          <p:attrName>style.visibility</p:attrName>
                                        </p:attrNameLst>
                                      </p:cBhvr>
                                      <p:to>
                                        <p:strVal val="visible"/>
                                      </p:to>
                                    </p:set>
                                    <p:animEffect transition="in" filter="randombar(horizontal)">
                                      <p:cBhvr>
                                        <p:cTn id="7" dur="2000"/>
                                        <p:tgtEl>
                                          <p:spTgt spid="307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75">
                                            <p:bg/>
                                          </p:spTgt>
                                        </p:tgtEl>
                                        <p:attrNameLst>
                                          <p:attrName>style.visibility</p:attrName>
                                        </p:attrNameLst>
                                      </p:cBhvr>
                                      <p:to>
                                        <p:strVal val="visible"/>
                                      </p:to>
                                    </p:set>
                                    <p:animEffect transition="in" filter="fade">
                                      <p:cBhvr>
                                        <p:cTn id="11" dur="2000"/>
                                        <p:tgtEl>
                                          <p:spTgt spid="3075">
                                            <p:bg/>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075">
                                            <p:txEl>
                                              <p:pRg st="0" end="0"/>
                                            </p:txEl>
                                          </p:spTgt>
                                        </p:tgtEl>
                                        <p:attrNameLst>
                                          <p:attrName>style.visibility</p:attrName>
                                        </p:attrNameLst>
                                      </p:cBhvr>
                                      <p:to>
                                        <p:strVal val="visible"/>
                                      </p:to>
                                    </p:set>
                                    <p:animEffect transition="in" filter="fade">
                                      <p:cBhvr>
                                        <p:cTn id="15" dur="2000"/>
                                        <p:tgtEl>
                                          <p:spTgt spid="3075">
                                            <p:txEl>
                                              <p:pRg st="0" end="0"/>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075">
                                            <p:txEl>
                                              <p:pRg st="1" end="1"/>
                                            </p:txEl>
                                          </p:spTgt>
                                        </p:tgtEl>
                                        <p:attrNameLst>
                                          <p:attrName>style.visibility</p:attrName>
                                        </p:attrNameLst>
                                      </p:cBhvr>
                                      <p:to>
                                        <p:strVal val="visible"/>
                                      </p:to>
                                    </p:set>
                                    <p:animEffect transition="in" filter="fade">
                                      <p:cBhvr>
                                        <p:cTn id="19" dur="2000"/>
                                        <p:tgtEl>
                                          <p:spTgt spid="3075">
                                            <p:txEl>
                                              <p:pRg st="1" end="1"/>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3075">
                                            <p:txEl>
                                              <p:pRg st="2" end="2"/>
                                            </p:txEl>
                                          </p:spTgt>
                                        </p:tgtEl>
                                        <p:attrNameLst>
                                          <p:attrName>style.visibility</p:attrName>
                                        </p:attrNameLst>
                                      </p:cBhvr>
                                      <p:to>
                                        <p:strVal val="visible"/>
                                      </p:to>
                                    </p:set>
                                    <p:animEffect transition="in" filter="fade">
                                      <p:cBhvr>
                                        <p:cTn id="23" dur="2000"/>
                                        <p:tgtEl>
                                          <p:spTgt spid="3075">
                                            <p:txEl>
                                              <p:pRg st="2" end="2"/>
                                            </p:tx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3075">
                                            <p:txEl>
                                              <p:pRg st="3" end="3"/>
                                            </p:txEl>
                                          </p:spTgt>
                                        </p:tgtEl>
                                        <p:attrNameLst>
                                          <p:attrName>style.visibility</p:attrName>
                                        </p:attrNameLst>
                                      </p:cBhvr>
                                      <p:to>
                                        <p:strVal val="visible"/>
                                      </p:to>
                                    </p:set>
                                    <p:animEffect transition="in" filter="fade">
                                      <p:cBhvr>
                                        <p:cTn id="27" dur="2000"/>
                                        <p:tgtEl>
                                          <p:spTgt spid="3075">
                                            <p:txEl>
                                              <p:pRg st="3" end="3"/>
                                            </p:txEl>
                                          </p:spTgt>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3075">
                                            <p:txEl>
                                              <p:pRg st="5" end="5"/>
                                            </p:txEl>
                                          </p:spTgt>
                                        </p:tgtEl>
                                        <p:attrNameLst>
                                          <p:attrName>style.visibility</p:attrName>
                                        </p:attrNameLst>
                                      </p:cBhvr>
                                      <p:to>
                                        <p:strVal val="visible"/>
                                      </p:to>
                                    </p:set>
                                    <p:animEffect transition="in" filter="fade">
                                      <p:cBhvr>
                                        <p:cTn id="31" dur="2000"/>
                                        <p:tgtEl>
                                          <p:spTgt spid="3075">
                                            <p:txEl>
                                              <p:pRg st="5" end="5"/>
                                            </p:txEl>
                                          </p:spTgt>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3075">
                                            <p:txEl>
                                              <p:pRg st="6" end="6"/>
                                            </p:txEl>
                                          </p:spTgt>
                                        </p:tgtEl>
                                        <p:attrNameLst>
                                          <p:attrName>style.visibility</p:attrName>
                                        </p:attrNameLst>
                                      </p:cBhvr>
                                      <p:to>
                                        <p:strVal val="visible"/>
                                      </p:to>
                                    </p:set>
                                    <p:animEffect transition="in" filter="fade">
                                      <p:cBhvr>
                                        <p:cTn id="35" dur="2000"/>
                                        <p:tgtEl>
                                          <p:spTgt spid="307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5" grpId="0" uiExpand="1"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Nadpis 1"/>
          <p:cNvSpPr>
            <a:spLocks noGrp="1"/>
          </p:cNvSpPr>
          <p:nvPr>
            <p:ph type="title"/>
          </p:nvPr>
        </p:nvSpPr>
        <p:spPr/>
        <p:txBody>
          <a:bodyPr>
            <a:normAutofit/>
          </a:bodyPr>
          <a:lstStyle/>
          <a:p>
            <a:r>
              <a:rPr lang="cs-CZ" b="1" i="1" dirty="0" smtClean="0">
                <a:solidFill>
                  <a:srgbClr val="C00000"/>
                </a:solidFill>
                <a:latin typeface="Times New Roman" pitchFamily="18" charset="0"/>
                <a:cs typeface="Times New Roman" pitchFamily="18" charset="0"/>
              </a:rPr>
              <a:t>Dle použití rozeznáváme:</a:t>
            </a:r>
          </a:p>
        </p:txBody>
      </p:sp>
      <p:sp>
        <p:nvSpPr>
          <p:cNvPr id="3075" name="Zástupný symbol pro obsah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rtlCol="0">
            <a:normAutofit fontScale="55000" lnSpcReduction="20000"/>
          </a:bodyPr>
          <a:lstStyle/>
          <a:p>
            <a:pPr marL="514350" indent="-514350">
              <a:buFont typeface="Wingdings" pitchFamily="2" charset="2"/>
              <a:buChar char="Ø"/>
            </a:pPr>
            <a:r>
              <a:rPr lang="cs-CZ" b="1" i="1" u="sng" dirty="0" smtClean="0">
                <a:latin typeface="Times New Roman" pitchFamily="18" charset="0"/>
                <a:cs typeface="Times New Roman" pitchFamily="18" charset="0"/>
              </a:rPr>
              <a:t>Sojová omáčka:</a:t>
            </a:r>
          </a:p>
          <a:p>
            <a:pPr marL="514350" indent="-514350">
              <a:buNone/>
            </a:pPr>
            <a:r>
              <a:rPr lang="cs-CZ" dirty="0">
                <a:latin typeface="Times New Roman" pitchFamily="18" charset="0"/>
                <a:cs typeface="Times New Roman" pitchFamily="18" charset="0"/>
              </a:rPr>
              <a:t>	</a:t>
            </a:r>
            <a:r>
              <a:rPr lang="cs-CZ" dirty="0" smtClean="0">
                <a:latin typeface="Times New Roman" pitchFamily="18" charset="0"/>
                <a:cs typeface="Times New Roman" pitchFamily="18" charset="0"/>
              </a:rPr>
              <a:t>- přípravek k ochucení omáček, salátů, majonéz a hlavně jídel podle orientálních receptur</a:t>
            </a:r>
          </a:p>
          <a:p>
            <a:pPr marL="514350" indent="-514350">
              <a:buNone/>
            </a:pPr>
            <a:r>
              <a:rPr lang="cs-CZ" dirty="0">
                <a:latin typeface="Times New Roman" pitchFamily="18" charset="0"/>
                <a:cs typeface="Times New Roman" pitchFamily="18" charset="0"/>
              </a:rPr>
              <a:t>	</a:t>
            </a:r>
            <a:r>
              <a:rPr lang="cs-CZ" dirty="0" smtClean="0">
                <a:latin typeface="Times New Roman" pitchFamily="18" charset="0"/>
                <a:cs typeface="Times New Roman" pitchFamily="18" charset="0"/>
              </a:rPr>
              <a:t>- hlavní surovinou pro výrobu je sojový hydrolyzát</a:t>
            </a:r>
          </a:p>
          <a:p>
            <a:pPr marL="514350" indent="-514350">
              <a:buNone/>
            </a:pPr>
            <a:r>
              <a:rPr lang="cs-CZ" dirty="0">
                <a:latin typeface="Times New Roman" pitchFamily="18" charset="0"/>
                <a:cs typeface="Times New Roman" pitchFamily="18" charset="0"/>
              </a:rPr>
              <a:t>	</a:t>
            </a:r>
            <a:r>
              <a:rPr lang="cs-CZ" dirty="0" smtClean="0">
                <a:latin typeface="Times New Roman" pitchFamily="18" charset="0"/>
                <a:cs typeface="Times New Roman" pitchFamily="18" charset="0"/>
              </a:rPr>
              <a:t>- je tmavohnědé barvy, chuť i vůně pikantní po hydrolyzátech</a:t>
            </a:r>
          </a:p>
          <a:p>
            <a:pPr marL="514350" indent="-514350">
              <a:buNone/>
            </a:pPr>
            <a:endParaRPr lang="cs-CZ" sz="900" dirty="0">
              <a:latin typeface="Times New Roman" pitchFamily="18" charset="0"/>
              <a:cs typeface="Times New Roman" pitchFamily="18" charset="0"/>
            </a:endParaRPr>
          </a:p>
          <a:p>
            <a:pPr marL="514350" indent="-514350">
              <a:buNone/>
            </a:pPr>
            <a:r>
              <a:rPr lang="cs-CZ" i="1" u="sng" dirty="0" smtClean="0">
                <a:latin typeface="Times New Roman" pitchFamily="18" charset="0"/>
                <a:cs typeface="Times New Roman" pitchFamily="18" charset="0"/>
              </a:rPr>
              <a:t>Výroba</a:t>
            </a:r>
            <a:r>
              <a:rPr lang="cs-CZ" dirty="0" smtClean="0">
                <a:latin typeface="Times New Roman" pitchFamily="18" charset="0"/>
                <a:cs typeface="Times New Roman" pitchFamily="18" charset="0"/>
              </a:rPr>
              <a:t>:</a:t>
            </a:r>
          </a:p>
          <a:p>
            <a:pPr marL="514350" indent="-514350">
              <a:buNone/>
            </a:pPr>
            <a:r>
              <a:rPr lang="cs-CZ" dirty="0">
                <a:latin typeface="Times New Roman" pitchFamily="18" charset="0"/>
                <a:cs typeface="Times New Roman" pitchFamily="18" charset="0"/>
              </a:rPr>
              <a:t>	</a:t>
            </a:r>
            <a:r>
              <a:rPr lang="cs-CZ" dirty="0" smtClean="0">
                <a:latin typeface="Times New Roman" pitchFamily="18" charset="0"/>
                <a:cs typeface="Times New Roman" pitchFamily="18" charset="0"/>
              </a:rPr>
              <a:t>- zdlouhavá a složitá. Vařené sojové boby, smíchané se solí, pšeničnou nebo ječnou moukou, se nechají zkvasit bez přítomnosti vzduchu (podobně jako víno), potom se čistí. Tím vznikne tmavohnědá kapalina typu polévkového koření, stárnutím získává stále na hodnotě. (Je prastarým čínským kořením. Recept přinesl starý buddhistický mnich do Japonska, kde zdomácněla.)</a:t>
            </a:r>
          </a:p>
          <a:p>
            <a:pPr marL="514350" indent="-514350">
              <a:buNone/>
            </a:pPr>
            <a:endParaRPr lang="cs-CZ" sz="900" dirty="0">
              <a:latin typeface="Times New Roman" pitchFamily="18" charset="0"/>
              <a:cs typeface="Times New Roman" pitchFamily="18" charset="0"/>
            </a:endParaRPr>
          </a:p>
          <a:p>
            <a:pPr marL="514350" indent="-514350">
              <a:buNone/>
            </a:pPr>
            <a:r>
              <a:rPr lang="cs-CZ" i="1" u="sng" dirty="0" smtClean="0">
                <a:latin typeface="Times New Roman" pitchFamily="18" charset="0"/>
                <a:cs typeface="Times New Roman" pitchFamily="18" charset="0"/>
              </a:rPr>
              <a:t>Skladování</a:t>
            </a:r>
            <a:r>
              <a:rPr lang="cs-CZ" dirty="0" smtClean="0">
                <a:latin typeface="Times New Roman" pitchFamily="18" charset="0"/>
                <a:cs typeface="Times New Roman" pitchFamily="18" charset="0"/>
              </a:rPr>
              <a:t>:</a:t>
            </a:r>
          </a:p>
          <a:p>
            <a:pPr marL="514350" indent="-514350">
              <a:buNone/>
            </a:pPr>
            <a:r>
              <a:rPr lang="cs-CZ" dirty="0">
                <a:latin typeface="Times New Roman" pitchFamily="18" charset="0"/>
                <a:cs typeface="Times New Roman" pitchFamily="18" charset="0"/>
              </a:rPr>
              <a:t>	</a:t>
            </a:r>
            <a:r>
              <a:rPr lang="cs-CZ" dirty="0" smtClean="0">
                <a:latin typeface="Times New Roman" pitchFamily="18" charset="0"/>
                <a:cs typeface="Times New Roman" pitchFamily="18" charset="0"/>
              </a:rPr>
              <a:t>- sucho, čisto, chlad, </a:t>
            </a:r>
            <a:r>
              <a:rPr lang="cs-CZ" dirty="0" err="1" smtClean="0">
                <a:latin typeface="Times New Roman" pitchFamily="18" charset="0"/>
                <a:cs typeface="Times New Roman" pitchFamily="18" charset="0"/>
              </a:rPr>
              <a:t>větratelno</a:t>
            </a:r>
            <a:r>
              <a:rPr lang="cs-CZ" dirty="0" smtClean="0">
                <a:latin typeface="Times New Roman" pitchFamily="18" charset="0"/>
                <a:cs typeface="Times New Roman" pitchFamily="18" charset="0"/>
              </a:rPr>
              <a:t>, bez slunečních paprsků</a:t>
            </a:r>
          </a:p>
          <a:p>
            <a:pPr marL="514350" indent="-514350">
              <a:buNone/>
            </a:pPr>
            <a:endParaRPr lang="cs-CZ" sz="900" dirty="0">
              <a:latin typeface="Times New Roman" pitchFamily="18" charset="0"/>
              <a:cs typeface="Times New Roman" pitchFamily="18" charset="0"/>
            </a:endParaRPr>
          </a:p>
          <a:p>
            <a:pPr marL="514350" indent="-514350">
              <a:buNone/>
            </a:pPr>
            <a:r>
              <a:rPr lang="cs-CZ" i="1" u="sng" dirty="0" smtClean="0">
                <a:latin typeface="Times New Roman" pitchFamily="18" charset="0"/>
                <a:cs typeface="Times New Roman" pitchFamily="18" charset="0"/>
              </a:rPr>
              <a:t>Záruční lhůta</a:t>
            </a:r>
            <a:r>
              <a:rPr lang="cs-CZ" dirty="0" smtClean="0">
                <a:latin typeface="Times New Roman" pitchFamily="18" charset="0"/>
                <a:cs typeface="Times New Roman" pitchFamily="18" charset="0"/>
              </a:rPr>
              <a:t>: </a:t>
            </a:r>
          </a:p>
          <a:p>
            <a:pPr marL="514350" indent="-514350">
              <a:buNone/>
            </a:pPr>
            <a:r>
              <a:rPr lang="cs-CZ" dirty="0">
                <a:latin typeface="Times New Roman" pitchFamily="18" charset="0"/>
                <a:cs typeface="Times New Roman" pitchFamily="18" charset="0"/>
              </a:rPr>
              <a:t>	</a:t>
            </a:r>
            <a:r>
              <a:rPr lang="cs-CZ" dirty="0" smtClean="0">
                <a:latin typeface="Times New Roman" pitchFamily="18" charset="0"/>
                <a:cs typeface="Times New Roman" pitchFamily="18" charset="0"/>
              </a:rPr>
              <a:t>- MT 24 měsíců</a:t>
            </a:r>
            <a:endParaRPr lang="cs-CZ" dirty="0">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0"/>
                                  </p:iterate>
                                  <p:childTnLst>
                                    <p:set>
                                      <p:cBhvr>
                                        <p:cTn id="6" dur="1" fill="hold">
                                          <p:stCondLst>
                                            <p:cond delay="0"/>
                                          </p:stCondLst>
                                        </p:cTn>
                                        <p:tgtEl>
                                          <p:spTgt spid="3074"/>
                                        </p:tgtEl>
                                        <p:attrNameLst>
                                          <p:attrName>style.visibility</p:attrName>
                                        </p:attrNameLst>
                                      </p:cBhvr>
                                      <p:to>
                                        <p:strVal val="visible"/>
                                      </p:to>
                                    </p:set>
                                    <p:animEffect transition="in" filter="randombar(horizontal)">
                                      <p:cBhvr>
                                        <p:cTn id="7" dur="2000"/>
                                        <p:tgtEl>
                                          <p:spTgt spid="307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75">
                                            <p:bg/>
                                          </p:spTgt>
                                        </p:tgtEl>
                                        <p:attrNameLst>
                                          <p:attrName>style.visibility</p:attrName>
                                        </p:attrNameLst>
                                      </p:cBhvr>
                                      <p:to>
                                        <p:strVal val="visible"/>
                                      </p:to>
                                    </p:set>
                                    <p:animEffect transition="in" filter="fade">
                                      <p:cBhvr>
                                        <p:cTn id="11" dur="2000"/>
                                        <p:tgtEl>
                                          <p:spTgt spid="3075">
                                            <p:bg/>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075">
                                            <p:txEl>
                                              <p:pRg st="0" end="0"/>
                                            </p:txEl>
                                          </p:spTgt>
                                        </p:tgtEl>
                                        <p:attrNameLst>
                                          <p:attrName>style.visibility</p:attrName>
                                        </p:attrNameLst>
                                      </p:cBhvr>
                                      <p:to>
                                        <p:strVal val="visible"/>
                                      </p:to>
                                    </p:set>
                                    <p:animEffect transition="in" filter="fade">
                                      <p:cBhvr>
                                        <p:cTn id="15" dur="2000"/>
                                        <p:tgtEl>
                                          <p:spTgt spid="3075">
                                            <p:txEl>
                                              <p:pRg st="0" end="0"/>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075">
                                            <p:txEl>
                                              <p:pRg st="1" end="1"/>
                                            </p:txEl>
                                          </p:spTgt>
                                        </p:tgtEl>
                                        <p:attrNameLst>
                                          <p:attrName>style.visibility</p:attrName>
                                        </p:attrNameLst>
                                      </p:cBhvr>
                                      <p:to>
                                        <p:strVal val="visible"/>
                                      </p:to>
                                    </p:set>
                                    <p:animEffect transition="in" filter="fade">
                                      <p:cBhvr>
                                        <p:cTn id="19" dur="2000"/>
                                        <p:tgtEl>
                                          <p:spTgt spid="3075">
                                            <p:txEl>
                                              <p:pRg st="1" end="1"/>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3075">
                                            <p:txEl>
                                              <p:pRg st="2" end="2"/>
                                            </p:txEl>
                                          </p:spTgt>
                                        </p:tgtEl>
                                        <p:attrNameLst>
                                          <p:attrName>style.visibility</p:attrName>
                                        </p:attrNameLst>
                                      </p:cBhvr>
                                      <p:to>
                                        <p:strVal val="visible"/>
                                      </p:to>
                                    </p:set>
                                    <p:animEffect transition="in" filter="fade">
                                      <p:cBhvr>
                                        <p:cTn id="23" dur="2000"/>
                                        <p:tgtEl>
                                          <p:spTgt spid="3075">
                                            <p:txEl>
                                              <p:pRg st="2" end="2"/>
                                            </p:tx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3075">
                                            <p:txEl>
                                              <p:pRg st="3" end="3"/>
                                            </p:txEl>
                                          </p:spTgt>
                                        </p:tgtEl>
                                        <p:attrNameLst>
                                          <p:attrName>style.visibility</p:attrName>
                                        </p:attrNameLst>
                                      </p:cBhvr>
                                      <p:to>
                                        <p:strVal val="visible"/>
                                      </p:to>
                                    </p:set>
                                    <p:animEffect transition="in" filter="fade">
                                      <p:cBhvr>
                                        <p:cTn id="27" dur="2000"/>
                                        <p:tgtEl>
                                          <p:spTgt spid="3075">
                                            <p:txEl>
                                              <p:pRg st="3" end="3"/>
                                            </p:txEl>
                                          </p:spTgt>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3075">
                                            <p:txEl>
                                              <p:pRg st="5" end="5"/>
                                            </p:txEl>
                                          </p:spTgt>
                                        </p:tgtEl>
                                        <p:attrNameLst>
                                          <p:attrName>style.visibility</p:attrName>
                                        </p:attrNameLst>
                                      </p:cBhvr>
                                      <p:to>
                                        <p:strVal val="visible"/>
                                      </p:to>
                                    </p:set>
                                    <p:animEffect transition="in" filter="fade">
                                      <p:cBhvr>
                                        <p:cTn id="31" dur="2000"/>
                                        <p:tgtEl>
                                          <p:spTgt spid="3075">
                                            <p:txEl>
                                              <p:pRg st="5" end="5"/>
                                            </p:txEl>
                                          </p:spTgt>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3075">
                                            <p:txEl>
                                              <p:pRg st="6" end="6"/>
                                            </p:txEl>
                                          </p:spTgt>
                                        </p:tgtEl>
                                        <p:attrNameLst>
                                          <p:attrName>style.visibility</p:attrName>
                                        </p:attrNameLst>
                                      </p:cBhvr>
                                      <p:to>
                                        <p:strVal val="visible"/>
                                      </p:to>
                                    </p:set>
                                    <p:animEffect transition="in" filter="fade">
                                      <p:cBhvr>
                                        <p:cTn id="35" dur="2000"/>
                                        <p:tgtEl>
                                          <p:spTgt spid="3075">
                                            <p:txEl>
                                              <p:pRg st="6" end="6"/>
                                            </p:txEl>
                                          </p:spTgt>
                                        </p:tgtEl>
                                      </p:cBhvr>
                                    </p:animEffect>
                                  </p:childTnLst>
                                </p:cTn>
                              </p:par>
                            </p:childTnLst>
                          </p:cTn>
                        </p:par>
                        <p:par>
                          <p:cTn id="36" fill="hold">
                            <p:stCondLst>
                              <p:cond delay="16000"/>
                            </p:stCondLst>
                            <p:childTnLst>
                              <p:par>
                                <p:cTn id="37" presetID="10" presetClass="entr" presetSubtype="0" fill="hold" grpId="0" nodeType="afterEffect">
                                  <p:stCondLst>
                                    <p:cond delay="0"/>
                                  </p:stCondLst>
                                  <p:childTnLst>
                                    <p:set>
                                      <p:cBhvr>
                                        <p:cTn id="38" dur="1" fill="hold">
                                          <p:stCondLst>
                                            <p:cond delay="0"/>
                                          </p:stCondLst>
                                        </p:cTn>
                                        <p:tgtEl>
                                          <p:spTgt spid="3075">
                                            <p:txEl>
                                              <p:pRg st="8" end="8"/>
                                            </p:txEl>
                                          </p:spTgt>
                                        </p:tgtEl>
                                        <p:attrNameLst>
                                          <p:attrName>style.visibility</p:attrName>
                                        </p:attrNameLst>
                                      </p:cBhvr>
                                      <p:to>
                                        <p:strVal val="visible"/>
                                      </p:to>
                                    </p:set>
                                    <p:animEffect transition="in" filter="fade">
                                      <p:cBhvr>
                                        <p:cTn id="39" dur="2000"/>
                                        <p:tgtEl>
                                          <p:spTgt spid="3075">
                                            <p:txEl>
                                              <p:pRg st="8" end="8"/>
                                            </p:txEl>
                                          </p:spTgt>
                                        </p:tgtEl>
                                      </p:cBhvr>
                                    </p:animEffect>
                                  </p:childTnLst>
                                </p:cTn>
                              </p:par>
                            </p:childTnLst>
                          </p:cTn>
                        </p:par>
                        <p:par>
                          <p:cTn id="40" fill="hold">
                            <p:stCondLst>
                              <p:cond delay="18000"/>
                            </p:stCondLst>
                            <p:childTnLst>
                              <p:par>
                                <p:cTn id="41" presetID="10" presetClass="entr" presetSubtype="0" fill="hold" grpId="0" nodeType="afterEffect">
                                  <p:stCondLst>
                                    <p:cond delay="0"/>
                                  </p:stCondLst>
                                  <p:childTnLst>
                                    <p:set>
                                      <p:cBhvr>
                                        <p:cTn id="42" dur="1" fill="hold">
                                          <p:stCondLst>
                                            <p:cond delay="0"/>
                                          </p:stCondLst>
                                        </p:cTn>
                                        <p:tgtEl>
                                          <p:spTgt spid="3075">
                                            <p:txEl>
                                              <p:pRg st="9" end="9"/>
                                            </p:txEl>
                                          </p:spTgt>
                                        </p:tgtEl>
                                        <p:attrNameLst>
                                          <p:attrName>style.visibility</p:attrName>
                                        </p:attrNameLst>
                                      </p:cBhvr>
                                      <p:to>
                                        <p:strVal val="visible"/>
                                      </p:to>
                                    </p:set>
                                    <p:animEffect transition="in" filter="fade">
                                      <p:cBhvr>
                                        <p:cTn id="43" dur="2000"/>
                                        <p:tgtEl>
                                          <p:spTgt spid="3075">
                                            <p:txEl>
                                              <p:pRg st="9" end="9"/>
                                            </p:txEl>
                                          </p:spTgt>
                                        </p:tgtEl>
                                      </p:cBhvr>
                                    </p:animEffect>
                                  </p:childTnLst>
                                </p:cTn>
                              </p:par>
                            </p:childTnLst>
                          </p:cTn>
                        </p:par>
                        <p:par>
                          <p:cTn id="44" fill="hold">
                            <p:stCondLst>
                              <p:cond delay="20000"/>
                            </p:stCondLst>
                            <p:childTnLst>
                              <p:par>
                                <p:cTn id="45" presetID="10" presetClass="entr" presetSubtype="0" fill="hold" grpId="0" nodeType="afterEffect">
                                  <p:stCondLst>
                                    <p:cond delay="0"/>
                                  </p:stCondLst>
                                  <p:childTnLst>
                                    <p:set>
                                      <p:cBhvr>
                                        <p:cTn id="46" dur="1" fill="hold">
                                          <p:stCondLst>
                                            <p:cond delay="0"/>
                                          </p:stCondLst>
                                        </p:cTn>
                                        <p:tgtEl>
                                          <p:spTgt spid="3075">
                                            <p:txEl>
                                              <p:pRg st="11" end="11"/>
                                            </p:txEl>
                                          </p:spTgt>
                                        </p:tgtEl>
                                        <p:attrNameLst>
                                          <p:attrName>style.visibility</p:attrName>
                                        </p:attrNameLst>
                                      </p:cBhvr>
                                      <p:to>
                                        <p:strVal val="visible"/>
                                      </p:to>
                                    </p:set>
                                    <p:animEffect transition="in" filter="fade">
                                      <p:cBhvr>
                                        <p:cTn id="47" dur="2000"/>
                                        <p:tgtEl>
                                          <p:spTgt spid="3075">
                                            <p:txEl>
                                              <p:pRg st="11" end="11"/>
                                            </p:txEl>
                                          </p:spTgt>
                                        </p:tgtEl>
                                      </p:cBhvr>
                                    </p:animEffect>
                                  </p:childTnLst>
                                </p:cTn>
                              </p:par>
                            </p:childTnLst>
                          </p:cTn>
                        </p:par>
                        <p:par>
                          <p:cTn id="48" fill="hold">
                            <p:stCondLst>
                              <p:cond delay="22000"/>
                            </p:stCondLst>
                            <p:childTnLst>
                              <p:par>
                                <p:cTn id="49" presetID="10" presetClass="entr" presetSubtype="0" fill="hold" grpId="0" nodeType="afterEffect">
                                  <p:stCondLst>
                                    <p:cond delay="0"/>
                                  </p:stCondLst>
                                  <p:childTnLst>
                                    <p:set>
                                      <p:cBhvr>
                                        <p:cTn id="50" dur="1" fill="hold">
                                          <p:stCondLst>
                                            <p:cond delay="0"/>
                                          </p:stCondLst>
                                        </p:cTn>
                                        <p:tgtEl>
                                          <p:spTgt spid="3075">
                                            <p:txEl>
                                              <p:pRg st="12" end="12"/>
                                            </p:txEl>
                                          </p:spTgt>
                                        </p:tgtEl>
                                        <p:attrNameLst>
                                          <p:attrName>style.visibility</p:attrName>
                                        </p:attrNameLst>
                                      </p:cBhvr>
                                      <p:to>
                                        <p:strVal val="visible"/>
                                      </p:to>
                                    </p:set>
                                    <p:animEffect transition="in" filter="fade">
                                      <p:cBhvr>
                                        <p:cTn id="51" dur="2000"/>
                                        <p:tgtEl>
                                          <p:spTgt spid="3075">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5" grpId="0" uiExpand="1"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ázek 1" descr="Obrázek10.png"/>
          <p:cNvPicPr>
            <a:picLocks noChangeAspect="1"/>
          </p:cNvPicPr>
          <p:nvPr/>
        </p:nvPicPr>
        <p:blipFill>
          <a:blip r:embed="rId2" cstate="print"/>
          <a:stretch>
            <a:fillRect/>
          </a:stretch>
        </p:blipFill>
        <p:spPr>
          <a:xfrm>
            <a:off x="0" y="0"/>
            <a:ext cx="4373004" cy="3284984"/>
          </a:xfrm>
          <a:prstGeom prst="rect">
            <a:avLst/>
          </a:prstGeom>
        </p:spPr>
      </p:pic>
      <p:pic>
        <p:nvPicPr>
          <p:cNvPr id="3" name="Obrázek 2" descr="Obrázek11.png"/>
          <p:cNvPicPr>
            <a:picLocks noChangeAspect="1"/>
          </p:cNvPicPr>
          <p:nvPr/>
        </p:nvPicPr>
        <p:blipFill>
          <a:blip r:embed="rId3" cstate="print"/>
          <a:stretch>
            <a:fillRect/>
          </a:stretch>
        </p:blipFill>
        <p:spPr>
          <a:xfrm>
            <a:off x="4770996" y="0"/>
            <a:ext cx="4373004" cy="3284984"/>
          </a:xfrm>
          <a:prstGeom prst="rect">
            <a:avLst/>
          </a:prstGeom>
        </p:spPr>
      </p:pic>
      <p:pic>
        <p:nvPicPr>
          <p:cNvPr id="4" name="Obrázek 3" descr="Obrázek12.png"/>
          <p:cNvPicPr>
            <a:picLocks noChangeAspect="1"/>
          </p:cNvPicPr>
          <p:nvPr/>
        </p:nvPicPr>
        <p:blipFill>
          <a:blip r:embed="rId4" cstate="print"/>
          <a:stretch>
            <a:fillRect/>
          </a:stretch>
        </p:blipFill>
        <p:spPr>
          <a:xfrm>
            <a:off x="2267744" y="3504287"/>
            <a:ext cx="4464496" cy="3353713"/>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eaLnBrk="1" hangingPunct="1"/>
            <a:r>
              <a:rPr lang="cs-CZ" b="1" i="1" u="sng" dirty="0" smtClean="0">
                <a:solidFill>
                  <a:srgbClr val="FF0000"/>
                </a:solidFill>
                <a:latin typeface="Times New Roman" pitchFamily="18" charset="0"/>
                <a:cs typeface="Times New Roman" pitchFamily="18" charset="0"/>
              </a:rPr>
              <a:t>OPAKOVACÍ TEST</a:t>
            </a:r>
          </a:p>
        </p:txBody>
      </p:sp>
      <p:sp>
        <p:nvSpPr>
          <p:cNvPr id="3" name="Zástupný symbol pro obsah 2"/>
          <p:cNvSpPr>
            <a:spLocks noGrp="1"/>
          </p:cNvSpPr>
          <p:nvPr>
            <p:ph idx="1"/>
          </p:nvPr>
        </p:nvSpPr>
        <p:spPr/>
        <p:txBody>
          <a:bodyPr>
            <a:normAutofit/>
          </a:bodyPr>
          <a:lstStyle/>
          <a:p>
            <a:pPr marL="514350" indent="-514350">
              <a:buFont typeface="Calibri" pitchFamily="34" charset="0"/>
              <a:buAutoNum type="arabicParenR"/>
            </a:pPr>
            <a:r>
              <a:rPr lang="cs-CZ" dirty="0" smtClean="0"/>
              <a:t>Co rozumíme pod pojmem omáčky k dochucování jídel</a:t>
            </a:r>
            <a:r>
              <a:rPr lang="cs-CZ" dirty="0" smtClean="0">
                <a:latin typeface="Times New Roman" pitchFamily="18" charset="0"/>
                <a:cs typeface="Times New Roman" pitchFamily="18" charset="0"/>
              </a:rPr>
              <a:t>?</a:t>
            </a:r>
          </a:p>
          <a:p>
            <a:pPr marL="514350" indent="-514350">
              <a:buFont typeface="Calibri" pitchFamily="34" charset="0"/>
              <a:buAutoNum type="arabicParenR"/>
            </a:pPr>
            <a:r>
              <a:rPr lang="cs-CZ" dirty="0" smtClean="0">
                <a:latin typeface="Times New Roman" pitchFamily="18" charset="0"/>
                <a:cs typeface="Times New Roman" pitchFamily="18" charset="0"/>
              </a:rPr>
              <a:t>Vyjmenuj jaké znáš omáčky k dochucování jídel?</a:t>
            </a:r>
          </a:p>
          <a:p>
            <a:pPr marL="514350" indent="-514350">
              <a:buFont typeface="Calibri" pitchFamily="34" charset="0"/>
              <a:buAutoNum type="arabicParenR"/>
            </a:pPr>
            <a:r>
              <a:rPr lang="cs-CZ" dirty="0" smtClean="0">
                <a:latin typeface="Times New Roman" pitchFamily="18" charset="0"/>
                <a:cs typeface="Times New Roman" pitchFamily="18" charset="0"/>
              </a:rPr>
              <a:t>Stručně charakterizuj dva výrobky této skupiny.</a:t>
            </a: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54" presetClass="entr" presetSubtype="0" accel="10000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20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13" dur="2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4" dur="2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5" dur="2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6" dur="2000"/>
                                        <p:tgtEl>
                                          <p:spTgt spid="3">
                                            <p:txEl>
                                              <p:pRg st="0" end="0"/>
                                            </p:txEl>
                                          </p:spTgt>
                                        </p:tgtEl>
                                      </p:cBhvr>
                                    </p:animEffect>
                                  </p:childTnLst>
                                </p:cTn>
                              </p:par>
                            </p:childTnLst>
                          </p:cTn>
                        </p:par>
                        <p:par>
                          <p:cTn id="17" fill="hold">
                            <p:stCondLst>
                              <p:cond delay="2500"/>
                            </p:stCondLst>
                            <p:childTnLst>
                              <p:par>
                                <p:cTn id="18" presetID="54" presetClass="entr" presetSubtype="0" accel="100000" fill="hold"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20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21" dur="2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2" dur="2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3" dur="20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4" dur="2000"/>
                                        <p:tgtEl>
                                          <p:spTgt spid="3">
                                            <p:txEl>
                                              <p:pRg st="1" end="1"/>
                                            </p:txEl>
                                          </p:spTgt>
                                        </p:tgtEl>
                                      </p:cBhvr>
                                    </p:animEffect>
                                  </p:childTnLst>
                                </p:cTn>
                              </p:par>
                            </p:childTnLst>
                          </p:cTn>
                        </p:par>
                        <p:par>
                          <p:cTn id="25" fill="hold">
                            <p:stCondLst>
                              <p:cond delay="4500"/>
                            </p:stCondLst>
                            <p:childTnLst>
                              <p:par>
                                <p:cTn id="26" presetID="54" presetClass="entr" presetSubtype="0" accel="100000" fill="hold" nodeType="after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20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29" dur="2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0" dur="2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31" dur="20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3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159</Words>
  <Application>Microsoft Office PowerPoint</Application>
  <PresentationFormat>Předvádění na obrazovce (4:3)</PresentationFormat>
  <Paragraphs>63</Paragraphs>
  <Slides>11</Slides>
  <Notes>0</Notes>
  <HiddenSlides>0</HiddenSlides>
  <MMClips>0</MMClips>
  <ScaleCrop>false</ScaleCrop>
  <HeadingPairs>
    <vt:vector size="4" baseType="variant">
      <vt:variant>
        <vt:lpstr>Motiv</vt:lpstr>
      </vt:variant>
      <vt:variant>
        <vt:i4>1</vt:i4>
      </vt:variant>
      <vt:variant>
        <vt:lpstr>Nadpisy snímků</vt:lpstr>
      </vt:variant>
      <vt:variant>
        <vt:i4>11</vt:i4>
      </vt:variant>
    </vt:vector>
  </HeadingPairs>
  <TitlesOfParts>
    <vt:vector size="12" baseType="lpstr">
      <vt:lpstr>Motiv sady Office</vt:lpstr>
      <vt:lpstr>Téma: PŘÍPRAVKY K DOCHUCOVÁNÍ JÍDEL</vt:lpstr>
      <vt:lpstr>Charakteristika omáček k dochucování jídel</vt:lpstr>
      <vt:lpstr>Rozeznáváme:</vt:lpstr>
      <vt:lpstr>Dle použití rozeznáváme:</vt:lpstr>
      <vt:lpstr>Dle použití rozeznáváme:</vt:lpstr>
      <vt:lpstr>Dle použití rozeznáváme:</vt:lpstr>
      <vt:lpstr>Dle použití rozeznáváme:</vt:lpstr>
      <vt:lpstr>Snímek 8</vt:lpstr>
      <vt:lpstr>OPAKOVACÍ TEST</vt:lpstr>
      <vt:lpstr>Použitá literatura:</vt:lpstr>
      <vt:lpstr>Děkuji za pozornost.</vt:lpstr>
    </vt:vector>
  </TitlesOfParts>
  <Company>KUJC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Téma: PŘÍPRAVKY K DOCHUCOVÁNÍ JÍDEL</dc:title>
  <dc:creator>Alena Friedová</dc:creator>
  <cp:lastModifiedBy>Vítězslav Kubal</cp:lastModifiedBy>
  <cp:revision>6</cp:revision>
  <dcterms:created xsi:type="dcterms:W3CDTF">2012-10-21T12:31:19Z</dcterms:created>
  <dcterms:modified xsi:type="dcterms:W3CDTF">2012-10-22T13:04:53Z</dcterms:modified>
</cp:coreProperties>
</file>