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0" r:id="rId4"/>
    <p:sldId id="267" r:id="rId5"/>
    <p:sldId id="268" r:id="rId6"/>
    <p:sldId id="269" r:id="rId7"/>
    <p:sldId id="261" r:id="rId8"/>
    <p:sldId id="262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6F44E09-3FD1-4FF0-956D-5E47A2729318}" type="datetimeFigureOut">
              <a:rPr lang="cs-CZ" smtClean="0"/>
              <a:pPr/>
              <a:t>26.9.2017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2BDFB1-D4F6-4511-B3EC-50BA7B1DB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573032" cy="861856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ln>
                  <a:solidFill>
                    <a:schemeClr val="bg2">
                      <a:lumMod val="50000"/>
                    </a:schemeClr>
                  </a:solidFill>
                </a:ln>
                <a:effectLst/>
                <a:latin typeface="Franklin Gothic Medium" pitchFamily="34" charset="0"/>
              </a:rPr>
              <a:t>DIGITÁLNÍ UČEBNÍ MATERIÁL</a:t>
            </a:r>
            <a:endParaRPr lang="cs-CZ" sz="3600" dirty="0">
              <a:effectLst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026108"/>
              </p:ext>
            </p:extLst>
          </p:nvPr>
        </p:nvGraphicFramePr>
        <p:xfrm>
          <a:off x="2339752" y="836712"/>
          <a:ext cx="6624736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8510"/>
                <a:gridCol w="3256226"/>
              </a:tblGrid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projektu: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CZ.1.07/1.5.00/34.0124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569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Název</a:t>
                      </a:r>
                      <a:r>
                        <a:rPr lang="cs-CZ" sz="1400" b="1" i="0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projektu</a:t>
                      </a:r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Škola budoucnosti s využitím IT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Název materiálu: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VY_7_INOVACE_TE 34</a:t>
                      </a:r>
                    </a:p>
                  </a:txBody>
                  <a:tcPr/>
                </a:tc>
              </a:tr>
              <a:tr h="68567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Název školy: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Střední průmyslová škola a Střední odborná škola gastronomie a</a:t>
                      </a:r>
                      <a:r>
                        <a:rPr lang="cs-CZ" sz="14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služeb, Most, p. o.</a:t>
                      </a:r>
                      <a:endParaRPr lang="cs-CZ" sz="1400" b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Technologie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Tematický okruh: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Příprava minutkových pokrmů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Téma: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Minutkové pokrmy 2.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Danuše Sommerová</a:t>
                      </a:r>
                      <a:endParaRPr lang="cs-CZ" sz="1400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711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tvorby: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28.03.2013</a:t>
                      </a:r>
                    </a:p>
                  </a:txBody>
                  <a:tcPr/>
                </a:tc>
              </a:tr>
              <a:tr h="148563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Anotace:</a:t>
                      </a:r>
                      <a:endParaRPr lang="cs-CZ" sz="14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  <a:buFont typeface="Wingdings" pitchFamily="2" charset="2"/>
                        <a:buNone/>
                      </a:pP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Prezentace seznamuje žáky s jednotlivými částmi jatečného masa vhodného k minutkové úpravě. Materiál je určen pro </a:t>
                      </a:r>
                      <a:r>
                        <a:rPr lang="cs-CZ" sz="140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žáky 3. </a:t>
                      </a:r>
                      <a:r>
                        <a:rPr lang="cs-CZ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ročníku studijního oboru Gastronomie, do předmětu „Technologie “. Slouží k procvičování studia na interaktivní tabuli. </a:t>
                      </a:r>
                      <a:endParaRPr lang="cs-CZ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obrázek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5877272"/>
            <a:ext cx="4791075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813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359898"/>
            <a:ext cx="7579568" cy="1412918"/>
          </a:xfrm>
        </p:spPr>
        <p:txBody>
          <a:bodyPr>
            <a:prstTxWarp prst="textWave1">
              <a:avLst/>
            </a:prstTxWarp>
          </a:bodyPr>
          <a:lstStyle/>
          <a:p>
            <a:r>
              <a:rPr lang="cs-CZ" b="1" dirty="0" smtClean="0">
                <a:effectLst/>
              </a:rPr>
              <a:t>MINUTKOVÉ POKRMY 2.</a:t>
            </a:r>
            <a:endParaRPr lang="cs-CZ" b="1" dirty="0">
              <a:effectLst/>
            </a:endParaRPr>
          </a:p>
        </p:txBody>
      </p:sp>
      <p:pic>
        <p:nvPicPr>
          <p:cNvPr id="4" name="Picture 2" descr="C:\Documents and Settings\Jarda\Local Settings\Temporary Internet Files\Content.IE5\QI7I8P09\MP90043877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952328"/>
            <a:ext cx="4320480" cy="432048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780110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effectLst/>
              </a:rPr>
              <a:t>Části masa jatečného dobytka, vhodné  k minutkové úpravě</a:t>
            </a:r>
            <a:endParaRPr lang="cs-CZ" b="1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r>
              <a:rPr lang="cs-CZ" sz="4000" b="1" dirty="0" smtClean="0"/>
              <a:t>Hovězí maso</a:t>
            </a:r>
          </a:p>
          <a:p>
            <a:pPr>
              <a:buNone/>
            </a:pPr>
            <a:r>
              <a:rPr lang="cs-CZ" dirty="0" smtClean="0"/>
              <a:t>svíčková, roštěnec</a:t>
            </a:r>
          </a:p>
        </p:txBody>
      </p:sp>
      <p:pic>
        <p:nvPicPr>
          <p:cNvPr id="2052" name="Picture 4" descr="C:\Documents and Settings\Jarda\Local Settings\Temporary Internet Files\Content.IE5\7U4RXMA5\MC900345795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20072" y="2348880"/>
            <a:ext cx="3528392" cy="324036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5058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effectLst/>
              </a:rPr>
              <a:t>Části masa jatečného dobytka, vhodné  k minutkové úpravě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 smtClean="0"/>
          </a:p>
          <a:p>
            <a:pPr>
              <a:buNone/>
            </a:pPr>
            <a:r>
              <a:rPr lang="cs-CZ" sz="4000" b="1" dirty="0" smtClean="0"/>
              <a:t>Vepřové maso</a:t>
            </a:r>
          </a:p>
          <a:p>
            <a:pPr>
              <a:buNone/>
            </a:pPr>
            <a:r>
              <a:rPr lang="cs-CZ" dirty="0" smtClean="0"/>
              <a:t>pečeně, panenka, kýta</a:t>
            </a:r>
          </a:p>
          <a:p>
            <a:endParaRPr lang="cs-CZ" dirty="0"/>
          </a:p>
        </p:txBody>
      </p:sp>
      <p:pic>
        <p:nvPicPr>
          <p:cNvPr id="3074" name="Picture 2" descr="C:\Documents and Settings\Jarda\Local Settings\Temporary Internet Files\Content.IE5\VMKCFG72\MC900344853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148064" y="3212976"/>
            <a:ext cx="2389311" cy="3234668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effectLst/>
              </a:rPr>
              <a:t>Části masa jatečného dobytka, vhodné  k minutkové úpravě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cs-CZ" dirty="0" smtClean="0"/>
          </a:p>
          <a:p>
            <a:pPr marL="914400" lvl="2" indent="0">
              <a:buNone/>
            </a:pPr>
            <a:r>
              <a:rPr lang="cs-CZ" dirty="0" smtClean="0"/>
              <a:t>			</a:t>
            </a:r>
            <a:r>
              <a:rPr lang="cs-CZ" sz="4000" b="1" dirty="0" smtClean="0"/>
              <a:t>Telecí maso</a:t>
            </a:r>
          </a:p>
          <a:p>
            <a:pPr marL="914400" lvl="2" indent="0">
              <a:buNone/>
            </a:pPr>
            <a:r>
              <a:rPr lang="cs-CZ" sz="3200" b="1" dirty="0" smtClean="0"/>
              <a:t>			</a:t>
            </a:r>
            <a:r>
              <a:rPr lang="cs-CZ" sz="3200" dirty="0" smtClean="0"/>
              <a:t>kýta, pečeně / karé /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100" name="Picture 4" descr="C:\Documents and Settings\Jarda\Local Settings\Temporary Internet Files\Content.IE5\U6HC3LWO\MC9000572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9" y="2708920"/>
            <a:ext cx="3237796" cy="2376264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effectLst/>
              </a:rPr>
              <a:t>Části masa jatečného dobytka, vhodné  k minutkové úpravě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endParaRPr lang="cs-CZ" dirty="0" smtClean="0"/>
          </a:p>
          <a:p>
            <a:pPr lvl="2">
              <a:buNone/>
            </a:pPr>
            <a:r>
              <a:rPr lang="cs-CZ" sz="4000" b="1" dirty="0" smtClean="0"/>
              <a:t>Skopové maso</a:t>
            </a:r>
          </a:p>
          <a:p>
            <a:pPr lvl="2">
              <a:buNone/>
            </a:pPr>
            <a:r>
              <a:rPr lang="cs-CZ" sz="3200" dirty="0" smtClean="0"/>
              <a:t>kýta a hřbet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123" name="Picture 3" descr="C:\Documents and Settings\Jarda\Local Settings\Temporary Internet Files\Content.IE5\RWES3U01\MC9003306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844824"/>
            <a:ext cx="2304256" cy="3096344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b="1" dirty="0" smtClean="0">
                <a:effectLst/>
              </a:rPr>
              <a:t>Části drůbeže a zvěřiny                       k minutkové úpravě</a:t>
            </a: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800" dirty="0" smtClean="0"/>
              <a:t>Z drůbeže jsou vhodná kuřata a vykostěná prsa krůty</a:t>
            </a:r>
          </a:p>
          <a:p>
            <a:r>
              <a:rPr lang="cs-CZ" sz="2800" dirty="0" smtClean="0"/>
              <a:t>Z hus, kachen a slepic používáme pouze játra</a:t>
            </a:r>
          </a:p>
          <a:p>
            <a:r>
              <a:rPr lang="cs-CZ" sz="2800" dirty="0" smtClean="0"/>
              <a:t>Z vysoké zvěřiny používáme maso z kýty, hřbetu a panenky</a:t>
            </a:r>
          </a:p>
          <a:p>
            <a:r>
              <a:rPr lang="cs-CZ" sz="2800" dirty="0" smtClean="0"/>
              <a:t>Z pernaté zvěřiny je nejvhodnější bažant, sluka …</a:t>
            </a:r>
          </a:p>
          <a:p>
            <a:endParaRPr lang="cs-CZ" sz="2400" dirty="0"/>
          </a:p>
        </p:txBody>
      </p:sp>
      <p:pic>
        <p:nvPicPr>
          <p:cNvPr id="6147" name="Picture 3" descr="C:\Documents and Settings\Jarda\Local Settings\Temporary Internet Files\Content.IE5\TL63Y5QO\MC9004300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869160"/>
            <a:ext cx="1558032" cy="1784226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6149" name="Picture 5" descr="C:\Documents and Settings\Jarda\Local Settings\Temporary Internet Files\Content.IE5\9GBPQY98\MC90003048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869160"/>
            <a:ext cx="3261665" cy="1604772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153" name="Picture 9" descr="C:\Documents and Settings\Jarda\Local Settings\Temporary Internet Files\Content.IE5\ZYYPDUQV\MC9003316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60648"/>
            <a:ext cx="1815220" cy="1626606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747008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>
                <a:effectLst/>
              </a:rPr>
              <a:t>Příprava šťávy k minutkám</a:t>
            </a:r>
            <a:endParaRPr lang="cs-CZ" sz="4000" b="1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Připravujeme šťávu z výpeku po opečení masa, vývaru, másla</a:t>
            </a:r>
          </a:p>
          <a:p>
            <a:r>
              <a:rPr lang="cs-CZ" sz="2800" dirty="0" smtClean="0"/>
              <a:t>Zahušťujeme zaprášením moukou, moučným máslem</a:t>
            </a:r>
          </a:p>
          <a:p>
            <a:r>
              <a:rPr lang="cs-CZ" sz="2800" dirty="0" smtClean="0"/>
              <a:t>Není vhodné používat univerzální šťávu – každé maso má mít samostatnou kvalitní šťávu</a:t>
            </a:r>
          </a:p>
          <a:p>
            <a:r>
              <a:rPr lang="cs-CZ" sz="2800" dirty="0" smtClean="0"/>
              <a:t>Šťávu zjemňujeme  a ochucujeme -</a:t>
            </a:r>
          </a:p>
          <a:p>
            <a:pPr lvl="1">
              <a:buNone/>
            </a:pPr>
            <a:r>
              <a:rPr lang="cs-CZ" dirty="0" smtClean="0"/>
              <a:t>solí, vhodným kořením, smetanou, kečupem,</a:t>
            </a:r>
          </a:p>
          <a:p>
            <a:pPr lvl="1">
              <a:buNone/>
            </a:pPr>
            <a:r>
              <a:rPr lang="cs-CZ" dirty="0" smtClean="0"/>
              <a:t>vínem, ušlechtilými destiláty…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32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400" b="1" dirty="0" smtClean="0">
                <a:solidFill>
                  <a:schemeClr val="tx2"/>
                </a:solidFill>
                <a:effectLst/>
              </a:rPr>
              <a:t>Zdroje</a:t>
            </a:r>
            <a:endParaRPr lang="cs-CZ" sz="4400" b="1" dirty="0">
              <a:solidFill>
                <a:schemeClr val="tx2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LITERATURA:</a:t>
            </a:r>
            <a:r>
              <a:rPr lang="cs-CZ" dirty="0" smtClean="0"/>
              <a:t> </a:t>
            </a:r>
          </a:p>
          <a:p>
            <a:r>
              <a:rPr lang="cs-CZ" sz="2000" dirty="0" smtClean="0"/>
              <a:t>Sedláčková, Hana. </a:t>
            </a:r>
            <a:r>
              <a:rPr lang="cs-CZ" sz="2000" i="1" dirty="0" smtClean="0"/>
              <a:t>Technologie přípravy pokrmů</a:t>
            </a:r>
            <a:r>
              <a:rPr lang="cs-CZ" sz="2000" dirty="0" smtClean="0"/>
              <a:t>. Praha: nakladatelství Fortuna, 2000. ISBN 80-7168-737-5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000" b="1" dirty="0" smtClean="0">
                <a:latin typeface="Franklin Gothic Medium" pitchFamily="34" charset="0"/>
              </a:rPr>
              <a:t>Obrázky: </a:t>
            </a:r>
          </a:p>
          <a:p>
            <a:r>
              <a:rPr lang="cs-CZ" sz="2000" dirty="0" smtClean="0">
                <a:latin typeface="Franklin Gothic Medium" pitchFamily="34" charset="0"/>
                <a:hlinkClick r:id="rId2"/>
              </a:rPr>
              <a:t>http://office.</a:t>
            </a:r>
            <a:r>
              <a:rPr lang="cs-CZ" sz="2000" dirty="0" err="1" smtClean="0">
                <a:latin typeface="Franklin Gothic Medium" pitchFamily="34" charset="0"/>
                <a:hlinkClick r:id="rId2"/>
              </a:rPr>
              <a:t>microsoft.com</a:t>
            </a:r>
            <a:r>
              <a:rPr lang="cs-CZ" sz="2000" b="1" dirty="0" smtClean="0">
                <a:latin typeface="Franklin Gothic Medium" pitchFamily="34" charset="0"/>
              </a:rPr>
              <a:t>, </a:t>
            </a:r>
            <a:r>
              <a:rPr lang="cs-CZ" sz="2000" dirty="0" smtClean="0">
                <a:latin typeface="Franklin Gothic Medium" pitchFamily="34" charset="0"/>
              </a:rPr>
              <a:t>Galerie Office, 28.03.2013</a:t>
            </a:r>
          </a:p>
          <a:p>
            <a:endParaRPr lang="cs-CZ" dirty="0" smtClean="0"/>
          </a:p>
          <a:p>
            <a:pPr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0377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295</Words>
  <Application>Microsoft Office PowerPoint</Application>
  <PresentationFormat>Předvádění na obrazovce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Franklin Gothic Medium</vt:lpstr>
      <vt:lpstr>Gill Sans MT</vt:lpstr>
      <vt:lpstr>Times New Roman</vt:lpstr>
      <vt:lpstr>Verdana</vt:lpstr>
      <vt:lpstr>Wingdings</vt:lpstr>
      <vt:lpstr>Wingdings 2</vt:lpstr>
      <vt:lpstr>Slunovrat</vt:lpstr>
      <vt:lpstr>DIGITÁLNÍ UČEBNÍ MATERIÁL</vt:lpstr>
      <vt:lpstr>MINUTKOVÉ POKRMY 2.</vt:lpstr>
      <vt:lpstr>Části masa jatečného dobytka, vhodné  k minutkové úpravě</vt:lpstr>
      <vt:lpstr>Části masa jatečného dobytka, vhodné  k minutkové úpravě</vt:lpstr>
      <vt:lpstr>Části masa jatečného dobytka, vhodné  k minutkové úpravě</vt:lpstr>
      <vt:lpstr>Části masa jatečného dobytka, vhodné  k minutkové úpravě</vt:lpstr>
      <vt:lpstr>Části drůbeže a zvěřiny                       k minutkové úpravě </vt:lpstr>
      <vt:lpstr>Příprava šťávy k minutkám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Minutkové pokrmy</dc:title>
  <dc:creator>Dana</dc:creator>
  <cp:lastModifiedBy>Břenda Ladislav Bc.</cp:lastModifiedBy>
  <cp:revision>21</cp:revision>
  <dcterms:created xsi:type="dcterms:W3CDTF">2013-05-10T08:27:51Z</dcterms:created>
  <dcterms:modified xsi:type="dcterms:W3CDTF">2017-09-26T07:07:52Z</dcterms:modified>
</cp:coreProperties>
</file>