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8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ZK6H7rZ/9tk2b024avS/HA==" hashData="4EdeRKgC+IPjLSmEDBzNxYhhFMA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976B5-646A-420B-919A-CEF1BCFCA027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E5AE1-BFC2-4EF2-B795-5528DDDC426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RYBÍ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rybí výrobky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a rozdělení 				rybích výrobků a jejich použití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rybích výrobků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dirty="0" smtClean="0"/>
              <a:t>Význam rybích výrobků ve výživě:</a:t>
            </a:r>
          </a:p>
          <a:p>
            <a:r>
              <a:rPr lang="cs-CZ" dirty="0" smtClean="0"/>
              <a:t>mají vysokou biologickou hodnotu</a:t>
            </a:r>
          </a:p>
          <a:p>
            <a:r>
              <a:rPr lang="cs-CZ" dirty="0" smtClean="0"/>
              <a:t>obsahují plnohodnotné bílkoviny, minerální látky (fosfor, železo, hořčík, vápník, mořské i jód), vitamíny skup. A </a:t>
            </a:r>
            <a:r>
              <a:rPr lang="cs-CZ" dirty="0" err="1" smtClean="0"/>
              <a:t>a</a:t>
            </a:r>
            <a:r>
              <a:rPr lang="cs-CZ" dirty="0" smtClean="0"/>
              <a:t> D</a:t>
            </a:r>
          </a:p>
          <a:p>
            <a:r>
              <a:rPr lang="cs-CZ" dirty="0" smtClean="0"/>
              <a:t>jsou cenným dietním pokrmem, zvláště pro lidi trpící na kornatění cév.</a:t>
            </a:r>
          </a:p>
          <a:p>
            <a:endParaRPr lang="cs-CZ" smtClean="0"/>
          </a:p>
          <a:p>
            <a:pPr>
              <a:buNone/>
            </a:pPr>
            <a:r>
              <a:rPr lang="cs-CZ" smtClean="0"/>
              <a:t>Skladování </a:t>
            </a:r>
            <a:r>
              <a:rPr lang="cs-CZ" dirty="0" smtClean="0"/>
              <a:t>rybích výrobků: </a:t>
            </a:r>
          </a:p>
          <a:p>
            <a:r>
              <a:rPr lang="cs-CZ" dirty="0" smtClean="0"/>
              <a:t>S výjimkou konzerv mají výrobky z ryb omezenou trvanlivost. Proto je uchováváme krátkodobě v chlazených prostorách. Výrobky v rosolu a s majonézou je třeba chránit před mrazem. Uzenáče uchováváme v chladném větratelném prostředí, ukládat je do chladíren není vhodné – plesnivějí.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Rybí konzervy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dirty="0" smtClean="0"/>
              <a:t>jsou výrobky, které byly sterilací v uzavřené, neprodyšné nádobě upraveny tak, že byla prodloužena jejich trvanlivost</a:t>
            </a:r>
          </a:p>
          <a:p>
            <a:r>
              <a:rPr lang="cs-CZ" dirty="0" smtClean="0"/>
              <a:t>principem sterilace je zničení bakterií a jejich </a:t>
            </a:r>
            <a:r>
              <a:rPr lang="cs-CZ" dirty="0" err="1" smtClean="0"/>
              <a:t>spór</a:t>
            </a:r>
            <a:r>
              <a:rPr lang="cs-CZ" dirty="0" smtClean="0"/>
              <a:t> teplem</a:t>
            </a:r>
          </a:p>
          <a:p>
            <a:r>
              <a:rPr lang="cs-CZ" dirty="0" smtClean="0"/>
              <a:t>steriluje se při teplotě 105 – 120°C; 10 – 100 min., dle druhu ryby</a:t>
            </a:r>
          </a:p>
          <a:p>
            <a:r>
              <a:rPr lang="cs-CZ" dirty="0" smtClean="0"/>
              <a:t>rybí konzervy se prodávají v širokém sortimentu</a:t>
            </a:r>
          </a:p>
          <a:p>
            <a:endParaRPr lang="cs-CZ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Rybí konzervy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ve vlastní šťávě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sz="3100" i="1" dirty="0" smtClean="0"/>
              <a:t>- upravená surovina se mírně prosolí, narovná do plechovek a steriluje</a:t>
            </a:r>
          </a:p>
          <a:p>
            <a:pPr>
              <a:buNone/>
            </a:pPr>
            <a:r>
              <a:rPr lang="cs-CZ" sz="3100" i="1" dirty="0" smtClean="0"/>
              <a:t>	- tyto výrobky je možno dále kuchyňsky upravovat (tuňák ve vlastní šťávě; sardinky ve vlastní šťávě; atd.)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ryby v oleji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upravená surovina, se prosolí, částečně povaří, nechá odkapat, narovná do plechovek, zalije horkým olejem a steriluje</a:t>
            </a:r>
          </a:p>
          <a:p>
            <a:pPr>
              <a:buNone/>
            </a:pPr>
            <a:r>
              <a:rPr lang="cs-CZ" i="1" dirty="0" smtClean="0"/>
              <a:t>	- 6 měsíců se výrobky nechávají ve skladu uležet, aby maso získalo křehkost</a:t>
            </a:r>
          </a:p>
          <a:p>
            <a:pPr>
              <a:buNone/>
            </a:pPr>
            <a:r>
              <a:rPr lang="cs-CZ" i="1" dirty="0" smtClean="0"/>
              <a:t>	- nejběžnější u nás jsou: sardinky v oleji; tuňák v oleji; tresčí játra; šproty; řezy z makrel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Rybí konzervy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cs-CZ" sz="3500" dirty="0" smtClean="0">
                <a:solidFill>
                  <a:srgbClr val="0070C0"/>
                </a:solidFill>
              </a:rPr>
              <a:t>Ryby v rajčatovém nálevu (v tomatě)</a:t>
            </a:r>
          </a:p>
          <a:p>
            <a:pPr>
              <a:buNone/>
            </a:pPr>
            <a:r>
              <a:rPr lang="cs-CZ" sz="3500" dirty="0" smtClean="0"/>
              <a:t>	</a:t>
            </a:r>
            <a:r>
              <a:rPr lang="cs-CZ" sz="3500" i="1" dirty="0"/>
              <a:t>- </a:t>
            </a:r>
            <a:r>
              <a:rPr lang="cs-CZ" sz="3500" i="1" dirty="0" smtClean="0"/>
              <a:t>upravená surovina se prosolí, povaří nebo předsmaží v oleji, po odkapání se plní do obalů, zalévá rajským upraveným protlakem a steriluje</a:t>
            </a:r>
          </a:p>
          <a:p>
            <a:pPr>
              <a:buNone/>
            </a:pPr>
            <a:r>
              <a:rPr lang="cs-CZ" sz="3500" i="1" dirty="0" smtClean="0"/>
              <a:t>	- před expedicí se ještě 3 měsíce skladují, aby maso získalo křehkost</a:t>
            </a:r>
          </a:p>
          <a:p>
            <a:pPr>
              <a:buNone/>
            </a:pPr>
            <a:r>
              <a:rPr lang="cs-CZ" sz="3500" i="1" dirty="0" smtClean="0"/>
              <a:t>	- u nás nejznámější: řezy ze sleďů, nebo makrel v tomatové omáčce; atd.</a:t>
            </a:r>
            <a:endParaRPr lang="cs-CZ" sz="3500" i="1" dirty="0"/>
          </a:p>
          <a:p>
            <a:r>
              <a:rPr lang="cs-CZ" sz="3500" dirty="0" smtClean="0">
                <a:solidFill>
                  <a:srgbClr val="0070C0"/>
                </a:solidFill>
              </a:rPr>
              <a:t>Hotová jídla s rybím </a:t>
            </a:r>
            <a:r>
              <a:rPr lang="cs-CZ" sz="3600" dirty="0" smtClean="0">
                <a:solidFill>
                  <a:srgbClr val="0070C0"/>
                </a:solidFill>
              </a:rPr>
              <a:t>masem</a:t>
            </a:r>
          </a:p>
          <a:p>
            <a:pPr>
              <a:buNone/>
            </a:pPr>
            <a:r>
              <a:rPr lang="cs-CZ" sz="3500" dirty="0" smtClean="0"/>
              <a:t>	</a:t>
            </a:r>
            <a:r>
              <a:rPr lang="cs-CZ" sz="3500" i="1" dirty="0" smtClean="0"/>
              <a:t>- hlavní složkou je rybí maso, doplněné dalšími složkami, např. zeleninou, vejci, rýží</a:t>
            </a:r>
          </a:p>
          <a:p>
            <a:pPr>
              <a:buNone/>
            </a:pPr>
            <a:r>
              <a:rPr lang="cs-CZ" sz="3500" i="1" dirty="0" smtClean="0"/>
              <a:t>	- u nás nejznámější: tuňák s vejci; džuveč s tuňákem; tuňák na paprice; atd.</a:t>
            </a:r>
          </a:p>
          <a:p>
            <a:r>
              <a:rPr lang="cs-CZ" sz="3500" dirty="0" smtClean="0">
                <a:solidFill>
                  <a:srgbClr val="0070C0"/>
                </a:solidFill>
              </a:rPr>
              <a:t>Rybí výrobky po italském způsobu</a:t>
            </a:r>
          </a:p>
          <a:p>
            <a:pPr>
              <a:buNone/>
            </a:pPr>
            <a:r>
              <a:rPr lang="cs-CZ" sz="3500" dirty="0" smtClean="0"/>
              <a:t>	</a:t>
            </a:r>
            <a:r>
              <a:rPr lang="cs-CZ" sz="3500" i="1" dirty="0" smtClean="0"/>
              <a:t>- jsou ryby s přílohou pikantně okořeněnou zeleninou, zalité tomatovou omáčkou</a:t>
            </a:r>
          </a:p>
          <a:p>
            <a:pPr>
              <a:buNone/>
            </a:pPr>
            <a:r>
              <a:rPr lang="cs-CZ" sz="3500" i="1" dirty="0" smtClean="0"/>
              <a:t>	- u nás nejznámější: </a:t>
            </a:r>
            <a:r>
              <a:rPr lang="cs-CZ" sz="3500" i="1" dirty="0" err="1" smtClean="0"/>
              <a:t>anitpasta</a:t>
            </a:r>
            <a:endParaRPr lang="cs-CZ" sz="3500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0"/>
                            </p:stCondLst>
                            <p:childTnLst>
                              <p:par>
                                <p:cTn id="5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0"/>
                            </p:stCondLst>
                            <p:childTnLst>
                              <p:par>
                                <p:cTn id="5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Rybí polokonzervy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i="1" dirty="0" smtClean="0"/>
              <a:t>- jsou výrobky z rybího masa, jejichž trvanlivost je zvýšena pasterací, tj. zahřáním na 90°C</a:t>
            </a:r>
          </a:p>
          <a:p>
            <a:pPr>
              <a:buNone/>
            </a:pPr>
            <a:r>
              <a:rPr lang="cs-CZ" i="1" dirty="0" smtClean="0">
                <a:solidFill>
                  <a:schemeClr val="tx1"/>
                </a:solidFill>
              </a:rPr>
              <a:t>- mají kratší trvanlivost oproti konzervám – s tím je nutné počítat při ošetřování i skladování</a:t>
            </a:r>
          </a:p>
          <a:p>
            <a:pPr>
              <a:buNone/>
            </a:pPr>
            <a:r>
              <a:rPr lang="cs-CZ" i="1" dirty="0" smtClean="0">
                <a:solidFill>
                  <a:schemeClr val="tx1"/>
                </a:solidFill>
              </a:rPr>
              <a:t>- u nás nejznámější: 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rybí polokonzervy v oleji</a:t>
            </a:r>
          </a:p>
          <a:p>
            <a:pPr>
              <a:buNone/>
            </a:pPr>
            <a:r>
              <a:rPr lang="cs-CZ" dirty="0" smtClean="0">
                <a:solidFill>
                  <a:schemeClr val="tx1"/>
                </a:solidFill>
              </a:rPr>
              <a:t>	- sardelová očka v oleji, sardelové řezy v oleji, losos v oleji, strouhaný nepravý losos v oleji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rybí výrobky pasterované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rybí pasty</a:t>
            </a:r>
          </a:p>
          <a:p>
            <a:pPr>
              <a:buNone/>
            </a:pPr>
            <a:r>
              <a:rPr lang="cs-CZ" dirty="0" smtClean="0">
                <a:solidFill>
                  <a:schemeClr val="tx1"/>
                </a:solidFill>
              </a:rPr>
              <a:t>	- sardelová pasta, ze </a:t>
            </a:r>
            <a:r>
              <a:rPr lang="cs-CZ" dirty="0" err="1" smtClean="0">
                <a:solidFill>
                  <a:schemeClr val="tx1"/>
                </a:solidFill>
              </a:rPr>
              <a:t>šprotů</a:t>
            </a:r>
            <a:r>
              <a:rPr lang="cs-CZ" dirty="0" smtClean="0">
                <a:solidFill>
                  <a:schemeClr val="tx1"/>
                </a:solidFill>
              </a:rPr>
              <a:t> a ze slanečků</a:t>
            </a:r>
          </a:p>
          <a:p>
            <a:pPr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Značení konzerv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i="1" dirty="0" smtClean="0"/>
              <a:t>ve slaném nálevu – </a:t>
            </a:r>
            <a:r>
              <a:rPr lang="cs-CZ" i="1" dirty="0" smtClean="0">
                <a:solidFill>
                  <a:srgbClr val="FF0000"/>
                </a:solidFill>
              </a:rPr>
              <a:t>SAL ADÉ</a:t>
            </a:r>
          </a:p>
          <a:p>
            <a:pPr>
              <a:buFontTx/>
              <a:buChar char="-"/>
            </a:pPr>
            <a:r>
              <a:rPr lang="cs-CZ" i="1" dirty="0" smtClean="0">
                <a:solidFill>
                  <a:schemeClr val="tx1"/>
                </a:solidFill>
              </a:rPr>
              <a:t>v olivovém oleji – </a:t>
            </a:r>
            <a:r>
              <a:rPr lang="cs-CZ" i="1" dirty="0" smtClean="0">
                <a:solidFill>
                  <a:srgbClr val="FF0000"/>
                </a:solidFill>
              </a:rPr>
              <a:t>IM PURÉ OLIVE OIL</a:t>
            </a:r>
          </a:p>
          <a:p>
            <a:pPr>
              <a:buFontTx/>
              <a:buChar char="-"/>
            </a:pPr>
            <a:r>
              <a:rPr lang="cs-CZ" i="1" dirty="0" smtClean="0">
                <a:solidFill>
                  <a:schemeClr val="tx1"/>
                </a:solidFill>
              </a:rPr>
              <a:t>ve směsi olivového a arašídového oleje – </a:t>
            </a:r>
            <a:r>
              <a:rPr lang="cs-CZ" i="1" dirty="0" smtClean="0">
                <a:solidFill>
                  <a:srgbClr val="FF0000"/>
                </a:solidFill>
              </a:rPr>
              <a:t>IM OLIVE OIL</a:t>
            </a:r>
          </a:p>
          <a:p>
            <a:pPr>
              <a:buFontTx/>
              <a:buChar char="-"/>
            </a:pPr>
            <a:r>
              <a:rPr lang="cs-CZ" i="1" dirty="0" smtClean="0">
                <a:solidFill>
                  <a:schemeClr val="tx1"/>
                </a:solidFill>
              </a:rPr>
              <a:t>ve směsi olejů – </a:t>
            </a:r>
            <a:r>
              <a:rPr lang="cs-CZ" i="1" dirty="0" smtClean="0">
                <a:solidFill>
                  <a:srgbClr val="FF0000"/>
                </a:solidFill>
              </a:rPr>
              <a:t>IM OIL</a:t>
            </a:r>
          </a:p>
          <a:p>
            <a:pPr>
              <a:buFontTx/>
              <a:buChar char="-"/>
            </a:pPr>
            <a:r>
              <a:rPr lang="cs-CZ" i="1" dirty="0" smtClean="0">
                <a:solidFill>
                  <a:schemeClr val="tx1"/>
                </a:solidFill>
              </a:rPr>
              <a:t>ve vlastní šťávě – </a:t>
            </a:r>
            <a:r>
              <a:rPr lang="cs-CZ" i="1" dirty="0" smtClean="0">
                <a:solidFill>
                  <a:srgbClr val="FF0000"/>
                </a:solidFill>
              </a:rPr>
              <a:t>IN NATUR SAUCE</a:t>
            </a:r>
          </a:p>
          <a:p>
            <a:pPr>
              <a:buFontTx/>
              <a:buChar char="-"/>
            </a:pPr>
            <a:r>
              <a:rPr lang="cs-CZ" i="1" dirty="0" smtClean="0">
                <a:solidFill>
                  <a:schemeClr val="tx1"/>
                </a:solidFill>
              </a:rPr>
              <a:t>v tomatě – </a:t>
            </a:r>
            <a:r>
              <a:rPr lang="cs-CZ" i="1" dirty="0" smtClean="0">
                <a:solidFill>
                  <a:srgbClr val="FF0000"/>
                </a:solidFill>
              </a:rPr>
              <a:t>IN TOMATO SAUCE</a:t>
            </a:r>
          </a:p>
          <a:p>
            <a:pPr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Jaký je význam rybích výrobků ve výživě?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 se rybí výrobky skladují?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znáš druhy rybích konzerv, u jednotlivých druhů uveď příklad?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305</Words>
  <Application>Microsoft Office PowerPoint</Application>
  <PresentationFormat>Předvádění na obrazovce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Téma: RYBÍ VÝROBKY</vt:lpstr>
      <vt:lpstr>Charakteristika rybích výrobků</vt:lpstr>
      <vt:lpstr>Rybí konzervy</vt:lpstr>
      <vt:lpstr>Rybí konzervy</vt:lpstr>
      <vt:lpstr>Rybí konzervy</vt:lpstr>
      <vt:lpstr>Rybí polokonzervy</vt:lpstr>
      <vt:lpstr>Značení konzerv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RYBY</dc:title>
  <dc:creator>Alena Friedová</dc:creator>
  <cp:lastModifiedBy>Alena Friedová</cp:lastModifiedBy>
  <cp:revision>10</cp:revision>
  <dcterms:created xsi:type="dcterms:W3CDTF">2012-09-14T14:08:08Z</dcterms:created>
  <dcterms:modified xsi:type="dcterms:W3CDTF">2012-10-23T06:23:32Z</dcterms:modified>
</cp:coreProperties>
</file>