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3" r:id="rId6"/>
    <p:sldId id="267" r:id="rId7"/>
    <p:sldId id="264" r:id="rId8"/>
    <p:sldId id="265" r:id="rId9"/>
    <p:sldId id="266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1iqx9MyiDThg6ADH73XLUg==" hashData="LeNPuCJDHPS5X9wdLEAL7YS0WFc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13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8CAFE-05F6-4CA3-92AF-51A0B4FBB3A1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6DA36-05B6-4691-A06D-AE7CB293020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8CAFE-05F6-4CA3-92AF-51A0B4FBB3A1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6DA36-05B6-4691-A06D-AE7CB293020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8CAFE-05F6-4CA3-92AF-51A0B4FBB3A1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6DA36-05B6-4691-A06D-AE7CB293020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8CAFE-05F6-4CA3-92AF-51A0B4FBB3A1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6DA36-05B6-4691-A06D-AE7CB293020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8CAFE-05F6-4CA3-92AF-51A0B4FBB3A1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6DA36-05B6-4691-A06D-AE7CB293020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8CAFE-05F6-4CA3-92AF-51A0B4FBB3A1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6DA36-05B6-4691-A06D-AE7CB293020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8CAFE-05F6-4CA3-92AF-51A0B4FBB3A1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6DA36-05B6-4691-A06D-AE7CB293020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8CAFE-05F6-4CA3-92AF-51A0B4FBB3A1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6DA36-05B6-4691-A06D-AE7CB293020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8CAFE-05F6-4CA3-92AF-51A0B4FBB3A1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6DA36-05B6-4691-A06D-AE7CB293020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8CAFE-05F6-4CA3-92AF-51A0B4FBB3A1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6DA36-05B6-4691-A06D-AE7CB293020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8CAFE-05F6-4CA3-92AF-51A0B4FBB3A1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6DA36-05B6-4691-A06D-AE7CB293020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18CAFE-05F6-4CA3-92AF-51A0B4FBB3A1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06DA36-05B6-4691-A06D-AE7CB293020B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Nadpis 1"/>
          <p:cNvSpPr>
            <a:spLocks noGrp="1"/>
          </p:cNvSpPr>
          <p:nvPr>
            <p:ph type="ctrTitle"/>
          </p:nvPr>
        </p:nvSpPr>
        <p:spPr>
          <a:xfrm>
            <a:off x="684213" y="1700213"/>
            <a:ext cx="7772400" cy="10826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Téma:</a:t>
            </a:r>
            <a:br>
              <a:rPr lang="cs-CZ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cs-C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TUKY</a:t>
            </a:r>
          </a:p>
        </p:txBody>
      </p:sp>
      <p:sp>
        <p:nvSpPr>
          <p:cNvPr id="2051" name="Podnadpis 2"/>
          <p:cNvSpPr>
            <a:spLocks noGrp="1"/>
          </p:cNvSpPr>
          <p:nvPr>
            <p:ph type="subTitle" idx="1"/>
          </p:nvPr>
        </p:nvSpPr>
        <p:spPr>
          <a:xfrm>
            <a:off x="539750" y="2924175"/>
            <a:ext cx="7848600" cy="3313113"/>
          </a:xfrm>
        </p:spPr>
        <p:txBody>
          <a:bodyPr/>
          <a:lstStyle/>
          <a:p>
            <a:pPr algn="just" eaLnBrk="1" hangingPunct="1"/>
            <a:endParaRPr lang="cs-CZ" sz="2100" b="1" dirty="0" smtClean="0">
              <a:solidFill>
                <a:schemeClr val="tx1"/>
              </a:solidFill>
            </a:endParaRPr>
          </a:p>
          <a:p>
            <a:pPr algn="just" eaLnBrk="1" hangingPunct="1"/>
            <a:r>
              <a:rPr lang="cs-CZ" sz="2100" b="1" dirty="0" smtClean="0">
                <a:solidFill>
                  <a:schemeClr val="tx1"/>
                </a:solidFill>
              </a:rPr>
              <a:t>Autor:</a:t>
            </a:r>
            <a:r>
              <a:rPr lang="cs-CZ" sz="2100" dirty="0" smtClean="0">
                <a:solidFill>
                  <a:schemeClr val="tx1"/>
                </a:solidFill>
              </a:rPr>
              <a:t>			</a:t>
            </a:r>
            <a:r>
              <a:rPr lang="cs-CZ" sz="2100" b="1" i="1" dirty="0" smtClean="0">
                <a:solidFill>
                  <a:schemeClr val="tx1"/>
                </a:solidFill>
              </a:rPr>
              <a:t>Alena FRIEDOVÁ</a:t>
            </a:r>
          </a:p>
          <a:p>
            <a:pPr algn="just" eaLnBrk="1" hangingPunct="1"/>
            <a:r>
              <a:rPr lang="cs-CZ" sz="2100" b="1" dirty="0" smtClean="0">
                <a:solidFill>
                  <a:schemeClr val="tx1"/>
                </a:solidFill>
              </a:rPr>
              <a:t>Období vytvoření:</a:t>
            </a:r>
            <a:r>
              <a:rPr lang="cs-CZ" sz="2100" dirty="0" smtClean="0">
                <a:solidFill>
                  <a:schemeClr val="tx1"/>
                </a:solidFill>
              </a:rPr>
              <a:t>	</a:t>
            </a:r>
            <a:r>
              <a:rPr lang="cs-CZ" sz="2100" i="1" dirty="0" smtClean="0">
                <a:solidFill>
                  <a:schemeClr val="tx1"/>
                </a:solidFill>
              </a:rPr>
              <a:t>duben-květen 2012</a:t>
            </a:r>
          </a:p>
          <a:p>
            <a:pPr algn="just" eaLnBrk="1" hangingPunct="1"/>
            <a:r>
              <a:rPr lang="cs-CZ" sz="2100" b="1" dirty="0" smtClean="0">
                <a:solidFill>
                  <a:schemeClr val="tx1"/>
                </a:solidFill>
              </a:rPr>
              <a:t>Určeno pro:</a:t>
            </a:r>
            <a:r>
              <a:rPr lang="cs-CZ" sz="2100" dirty="0" smtClean="0">
                <a:solidFill>
                  <a:schemeClr val="tx1"/>
                </a:solidFill>
              </a:rPr>
              <a:t>		</a:t>
            </a:r>
            <a:r>
              <a:rPr lang="cs-CZ" sz="2100" i="1" dirty="0" smtClean="0">
                <a:solidFill>
                  <a:schemeClr val="tx1"/>
                </a:solidFill>
              </a:rPr>
              <a:t>1. ročník, oboru obchodník a oboru kuchař</a:t>
            </a:r>
          </a:p>
          <a:p>
            <a:pPr algn="just" eaLnBrk="1" hangingPunct="1"/>
            <a:r>
              <a:rPr lang="cs-CZ" sz="2100" b="1" dirty="0" smtClean="0">
                <a:solidFill>
                  <a:schemeClr val="tx1"/>
                </a:solidFill>
              </a:rPr>
              <a:t>Klíčová slova:</a:t>
            </a:r>
            <a:r>
              <a:rPr lang="cs-CZ" sz="2100" dirty="0" smtClean="0">
                <a:solidFill>
                  <a:schemeClr val="tx1"/>
                </a:solidFill>
              </a:rPr>
              <a:t>		</a:t>
            </a:r>
            <a:r>
              <a:rPr lang="cs-CZ" sz="2100" i="1" dirty="0" smtClean="0">
                <a:solidFill>
                  <a:schemeClr val="tx1"/>
                </a:solidFill>
              </a:rPr>
              <a:t>rostlinné tuky</a:t>
            </a:r>
          </a:p>
          <a:p>
            <a:pPr algn="just" eaLnBrk="1" hangingPunct="1"/>
            <a:r>
              <a:rPr lang="cs-CZ" sz="2100" b="1" dirty="0" smtClean="0">
                <a:solidFill>
                  <a:schemeClr val="tx1"/>
                </a:solidFill>
              </a:rPr>
              <a:t>Anotace (cíl):</a:t>
            </a:r>
            <a:r>
              <a:rPr lang="cs-CZ" sz="2100" dirty="0" smtClean="0">
                <a:solidFill>
                  <a:schemeClr val="tx1"/>
                </a:solidFill>
              </a:rPr>
              <a:t>		</a:t>
            </a:r>
            <a:r>
              <a:rPr lang="cs-CZ" sz="2100" i="1" dirty="0" smtClean="0">
                <a:solidFill>
                  <a:schemeClr val="tx1"/>
                </a:solidFill>
              </a:rPr>
              <a:t>studenti znají charakteristiku rostlinných tuků</a:t>
            </a:r>
          </a:p>
        </p:txBody>
      </p:sp>
      <p:pic>
        <p:nvPicPr>
          <p:cNvPr id="2052" name="Obrázek 3" descr="OPVK_hor_zakladni_logolink_RGB_cz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188913"/>
            <a:ext cx="57594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Charakteristika rostlinných tuků</a:t>
            </a:r>
          </a:p>
        </p:txBody>
      </p:sp>
      <p:sp>
        <p:nvSpPr>
          <p:cNvPr id="3075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>
              <a:buNone/>
            </a:pPr>
            <a:r>
              <a:rPr lang="cs-CZ" dirty="0" smtClean="0"/>
              <a:t>- rostlinné tuky odpovídají zdravé výživě, neobsahují cholesterol, jsou lehce stravitelné</a:t>
            </a:r>
          </a:p>
          <a:p>
            <a:pPr>
              <a:buNone/>
            </a:pPr>
            <a:r>
              <a:rPr lang="cs-CZ" dirty="0" smtClean="0"/>
              <a:t>- </a:t>
            </a:r>
            <a:r>
              <a:rPr lang="cs-CZ" dirty="0"/>
              <a:t>o</a:t>
            </a:r>
            <a:r>
              <a:rPr lang="cs-CZ" dirty="0" smtClean="0"/>
              <a:t>bsahují nenasycené masné kyseliny, které chrání cévy před kornatěním </a:t>
            </a:r>
          </a:p>
          <a:p>
            <a:pPr>
              <a:buNone/>
            </a:pPr>
            <a:r>
              <a:rPr lang="cs-CZ" dirty="0" smtClean="0"/>
              <a:t>- Získávají se lisováním a extrakcí semen rostlin (</a:t>
            </a:r>
            <a:r>
              <a:rPr lang="cs-CZ" dirty="0" err="1" smtClean="0"/>
              <a:t>soji</a:t>
            </a:r>
            <a:r>
              <a:rPr lang="cs-CZ" dirty="0" smtClean="0"/>
              <a:t>, slunečnice, podzemnice olejné, řepky, oliv)</a:t>
            </a:r>
            <a:endParaRPr lang="cs-CZ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Tržní druhy: OLEJE</a:t>
            </a:r>
          </a:p>
        </p:txBody>
      </p:sp>
      <p:sp>
        <p:nvSpPr>
          <p:cNvPr id="3075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rmAutofit fontScale="92500" lnSpcReduction="10000"/>
          </a:bodyPr>
          <a:lstStyle/>
          <a:p>
            <a:pPr marL="514350" indent="-514350">
              <a:buNone/>
            </a:pPr>
            <a:r>
              <a:rPr lang="cs-CZ" b="1" i="1" u="sng" dirty="0" smtClean="0">
                <a:latin typeface="Times New Roman" pitchFamily="18" charset="0"/>
                <a:cs typeface="Times New Roman" pitchFamily="18" charset="0"/>
              </a:rPr>
              <a:t>STOLNÍ OLEJ</a:t>
            </a:r>
            <a:endParaRPr lang="cs-CZ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cs-CZ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- směs olejů (např. </a:t>
            </a:r>
            <a:r>
              <a:rPr lang="cs-CZ" dirty="0" err="1" smtClean="0">
                <a:latin typeface="Times New Roman" pitchFamily="18" charset="0"/>
                <a:cs typeface="Times New Roman" pitchFamily="18" charset="0"/>
              </a:rPr>
              <a:t>Maja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cs-CZ" dirty="0" err="1" smtClean="0">
                <a:latin typeface="Times New Roman" pitchFamily="18" charset="0"/>
                <a:cs typeface="Times New Roman" pitchFamily="18" charset="0"/>
              </a:rPr>
              <a:t>Salo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, atd.)</a:t>
            </a:r>
          </a:p>
          <a:p>
            <a:pPr marL="514350" indent="-514350">
              <a:buNone/>
            </a:pPr>
            <a:endParaRPr lang="cs-CZ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cs-CZ" b="1" i="1" u="sng" dirty="0" smtClean="0">
                <a:latin typeface="Times New Roman" pitchFamily="18" charset="0"/>
                <a:cs typeface="Times New Roman" pitchFamily="18" charset="0"/>
              </a:rPr>
              <a:t>JEDNODRUHOVÉ OLEJE</a:t>
            </a:r>
            <a:endParaRPr lang="cs-CZ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cs-CZ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- olivový, sojový, řepkový, slunečnicový, atd.</a:t>
            </a:r>
          </a:p>
          <a:p>
            <a:pPr marL="514350" indent="-514350">
              <a:buNone/>
            </a:pPr>
            <a:endParaRPr lang="cs-CZ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cs-CZ" b="1" i="1" u="sng" dirty="0" smtClean="0">
                <a:latin typeface="Times New Roman" pitchFamily="18" charset="0"/>
                <a:cs typeface="Times New Roman" pitchFamily="18" charset="0"/>
              </a:rPr>
              <a:t>VITAMINIZOVANÉ OLEJE</a:t>
            </a:r>
            <a:endParaRPr lang="cs-CZ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cs-CZ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- jsou obohaceny vit. A, E (např. </a:t>
            </a:r>
            <a:r>
              <a:rPr lang="cs-CZ" dirty="0" err="1" smtClean="0">
                <a:latin typeface="Times New Roman" pitchFamily="18" charset="0"/>
                <a:cs typeface="Times New Roman" pitchFamily="18" charset="0"/>
              </a:rPr>
              <a:t>Vitol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cs-CZ" dirty="0" err="1" smtClean="0">
                <a:latin typeface="Times New Roman" pitchFamily="18" charset="0"/>
                <a:cs typeface="Times New Roman" pitchFamily="18" charset="0"/>
              </a:rPr>
              <a:t>Heliol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cs-CZ" dirty="0" err="1" smtClean="0">
                <a:latin typeface="Times New Roman" pitchFamily="18" charset="0"/>
                <a:cs typeface="Times New Roman" pitchFamily="18" charset="0"/>
              </a:rPr>
              <a:t>Vegetol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, atd.)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Rostlinné tuky</a:t>
            </a:r>
          </a:p>
        </p:txBody>
      </p:sp>
      <p:sp>
        <p:nvSpPr>
          <p:cNvPr id="3075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>
              <a:buNone/>
            </a:pPr>
            <a:r>
              <a:rPr lang="cs-CZ" b="1" i="1" dirty="0" smtClean="0">
                <a:latin typeface="Times New Roman" pitchFamily="18" charset="0"/>
                <a:cs typeface="Times New Roman" pitchFamily="18" charset="0"/>
              </a:rPr>
              <a:t>Záruční lhůta: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6 měsíců od výroby</a:t>
            </a:r>
          </a:p>
          <a:p>
            <a:pPr>
              <a:buNone/>
            </a:pPr>
            <a:endParaRPr lang="cs-CZ" b="1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cs-CZ" b="1" i="1" dirty="0" smtClean="0">
                <a:latin typeface="Times New Roman" pitchFamily="18" charset="0"/>
                <a:cs typeface="Times New Roman" pitchFamily="18" charset="0"/>
              </a:rPr>
              <a:t>Použití: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na smažení, vaření, pečení, k přípravě majonéz, masových i zeleninových salátů</a:t>
            </a:r>
          </a:p>
          <a:p>
            <a:pPr>
              <a:buNone/>
            </a:pPr>
            <a:endParaRPr lang="cs-CZ" b="1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cs-CZ" b="1" i="1" dirty="0" smtClean="0">
                <a:latin typeface="Times New Roman" pitchFamily="18" charset="0"/>
                <a:cs typeface="Times New Roman" pitchFamily="18" charset="0"/>
              </a:rPr>
              <a:t>Skladování: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v chladné místnosti do 18</a:t>
            </a:r>
            <a:r>
              <a:rPr lang="cs-CZ" dirty="0" smtClean="0">
                <a:latin typeface="Times New Roman" pitchFamily="18" charset="0"/>
                <a:cs typeface="Times New Roman" pitchFamily="18" charset="0"/>
                <a:sym typeface="Symbol"/>
              </a:rPr>
              <a:t>C, v temnu</a:t>
            </a:r>
            <a:endParaRPr lang="cs-CZ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uiExpand="1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Obrázek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260648"/>
            <a:ext cx="3803590" cy="2852692"/>
          </a:xfrm>
          <a:prstGeom prst="rect">
            <a:avLst/>
          </a:prstGeom>
        </p:spPr>
      </p:pic>
      <p:pic>
        <p:nvPicPr>
          <p:cNvPr id="3" name="Obrázek 2" descr="Obrázek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260648"/>
            <a:ext cx="3821876" cy="2870979"/>
          </a:xfrm>
          <a:prstGeom prst="rect">
            <a:avLst/>
          </a:prstGeom>
        </p:spPr>
      </p:pic>
      <p:pic>
        <p:nvPicPr>
          <p:cNvPr id="4" name="Obrázek 3" descr="Obrázek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3356992"/>
            <a:ext cx="3821876" cy="2870979"/>
          </a:xfrm>
          <a:prstGeom prst="rect">
            <a:avLst/>
          </a:prstGeom>
        </p:spPr>
      </p:pic>
      <p:pic>
        <p:nvPicPr>
          <p:cNvPr id="5" name="Obrázek 4" descr="Obrázek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4008" y="3356992"/>
            <a:ext cx="3821876" cy="28709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Obrázek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88640"/>
            <a:ext cx="3821876" cy="2870979"/>
          </a:xfrm>
          <a:prstGeom prst="rect">
            <a:avLst/>
          </a:prstGeom>
        </p:spPr>
      </p:pic>
      <p:pic>
        <p:nvPicPr>
          <p:cNvPr id="3" name="Obrázek 2" descr="Obrázek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260648"/>
            <a:ext cx="3821876" cy="2870979"/>
          </a:xfrm>
          <a:prstGeom prst="rect">
            <a:avLst/>
          </a:prstGeom>
        </p:spPr>
      </p:pic>
      <p:pic>
        <p:nvPicPr>
          <p:cNvPr id="4" name="Obrázek 3" descr="Obrázek7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3429000"/>
            <a:ext cx="3821876" cy="2870979"/>
          </a:xfrm>
          <a:prstGeom prst="rect">
            <a:avLst/>
          </a:prstGeom>
        </p:spPr>
      </p:pic>
      <p:pic>
        <p:nvPicPr>
          <p:cNvPr id="5" name="Obrázek 4" descr="Obrázek8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4008" y="3429000"/>
            <a:ext cx="3821876" cy="287097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b="1" i="1" u="sng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OPAKOVACÍ TEST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Calibri" pitchFamily="34" charset="0"/>
              <a:buAutoNum type="arabicParenR"/>
            </a:pPr>
            <a:r>
              <a:rPr lang="cs-CZ" dirty="0"/>
              <a:t>Co je předností rostlinných </a:t>
            </a:r>
            <a:r>
              <a:rPr lang="cs-CZ" dirty="0" smtClean="0"/>
              <a:t>tuků?</a:t>
            </a:r>
          </a:p>
          <a:p>
            <a:pPr marL="514350" indent="-514350">
              <a:buFont typeface="Calibri" pitchFamily="34" charset="0"/>
              <a:buAutoNum type="arabicParenR"/>
            </a:pPr>
            <a:r>
              <a:rPr lang="cs-CZ" dirty="0" smtClean="0"/>
              <a:t>Z </a:t>
            </a:r>
            <a:r>
              <a:rPr lang="cs-CZ" dirty="0"/>
              <a:t>čeho a jak se získávají rostlinné </a:t>
            </a:r>
            <a:r>
              <a:rPr lang="cs-CZ" dirty="0" smtClean="0"/>
              <a:t>tuky?</a:t>
            </a:r>
          </a:p>
          <a:p>
            <a:pPr marL="514350" indent="-514350">
              <a:buFont typeface="Calibri" pitchFamily="34" charset="0"/>
              <a:buAutoNum type="arabicParenR"/>
            </a:pPr>
            <a:r>
              <a:rPr lang="cs-CZ" dirty="0" smtClean="0"/>
              <a:t>Vyjmenuj </a:t>
            </a:r>
            <a:r>
              <a:rPr lang="cs-CZ" dirty="0"/>
              <a:t>tržní rozdělení olejů a uveď </a:t>
            </a:r>
            <a:r>
              <a:rPr lang="cs-CZ" dirty="0" smtClean="0"/>
              <a:t>příklady.</a:t>
            </a:r>
            <a:endParaRPr lang="cs-CZ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Nadpis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cs-CZ" sz="2000" b="1" i="1" smtClean="0">
                <a:latin typeface="Times New Roman" pitchFamily="18" charset="0"/>
                <a:cs typeface="Times New Roman" pitchFamily="18" charset="0"/>
              </a:rPr>
              <a:t>Použitá literatura:</a:t>
            </a:r>
          </a:p>
        </p:txBody>
      </p:sp>
      <p:sp>
        <p:nvSpPr>
          <p:cNvPr id="11267" name="Zástupný symbol pro obsah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alibri" pitchFamily="34" charset="0"/>
              <a:buAutoNum type="arabicPeriod"/>
            </a:pP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VANDA, P., KAVINA, J. </a:t>
            </a:r>
            <a:r>
              <a:rPr lang="cs-CZ" sz="1800" i="1" dirty="0" smtClean="0">
                <a:latin typeface="Times New Roman" pitchFamily="18" charset="0"/>
                <a:cs typeface="Times New Roman" pitchFamily="18" charset="0"/>
              </a:rPr>
              <a:t>Zbožíznalství smíšeného zboží pro 3 ročník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. Praha: vydal Merkur, 1987, 225 s., 51-529-87</a:t>
            </a:r>
          </a:p>
          <a:p>
            <a:pPr>
              <a:buFont typeface="Calibri" pitchFamily="34" charset="0"/>
              <a:buAutoNum type="arabicPeriod"/>
            </a:pP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MÜLLER, L., FORRÖ, A. </a:t>
            </a:r>
            <a:r>
              <a:rPr lang="cs-CZ" sz="1800" i="1" dirty="0" smtClean="0">
                <a:latin typeface="Times New Roman" pitchFamily="18" charset="0"/>
                <a:cs typeface="Times New Roman" pitchFamily="18" charset="0"/>
              </a:rPr>
              <a:t>Zbožíznalství potravinářské pro 2 ročník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cs-CZ" sz="1800" smtClean="0">
                <a:latin typeface="Times New Roman" pitchFamily="18" charset="0"/>
                <a:cs typeface="Times New Roman" pitchFamily="18" charset="0"/>
              </a:rPr>
              <a:t>Praha: vydal Merkur, 1986, 173 s., 51-513-86 </a:t>
            </a:r>
            <a:endParaRPr lang="cs-CZ" sz="1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467544" y="2996952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cs-CZ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Děkuji za pozornost.</a:t>
            </a:r>
            <a:endParaRPr lang="cs-CZ" b="1" dirty="0">
              <a:ln>
                <a:solidFill>
                  <a:srgbClr val="00B0F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178</Words>
  <Application>Microsoft Office PowerPoint</Application>
  <PresentationFormat>Předvádění na obrazovce (4:3)</PresentationFormat>
  <Paragraphs>34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Motiv sady Office</vt:lpstr>
      <vt:lpstr>Téma: TUKY</vt:lpstr>
      <vt:lpstr>Charakteristika rostlinných tuků</vt:lpstr>
      <vt:lpstr>Tržní druhy: OLEJE</vt:lpstr>
      <vt:lpstr>Rostlinné tuky</vt:lpstr>
      <vt:lpstr>Snímek 5</vt:lpstr>
      <vt:lpstr>Snímek 6</vt:lpstr>
      <vt:lpstr>OPAKOVACÍ TEST</vt:lpstr>
      <vt:lpstr>Použitá literatura:</vt:lpstr>
      <vt:lpstr>Děkuji za pozornost.</vt:lpstr>
    </vt:vector>
  </TitlesOfParts>
  <Company>KUJC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Téma: TUKY</dc:title>
  <dc:creator>Alena Friedová</dc:creator>
  <cp:lastModifiedBy>Vítězslav Kubal</cp:lastModifiedBy>
  <cp:revision>7</cp:revision>
  <dcterms:created xsi:type="dcterms:W3CDTF">2012-10-16T09:22:07Z</dcterms:created>
  <dcterms:modified xsi:type="dcterms:W3CDTF">2012-10-22T13:02:58Z</dcterms:modified>
</cp:coreProperties>
</file>