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1" r:id="rId5"/>
    <p:sldId id="262" r:id="rId6"/>
    <p:sldId id="263" r:id="rId7"/>
    <p:sldId id="264" r:id="rId8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modifyVerifier cryptProviderType="rsaFull" cryptAlgorithmClass="hash" cryptAlgorithmType="typeAny" cryptAlgorithmSid="4" spinCount="100000" saltData="VUjSPuMkarGAJz4hC2eRkA==" hashData="tr459pazvxlllA1OapK4GgBq1hs=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131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12DA6-602F-4BA9-A121-F95637200F48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B2003-5E82-4CC4-B722-E19BF0006C6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12DA6-602F-4BA9-A121-F95637200F48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B2003-5E82-4CC4-B722-E19BF0006C6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12DA6-602F-4BA9-A121-F95637200F48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B2003-5E82-4CC4-B722-E19BF0006C6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12DA6-602F-4BA9-A121-F95637200F48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B2003-5E82-4CC4-B722-E19BF0006C6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12DA6-602F-4BA9-A121-F95637200F48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B2003-5E82-4CC4-B722-E19BF0006C6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12DA6-602F-4BA9-A121-F95637200F48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B2003-5E82-4CC4-B722-E19BF0006C6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12DA6-602F-4BA9-A121-F95637200F48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B2003-5E82-4CC4-B722-E19BF0006C6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12DA6-602F-4BA9-A121-F95637200F48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B2003-5E82-4CC4-B722-E19BF0006C6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12DA6-602F-4BA9-A121-F95637200F48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B2003-5E82-4CC4-B722-E19BF0006C6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12DA6-602F-4BA9-A121-F95637200F48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B2003-5E82-4CC4-B722-E19BF0006C6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12DA6-602F-4BA9-A121-F95637200F48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B2003-5E82-4CC4-B722-E19BF0006C6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C12DA6-602F-4BA9-A121-F95637200F48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4B2003-5E82-4CC4-B722-E19BF0006C64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Nadpis 1"/>
          <p:cNvSpPr>
            <a:spLocks noGrp="1"/>
          </p:cNvSpPr>
          <p:nvPr>
            <p:ph type="ctrTitle"/>
          </p:nvPr>
        </p:nvSpPr>
        <p:spPr>
          <a:xfrm>
            <a:off x="684213" y="1700213"/>
            <a:ext cx="7772400" cy="10826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b="1" dirty="0" smtClean="0">
                <a:latin typeface="Times New Roman" pitchFamily="18" charset="0"/>
                <a:cs typeface="Times New Roman" pitchFamily="18" charset="0"/>
              </a:rPr>
              <a:t>Téma:</a:t>
            </a:r>
            <a:br>
              <a:rPr lang="cs-CZ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cs-CZ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PŘÍPRAVKY K DOCHUCOVÁNÍ JÍDEL</a:t>
            </a:r>
          </a:p>
        </p:txBody>
      </p:sp>
      <p:sp>
        <p:nvSpPr>
          <p:cNvPr id="2051" name="Podnadpis 2"/>
          <p:cNvSpPr>
            <a:spLocks noGrp="1"/>
          </p:cNvSpPr>
          <p:nvPr>
            <p:ph type="subTitle" idx="1"/>
          </p:nvPr>
        </p:nvSpPr>
        <p:spPr>
          <a:xfrm>
            <a:off x="539750" y="2924175"/>
            <a:ext cx="7848600" cy="3313113"/>
          </a:xfrm>
        </p:spPr>
        <p:txBody>
          <a:bodyPr/>
          <a:lstStyle/>
          <a:p>
            <a:pPr algn="just" eaLnBrk="1" hangingPunct="1"/>
            <a:endParaRPr lang="cs-CZ" sz="2100" b="1" dirty="0" smtClean="0">
              <a:solidFill>
                <a:schemeClr val="tx1"/>
              </a:solidFill>
            </a:endParaRP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Autor:</a:t>
            </a:r>
            <a:r>
              <a:rPr lang="cs-CZ" sz="2100" dirty="0" smtClean="0">
                <a:solidFill>
                  <a:schemeClr val="tx1"/>
                </a:solidFill>
              </a:rPr>
              <a:t>			</a:t>
            </a:r>
            <a:r>
              <a:rPr lang="cs-CZ" sz="2100" b="1" i="1" dirty="0" smtClean="0">
                <a:solidFill>
                  <a:schemeClr val="tx1"/>
                </a:solidFill>
              </a:rPr>
              <a:t>Alena FRIEDOVÁ</a:t>
            </a: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Období vytvoření:</a:t>
            </a:r>
            <a:r>
              <a:rPr lang="cs-CZ" sz="2100" dirty="0" smtClean="0">
                <a:solidFill>
                  <a:schemeClr val="tx1"/>
                </a:solidFill>
              </a:rPr>
              <a:t>	</a:t>
            </a:r>
            <a:r>
              <a:rPr lang="cs-CZ" sz="2100" i="1" dirty="0" smtClean="0">
                <a:solidFill>
                  <a:schemeClr val="tx1"/>
                </a:solidFill>
              </a:rPr>
              <a:t>duben-květen 2012</a:t>
            </a: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Určeno pro:</a:t>
            </a:r>
            <a:r>
              <a:rPr lang="cs-CZ" sz="2100" dirty="0" smtClean="0">
                <a:solidFill>
                  <a:schemeClr val="tx1"/>
                </a:solidFill>
              </a:rPr>
              <a:t>		</a:t>
            </a:r>
            <a:r>
              <a:rPr lang="cs-CZ" sz="2100" i="1" dirty="0" smtClean="0">
                <a:solidFill>
                  <a:schemeClr val="tx1"/>
                </a:solidFill>
              </a:rPr>
              <a:t>1. ročník, oboru obchodník a oboru kuchař</a:t>
            </a: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Klíčová slova:</a:t>
            </a:r>
            <a:r>
              <a:rPr lang="cs-CZ" sz="2100" dirty="0" smtClean="0">
                <a:solidFill>
                  <a:schemeClr val="tx1"/>
                </a:solidFill>
              </a:rPr>
              <a:t>		</a:t>
            </a:r>
            <a:r>
              <a:rPr lang="cs-CZ" sz="2100" i="1" dirty="0" smtClean="0">
                <a:solidFill>
                  <a:schemeClr val="tx1"/>
                </a:solidFill>
              </a:rPr>
              <a:t>polévkové přípravky</a:t>
            </a: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Anotace (cíl):</a:t>
            </a:r>
            <a:r>
              <a:rPr lang="cs-CZ" sz="2100" dirty="0" smtClean="0">
                <a:solidFill>
                  <a:schemeClr val="tx1"/>
                </a:solidFill>
              </a:rPr>
              <a:t>		</a:t>
            </a:r>
            <a:r>
              <a:rPr lang="cs-CZ" sz="2100" i="1" dirty="0" smtClean="0">
                <a:solidFill>
                  <a:schemeClr val="tx1"/>
                </a:solidFill>
              </a:rPr>
              <a:t>studenti znají charakteristiku polévkových 				přípravků</a:t>
            </a:r>
          </a:p>
        </p:txBody>
      </p:sp>
      <p:pic>
        <p:nvPicPr>
          <p:cNvPr id="2052" name="Obrázek 3" descr="OPVK_hor_zakladni_logolink_RGB_cz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2275" y="188913"/>
            <a:ext cx="5759450" cy="1258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cs-CZ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Charakteristika polévkových přípravků</a:t>
            </a:r>
          </a:p>
        </p:txBody>
      </p:sp>
      <p:sp>
        <p:nvSpPr>
          <p:cNvPr id="3075" name="Zástupný symbol pro obsah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normAutofit fontScale="85000" lnSpcReduction="20000"/>
          </a:bodyPr>
          <a:lstStyle/>
          <a:p>
            <a:pPr>
              <a:buNone/>
            </a:pPr>
            <a:endParaRPr lang="cs-CZ" dirty="0" smtClean="0"/>
          </a:p>
          <a:p>
            <a:pPr>
              <a:buFontTx/>
              <a:buChar char="-"/>
            </a:pPr>
            <a:r>
              <a:rPr lang="cs-CZ" dirty="0"/>
              <a:t>j</a:t>
            </a:r>
            <a:r>
              <a:rPr lang="cs-CZ" dirty="0" smtClean="0"/>
              <a:t>sou tekuté nebo tuhé směsi, sloužící ke kořenění polévek, omáček, apod., nebo k jejich přípravě</a:t>
            </a:r>
          </a:p>
          <a:p>
            <a:pPr>
              <a:buFontTx/>
              <a:buChar char="-"/>
            </a:pPr>
            <a:r>
              <a:rPr lang="cs-CZ" dirty="0"/>
              <a:t>m</a:t>
            </a:r>
            <a:r>
              <a:rPr lang="cs-CZ" dirty="0" smtClean="0"/>
              <a:t>ají funkci koření, polotovarů, nebo hotových výrobků</a:t>
            </a:r>
          </a:p>
          <a:p>
            <a:pPr>
              <a:buFontTx/>
              <a:buChar char="-"/>
            </a:pPr>
            <a:r>
              <a:rPr lang="cs-CZ" dirty="0" smtClean="0"/>
              <a:t>Jejich význam spočívá hlavně v rychlé přípravě těchto pokrmů nebo v doplnění příjemných pikantních chutí (např. worcester)</a:t>
            </a:r>
          </a:p>
          <a:p>
            <a:pPr>
              <a:buNone/>
            </a:pPr>
            <a:endParaRPr lang="cs-CZ" b="1" dirty="0" smtClean="0"/>
          </a:p>
          <a:p>
            <a:pPr>
              <a:buNone/>
            </a:pPr>
            <a:r>
              <a:rPr lang="cs-CZ" dirty="0" smtClean="0"/>
              <a:t>- </a:t>
            </a:r>
            <a:r>
              <a:rPr lang="cs-CZ" b="1" i="1" dirty="0" smtClean="0"/>
              <a:t>skladování:</a:t>
            </a:r>
            <a:r>
              <a:rPr lang="cs-CZ" dirty="0" smtClean="0"/>
              <a:t> čisto, sucho, chladno, dobře větrané, bez přímých účinků slunečních paprsků, škodí výkyvy teplot, odděleně od aromatického zboží</a:t>
            </a:r>
            <a:endParaRPr lang="cs-CZ" b="1" i="1" dirty="0" smtClean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5" grpId="0" uiExpand="1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cs-CZ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Rozdělení přípravků k dochucování jídel:</a:t>
            </a:r>
          </a:p>
        </p:txBody>
      </p:sp>
      <p:sp>
        <p:nvSpPr>
          <p:cNvPr id="3075" name="Zástupný symbol pro obsah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normAutofit fontScale="92500"/>
          </a:bodyPr>
          <a:lstStyle/>
          <a:p>
            <a:pPr marL="514350" indent="-514350">
              <a:buAutoNum type="arabicParenR"/>
            </a:pPr>
            <a:r>
              <a:rPr lang="cs-CZ" b="1" i="1" dirty="0" smtClean="0">
                <a:latin typeface="Times New Roman" pitchFamily="18" charset="0"/>
                <a:cs typeface="Times New Roman" pitchFamily="18" charset="0"/>
              </a:rPr>
              <a:t>Polévkové koření tekuté (</a:t>
            </a:r>
            <a:r>
              <a:rPr lang="cs-CZ" b="1" i="1" dirty="0" err="1" smtClean="0">
                <a:latin typeface="Times New Roman" pitchFamily="18" charset="0"/>
                <a:cs typeface="Times New Roman" pitchFamily="18" charset="0"/>
              </a:rPr>
              <a:t>Magi</a:t>
            </a:r>
            <a:r>
              <a:rPr lang="cs-CZ" b="1" i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514350" indent="-514350">
              <a:buAutoNum type="arabicParenR"/>
            </a:pPr>
            <a:r>
              <a:rPr lang="cs-CZ" b="1" i="1" dirty="0" err="1" smtClean="0">
                <a:latin typeface="Times New Roman" pitchFamily="18" charset="0"/>
                <a:cs typeface="Times New Roman" pitchFamily="18" charset="0"/>
              </a:rPr>
              <a:t>Glutasol</a:t>
            </a:r>
            <a:r>
              <a:rPr lang="cs-CZ" b="1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cs-CZ" b="1" i="1" dirty="0" err="1" smtClean="0">
                <a:latin typeface="Times New Roman" pitchFamily="18" charset="0"/>
                <a:cs typeface="Times New Roman" pitchFamily="18" charset="0"/>
              </a:rPr>
              <a:t>Vegeta</a:t>
            </a:r>
            <a:endParaRPr lang="cs-CZ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arenR"/>
            </a:pPr>
            <a:r>
              <a:rPr lang="cs-CZ" b="1" i="1" dirty="0" smtClean="0">
                <a:latin typeface="Times New Roman" pitchFamily="18" charset="0"/>
                <a:cs typeface="Times New Roman" pitchFamily="18" charset="0"/>
              </a:rPr>
              <a:t>Polévkové kostky a polévková zrnitá hmota</a:t>
            </a:r>
          </a:p>
          <a:p>
            <a:pPr marL="514350" indent="-514350">
              <a:buAutoNum type="arabicParenR"/>
            </a:pPr>
            <a:r>
              <a:rPr lang="cs-CZ" b="1" i="1" dirty="0" smtClean="0">
                <a:latin typeface="Times New Roman" pitchFamily="18" charset="0"/>
                <a:cs typeface="Times New Roman" pitchFamily="18" charset="0"/>
              </a:rPr>
              <a:t>Hotové dehydrované polévky</a:t>
            </a:r>
          </a:p>
          <a:p>
            <a:pPr marL="514350" indent="-514350">
              <a:buAutoNum type="arabicParenR"/>
            </a:pPr>
            <a:r>
              <a:rPr lang="cs-CZ" b="1" i="1" dirty="0" smtClean="0">
                <a:latin typeface="Times New Roman" pitchFamily="18" charset="0"/>
                <a:cs typeface="Times New Roman" pitchFamily="18" charset="0"/>
              </a:rPr>
              <a:t>Hotové sterilované polévky</a:t>
            </a:r>
          </a:p>
          <a:p>
            <a:pPr marL="514350" indent="-514350">
              <a:buAutoNum type="arabicParenR"/>
            </a:pPr>
            <a:r>
              <a:rPr lang="cs-CZ" b="1" i="1" dirty="0" smtClean="0">
                <a:latin typeface="Times New Roman" pitchFamily="18" charset="0"/>
                <a:cs typeface="Times New Roman" pitchFamily="18" charset="0"/>
              </a:rPr>
              <a:t>Hotové zmrazené polévky</a:t>
            </a:r>
          </a:p>
          <a:p>
            <a:pPr marL="514350" indent="-514350">
              <a:buAutoNum type="arabicParenR"/>
            </a:pPr>
            <a:r>
              <a:rPr lang="cs-CZ" b="1" i="1" dirty="0" smtClean="0">
                <a:latin typeface="Times New Roman" pitchFamily="18" charset="0"/>
                <a:cs typeface="Times New Roman" pitchFamily="18" charset="0"/>
              </a:rPr>
              <a:t>Hotové koncentrované a dehydrované omáčky</a:t>
            </a:r>
          </a:p>
          <a:p>
            <a:pPr marL="514350" indent="-514350">
              <a:buAutoNum type="arabicParenR"/>
            </a:pPr>
            <a:r>
              <a:rPr lang="cs-CZ" b="1" i="1" dirty="0" smtClean="0">
                <a:latin typeface="Times New Roman" pitchFamily="18" charset="0"/>
                <a:cs typeface="Times New Roman" pitchFamily="18" charset="0"/>
              </a:rPr>
              <a:t>Omáčky k dochucování jídel</a:t>
            </a:r>
            <a:endParaRPr lang="cs-CZ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6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8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30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5" grpId="0" uiExpand="1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 descr="Obrázek19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260648"/>
            <a:ext cx="8352928" cy="62746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OPAKOVACÍ TEST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Calibri" pitchFamily="34" charset="0"/>
              <a:buAutoNum type="arabicParenR"/>
            </a:pPr>
            <a:r>
              <a:rPr lang="cs-CZ" dirty="0" smtClean="0"/>
              <a:t>Charakterizuj polévkové přípravky, jejich funkci a význam?</a:t>
            </a:r>
            <a:endParaRPr lang="cs-CZ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Nadpis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cs-CZ" sz="2000" b="1" i="1" smtClean="0">
                <a:latin typeface="Times New Roman" pitchFamily="18" charset="0"/>
                <a:cs typeface="Times New Roman" pitchFamily="18" charset="0"/>
              </a:rPr>
              <a:t>Použitá literatura:</a:t>
            </a:r>
          </a:p>
        </p:txBody>
      </p:sp>
      <p:sp>
        <p:nvSpPr>
          <p:cNvPr id="11267" name="Zástupný symbol pro obsah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Calibri" pitchFamily="34" charset="0"/>
              <a:buAutoNum type="arabicPeriod"/>
            </a:pP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VANDA, P., KAVINA, J. </a:t>
            </a:r>
            <a:r>
              <a:rPr lang="cs-CZ" sz="1800" i="1" dirty="0" smtClean="0">
                <a:latin typeface="Times New Roman" pitchFamily="18" charset="0"/>
                <a:cs typeface="Times New Roman" pitchFamily="18" charset="0"/>
              </a:rPr>
              <a:t>Zbožíznalství smíšeného zboží pro 3 ročník</a:t>
            </a: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. Praha: vydal Merkur, 1987, 225 s., 51-529-87</a:t>
            </a:r>
          </a:p>
          <a:p>
            <a:pPr>
              <a:buFont typeface="Calibri" pitchFamily="34" charset="0"/>
              <a:buAutoNum type="arabicPeriod"/>
            </a:pP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MÜLLER, L., FORRÖ, A. </a:t>
            </a:r>
            <a:r>
              <a:rPr lang="cs-CZ" sz="1800" i="1" dirty="0" smtClean="0">
                <a:latin typeface="Times New Roman" pitchFamily="18" charset="0"/>
                <a:cs typeface="Times New Roman" pitchFamily="18" charset="0"/>
              </a:rPr>
              <a:t>Zbožíznalství potravinářské pro 2 ročník</a:t>
            </a: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cs-CZ" sz="1800" smtClean="0">
                <a:latin typeface="Times New Roman" pitchFamily="18" charset="0"/>
                <a:cs typeface="Times New Roman" pitchFamily="18" charset="0"/>
              </a:rPr>
              <a:t>Praha: vydal Merkur, 1986, 173 s., 51-513-86 </a:t>
            </a:r>
            <a:endParaRPr lang="cs-CZ" sz="1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dpis 7"/>
          <p:cNvSpPr>
            <a:spLocks noGrp="1"/>
          </p:cNvSpPr>
          <p:nvPr>
            <p:ph type="title"/>
          </p:nvPr>
        </p:nvSpPr>
        <p:spPr>
          <a:xfrm>
            <a:off x="467544" y="2996952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cs-CZ" b="1" dirty="0" smtClean="0">
                <a:ln>
                  <a:solidFill>
                    <a:srgbClr val="00B0F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Děkuji za pozornost.</a:t>
            </a:r>
            <a:endParaRPr lang="cs-CZ" b="1" dirty="0">
              <a:ln>
                <a:solidFill>
                  <a:srgbClr val="00B0F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189</Words>
  <Application>Microsoft Office PowerPoint</Application>
  <PresentationFormat>Předvádění na obrazovce (4:3)</PresentationFormat>
  <Paragraphs>29</Paragraphs>
  <Slides>7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7</vt:i4>
      </vt:variant>
    </vt:vector>
  </HeadingPairs>
  <TitlesOfParts>
    <vt:vector size="8" baseType="lpstr">
      <vt:lpstr>Motiv sady Office</vt:lpstr>
      <vt:lpstr>Téma: PŘÍPRAVKY K DOCHUCOVÁNÍ JÍDEL</vt:lpstr>
      <vt:lpstr>Charakteristika polévkových přípravků</vt:lpstr>
      <vt:lpstr>Rozdělení přípravků k dochucování jídel:</vt:lpstr>
      <vt:lpstr>Snímek 4</vt:lpstr>
      <vt:lpstr>OPAKOVACÍ TEST</vt:lpstr>
      <vt:lpstr>Použitá literatura:</vt:lpstr>
      <vt:lpstr>Děkuji za pozornost.</vt:lpstr>
    </vt:vector>
  </TitlesOfParts>
  <Company>KUJC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Téma: PŘÍPRAVKY K DOCHUCOVÁNÍ JÍDEL</dc:title>
  <dc:creator>Alena Friedová</dc:creator>
  <cp:lastModifiedBy>Vítězslav Kubal</cp:lastModifiedBy>
  <cp:revision>5</cp:revision>
  <dcterms:created xsi:type="dcterms:W3CDTF">2012-10-16T10:36:27Z</dcterms:created>
  <dcterms:modified xsi:type="dcterms:W3CDTF">2012-10-22T13:02:56Z</dcterms:modified>
</cp:coreProperties>
</file>