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xoiq+GlJJ8BTY1MXQkERA==" hashData="segLzYwl8jZzf/2wxQOLAJVu9sY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5C46A-AD41-4820-8793-900291512D5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4274E-D5B8-4191-A7DF-5F2840A2325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MASOVÉ KONZERVY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skladování , vady a značení masových 				konzerv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 studenti znají rozdělení druhů konzerv dle 				zpracování i použitých surovin, jejich 				kuchyňské použití, vady, skladování i značení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Skladování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r>
              <a:rPr lang="cs-CZ" dirty="0" smtClean="0"/>
              <a:t>v</a:t>
            </a:r>
            <a:r>
              <a:rPr lang="cs-CZ" dirty="0"/>
              <a:t> čistých, vzdušných, chladných, suchých, tmavých skladech, se stálou teplotou od +1 do +15°C při vlhkosti 75</a:t>
            </a:r>
            <a:r>
              <a:rPr lang="cs-CZ" dirty="0" smtClean="0"/>
              <a:t>%</a:t>
            </a:r>
          </a:p>
          <a:p>
            <a:r>
              <a:rPr lang="cs-CZ" b="1" dirty="0" smtClean="0"/>
              <a:t>Nesmějí zmrznout!</a:t>
            </a:r>
            <a:endParaRPr lang="cs-CZ" dirty="0" smtClean="0"/>
          </a:p>
          <a:p>
            <a:r>
              <a:rPr lang="cs-CZ" dirty="0"/>
              <a:t>v prodejnách vystavujeme do regálů nebo na vyvýšených podlážkách do nízkých </a:t>
            </a:r>
            <a:r>
              <a:rPr lang="cs-CZ" dirty="0" smtClean="0"/>
              <a:t>pyramid</a:t>
            </a:r>
          </a:p>
          <a:p>
            <a:r>
              <a:rPr lang="cs-CZ" dirty="0"/>
              <a:t>v</a:t>
            </a:r>
            <a:r>
              <a:rPr lang="cs-CZ" dirty="0" smtClean="0"/>
              <a:t>e </a:t>
            </a:r>
            <a:r>
              <a:rPr lang="cs-CZ" dirty="0"/>
              <a:t>výlohách nevystavujeme (světlo, sluneční záření jim škodí</a:t>
            </a:r>
            <a:r>
              <a:rPr lang="cs-CZ" dirty="0" smtClean="0"/>
              <a:t>)</a:t>
            </a:r>
          </a:p>
          <a:p>
            <a:r>
              <a:rPr lang="cs-CZ" dirty="0"/>
              <a:t>p</a:t>
            </a:r>
            <a:r>
              <a:rPr lang="cs-CZ" dirty="0" smtClean="0"/>
              <a:t>olokonzervy </a:t>
            </a:r>
            <a:r>
              <a:rPr lang="cs-CZ" dirty="0"/>
              <a:t>musíme skladovat v chladírnách a to jenom po určitou omezenou </a:t>
            </a:r>
            <a:r>
              <a:rPr lang="cs-CZ" dirty="0" smtClean="0"/>
              <a:t>dobu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Vady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lvl="0"/>
            <a:r>
              <a:rPr lang="cs-CZ" b="1" i="1" dirty="0"/>
              <a:t>bombáže</a:t>
            </a:r>
            <a:r>
              <a:rPr lang="cs-CZ" dirty="0"/>
              <a:t> (nejčastější vadou)</a:t>
            </a:r>
          </a:p>
          <a:p>
            <a:pPr lvl="0">
              <a:buNone/>
            </a:pPr>
            <a:r>
              <a:rPr lang="cs-CZ" dirty="0" smtClean="0"/>
              <a:t>	- fyzikální </a:t>
            </a:r>
            <a:r>
              <a:rPr lang="cs-CZ" dirty="0"/>
              <a:t>(přeplněná konzerva nebo zmrznutí),</a:t>
            </a:r>
          </a:p>
          <a:p>
            <a:pPr lvl="0">
              <a:buNone/>
            </a:pPr>
            <a:r>
              <a:rPr lang="cs-CZ" dirty="0" smtClean="0"/>
              <a:t>	- mikrobiální </a:t>
            </a:r>
            <a:r>
              <a:rPr lang="cs-CZ" dirty="0"/>
              <a:t>(vznikem plynů při rozkladu </a:t>
            </a:r>
            <a:r>
              <a:rPr lang="cs-CZ" dirty="0" smtClean="0"/>
              <a:t>  </a:t>
            </a:r>
          </a:p>
          <a:p>
            <a:pPr lvl="0">
              <a:buNone/>
            </a:pPr>
            <a:r>
              <a:rPr lang="cs-CZ" dirty="0"/>
              <a:t> </a:t>
            </a:r>
            <a:r>
              <a:rPr lang="cs-CZ" dirty="0" smtClean="0"/>
              <a:t>     mikroorganismů</a:t>
            </a:r>
            <a:r>
              <a:rPr lang="cs-CZ" dirty="0"/>
              <a:t>),</a:t>
            </a:r>
          </a:p>
          <a:p>
            <a:pPr lvl="0">
              <a:buNone/>
            </a:pPr>
            <a:r>
              <a:rPr lang="cs-CZ" dirty="0" smtClean="0"/>
              <a:t>	- chemické </a:t>
            </a:r>
            <a:r>
              <a:rPr lang="cs-CZ" dirty="0"/>
              <a:t>( chemická reakce mezi obsahem a </a:t>
            </a:r>
            <a:endParaRPr lang="cs-CZ" dirty="0" smtClean="0"/>
          </a:p>
          <a:p>
            <a:pPr lvl="0">
              <a:buNone/>
            </a:pPr>
            <a:r>
              <a:rPr lang="cs-CZ" dirty="0"/>
              <a:t> </a:t>
            </a:r>
            <a:r>
              <a:rPr lang="cs-CZ" dirty="0" smtClean="0"/>
              <a:t>     obalem </a:t>
            </a:r>
            <a:r>
              <a:rPr lang="cs-CZ" dirty="0"/>
              <a:t>konzervy),</a:t>
            </a:r>
          </a:p>
          <a:p>
            <a:pPr lvl="0"/>
            <a:r>
              <a:rPr lang="cs-CZ" b="1" i="1" dirty="0"/>
              <a:t>deformace</a:t>
            </a:r>
            <a:r>
              <a:rPr lang="cs-CZ" b="1" dirty="0"/>
              <a:t> –</a:t>
            </a:r>
            <a:r>
              <a:rPr lang="cs-CZ" dirty="0"/>
              <a:t> nesprávnou manipulací,</a:t>
            </a:r>
          </a:p>
          <a:p>
            <a:pPr lvl="0"/>
            <a:r>
              <a:rPr lang="cs-CZ" b="1" i="1" dirty="0"/>
              <a:t>koroze</a:t>
            </a:r>
            <a:r>
              <a:rPr lang="cs-CZ" b="1" dirty="0"/>
              <a:t> </a:t>
            </a:r>
            <a:r>
              <a:rPr lang="cs-CZ" dirty="0"/>
              <a:t>– skladování ve vlhku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Doprava, balení a značení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r>
              <a:rPr lang="cs-CZ" dirty="0"/>
              <a:t>Konzervy se balí v různém počtu do lepenkových krabic (kartonů). Musí být v obalech tak, aby se nepoškodily manipulací při dopravě, proloženy lepenkou (aby se nedotýkaly</a:t>
            </a:r>
            <a:r>
              <a:rPr lang="cs-CZ" dirty="0" smtClean="0"/>
              <a:t>).</a:t>
            </a:r>
            <a:r>
              <a:rPr lang="cs-CZ" dirty="0"/>
              <a:t> </a:t>
            </a:r>
          </a:p>
          <a:p>
            <a:r>
              <a:rPr lang="cs-CZ" dirty="0" smtClean="0"/>
              <a:t>Každá </a:t>
            </a:r>
            <a:r>
              <a:rPr lang="cs-CZ" dirty="0"/>
              <a:t>konzerva musí být řádně opatřena etiketou, na které je uvedeno: </a:t>
            </a:r>
          </a:p>
          <a:p>
            <a:pPr lvl="0">
              <a:buNone/>
            </a:pPr>
            <a:r>
              <a:rPr lang="cs-CZ" b="1" i="1" dirty="0" smtClean="0"/>
              <a:t>	- Název </a:t>
            </a:r>
            <a:r>
              <a:rPr lang="cs-CZ" b="1" i="1" dirty="0"/>
              <a:t>výrobku</a:t>
            </a:r>
            <a:endParaRPr lang="cs-CZ" dirty="0"/>
          </a:p>
          <a:p>
            <a:pPr lvl="0">
              <a:buNone/>
            </a:pPr>
            <a:r>
              <a:rPr lang="cs-CZ" b="1" i="1" dirty="0" smtClean="0"/>
              <a:t>	- Název </a:t>
            </a:r>
            <a:r>
              <a:rPr lang="cs-CZ" b="1" i="1" dirty="0"/>
              <a:t>výrobního závodu</a:t>
            </a:r>
            <a:endParaRPr lang="cs-CZ" dirty="0"/>
          </a:p>
          <a:p>
            <a:pPr lvl="0">
              <a:buNone/>
            </a:pPr>
            <a:r>
              <a:rPr lang="cs-CZ" b="1" i="1" dirty="0" smtClean="0"/>
              <a:t>	- Číslo </a:t>
            </a:r>
            <a:r>
              <a:rPr lang="cs-CZ" b="1" i="1" dirty="0"/>
              <a:t>výrobní normy</a:t>
            </a:r>
            <a:endParaRPr lang="cs-CZ" dirty="0"/>
          </a:p>
          <a:p>
            <a:pPr lvl="0">
              <a:buNone/>
            </a:pPr>
            <a:r>
              <a:rPr lang="cs-CZ" b="1" i="1" dirty="0" smtClean="0"/>
              <a:t>	- Váha </a:t>
            </a:r>
            <a:r>
              <a:rPr lang="cs-CZ" b="1" i="1" dirty="0"/>
              <a:t>obsahu v gramech</a:t>
            </a:r>
            <a:endParaRPr lang="cs-CZ" dirty="0"/>
          </a:p>
          <a:p>
            <a:pPr lvl="0">
              <a:buNone/>
            </a:pPr>
            <a:r>
              <a:rPr lang="cs-CZ" b="1" i="1" dirty="0" smtClean="0"/>
              <a:t>	- Datum </a:t>
            </a:r>
            <a:r>
              <a:rPr lang="cs-CZ" b="1" i="1" dirty="0"/>
              <a:t>výroby</a:t>
            </a:r>
            <a:endParaRPr lang="cs-CZ" dirty="0"/>
          </a:p>
          <a:p>
            <a:pPr>
              <a:buNone/>
            </a:pPr>
            <a:r>
              <a:rPr lang="cs-CZ" b="1" i="1" dirty="0" smtClean="0"/>
              <a:t>	- Lhůta </a:t>
            </a:r>
            <a:r>
              <a:rPr lang="cs-CZ" b="1" i="1" dirty="0"/>
              <a:t>spotřeby</a:t>
            </a:r>
            <a:endParaRPr lang="cs-CZ" dirty="0"/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Doprava, balení a značení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>
              <a:buNone/>
            </a:pPr>
            <a:r>
              <a:rPr lang="cs-CZ" b="1" dirty="0"/>
              <a:t>Značení konzerv (tuzemských</a:t>
            </a:r>
            <a:r>
              <a:rPr lang="cs-CZ" dirty="0"/>
              <a:t>):</a:t>
            </a:r>
          </a:p>
          <a:p>
            <a:r>
              <a:rPr lang="cs-CZ" b="1" i="1" dirty="0"/>
              <a:t>první řádek</a:t>
            </a:r>
            <a:r>
              <a:rPr lang="cs-CZ" dirty="0"/>
              <a:t>: značka druhu, hmotnost obsahu</a:t>
            </a:r>
          </a:p>
          <a:p>
            <a:r>
              <a:rPr lang="cs-CZ" b="1" i="1" dirty="0"/>
              <a:t>druhý řádek</a:t>
            </a:r>
            <a:r>
              <a:rPr lang="cs-CZ" dirty="0"/>
              <a:t>: datum výroby – den je označen běžným číslem, měsíc a rok šifrou </a:t>
            </a:r>
          </a:p>
          <a:p>
            <a:pPr lvl="0">
              <a:buNone/>
            </a:pPr>
            <a:r>
              <a:rPr lang="cs-CZ" dirty="0" smtClean="0"/>
              <a:t>	- </a:t>
            </a:r>
            <a:r>
              <a:rPr lang="cs-CZ" i="1" u="sng" dirty="0" smtClean="0"/>
              <a:t>měsíc</a:t>
            </a:r>
            <a:r>
              <a:rPr lang="cs-CZ" i="1" dirty="0"/>
              <a:t>:</a:t>
            </a:r>
            <a:r>
              <a:rPr lang="cs-CZ" dirty="0"/>
              <a:t> - leden – A; únor – B; březen – C; duben – D; květen – E; červen – </a:t>
            </a:r>
            <a:r>
              <a:rPr lang="cs-CZ" dirty="0" smtClean="0"/>
              <a:t> </a:t>
            </a:r>
          </a:p>
          <a:p>
            <a:pPr lvl="0">
              <a:buNone/>
            </a:pPr>
            <a:r>
              <a:rPr lang="cs-CZ" dirty="0"/>
              <a:t> </a:t>
            </a:r>
            <a:r>
              <a:rPr lang="cs-CZ" dirty="0" smtClean="0"/>
              <a:t>        F</a:t>
            </a:r>
            <a:r>
              <a:rPr lang="cs-CZ" dirty="0"/>
              <a:t>; </a:t>
            </a:r>
            <a:r>
              <a:rPr lang="cs-CZ" dirty="0" smtClean="0"/>
              <a:t>červenec </a:t>
            </a:r>
            <a:r>
              <a:rPr lang="cs-CZ" dirty="0"/>
              <a:t>– H; srpen – I; září – K; říjen – L; listopad – M;  prosinec – O</a:t>
            </a:r>
          </a:p>
          <a:p>
            <a:pPr lvl="0">
              <a:buNone/>
            </a:pPr>
            <a:r>
              <a:rPr lang="cs-CZ" dirty="0" smtClean="0"/>
              <a:t>	- </a:t>
            </a:r>
            <a:r>
              <a:rPr lang="cs-CZ" i="1" u="sng" dirty="0" smtClean="0"/>
              <a:t>rok</a:t>
            </a:r>
            <a:r>
              <a:rPr lang="cs-CZ" i="1" u="sng" dirty="0"/>
              <a:t>:</a:t>
            </a:r>
            <a:r>
              <a:rPr lang="cs-CZ" dirty="0"/>
              <a:t> (poslední číslice letopočtu): 1 – O; 2 – R; 3 – S; 4 – T; 5 – U; 6 – V; 7 – </a:t>
            </a:r>
            <a:endParaRPr lang="cs-CZ" dirty="0" smtClean="0"/>
          </a:p>
          <a:p>
            <a:pPr lvl="0">
              <a:buNone/>
            </a:pPr>
            <a:r>
              <a:rPr lang="cs-CZ" dirty="0"/>
              <a:t> </a:t>
            </a:r>
            <a:r>
              <a:rPr lang="cs-CZ" dirty="0" smtClean="0"/>
              <a:t>        X</a:t>
            </a:r>
            <a:r>
              <a:rPr lang="cs-CZ" dirty="0"/>
              <a:t>; 8 – Z; </a:t>
            </a:r>
            <a:r>
              <a:rPr lang="cs-CZ" dirty="0" smtClean="0"/>
              <a:t>9 </a:t>
            </a:r>
            <a:r>
              <a:rPr lang="cs-CZ" dirty="0"/>
              <a:t>– L; 0 – N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/>
              <a:t>V poslední řádce se někdy označuje </a:t>
            </a:r>
            <a:r>
              <a:rPr lang="cs-CZ" dirty="0" err="1"/>
              <a:t>výtlačí</a:t>
            </a:r>
            <a:r>
              <a:rPr lang="cs-CZ" dirty="0"/>
              <a:t> i číslo výrobního závodu  </a:t>
            </a:r>
          </a:p>
          <a:p>
            <a:r>
              <a:rPr lang="cs-CZ" dirty="0"/>
              <a:t>např. </a:t>
            </a:r>
            <a:r>
              <a:rPr lang="cs-CZ" dirty="0" err="1"/>
              <a:t>výtlač</a:t>
            </a:r>
            <a:r>
              <a:rPr lang="cs-CZ" dirty="0"/>
              <a:t>: </a:t>
            </a:r>
          </a:p>
          <a:p>
            <a:pPr lvl="0">
              <a:buNone/>
            </a:pPr>
            <a:r>
              <a:rPr lang="cs-CZ" dirty="0" smtClean="0"/>
              <a:t>	- P 190		označuje </a:t>
            </a:r>
            <a:r>
              <a:rPr lang="cs-CZ" dirty="0"/>
              <a:t>játrovou paštiku 190 g</a:t>
            </a:r>
          </a:p>
          <a:p>
            <a:pPr>
              <a:buNone/>
            </a:pPr>
            <a:r>
              <a:rPr lang="cs-CZ" dirty="0" smtClean="0"/>
              <a:t>	- 12 AR		vyrobenou </a:t>
            </a:r>
            <a:r>
              <a:rPr lang="cs-CZ" dirty="0"/>
              <a:t>12. ledna 2012</a:t>
            </a:r>
          </a:p>
          <a:p>
            <a:endParaRPr lang="cs-CZ" dirty="0"/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nejčastější vady konzerv.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náležitosti musí obsahovat etiketa?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 se označuje na konzervě datum výroby?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Popiš co znamená na konzervě tato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výtlač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eaLnBrk="1" hangingPunct="1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P 190 –</a:t>
            </a:r>
          </a:p>
          <a:p>
            <a:pPr marL="514350" indent="-514350" eaLnBrk="1" hangingPunct="1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- 12 AR –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158</Words>
  <Application>Microsoft Office PowerPoint</Application>
  <PresentationFormat>Předvádění na obrazovce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MASOVÉ KONZERVY</vt:lpstr>
      <vt:lpstr>Skladování masových konzerv</vt:lpstr>
      <vt:lpstr>Vady masových konzerv</vt:lpstr>
      <vt:lpstr>Doprava, balení a značení masových konzerv</vt:lpstr>
      <vt:lpstr>Doprava, balení a značení masových konzerv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MASOVÉ KONZERVY</dc:title>
  <dc:creator>Alena Friedová</dc:creator>
  <cp:lastModifiedBy>Vítězslav Kubal</cp:lastModifiedBy>
  <cp:revision>4</cp:revision>
  <dcterms:created xsi:type="dcterms:W3CDTF">2012-08-06T22:16:47Z</dcterms:created>
  <dcterms:modified xsi:type="dcterms:W3CDTF">2012-10-22T13:02:13Z</dcterms:modified>
</cp:coreProperties>
</file>