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6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8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9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0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1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1" r:id="rId3"/>
    <p:sldMasterId id="2147483710" r:id="rId4"/>
    <p:sldMasterId id="2147483729" r:id="rId5"/>
    <p:sldMasterId id="2147483748" r:id="rId6"/>
    <p:sldMasterId id="2147483767" r:id="rId7"/>
    <p:sldMasterId id="2147483786" r:id="rId8"/>
    <p:sldMasterId id="2147483805" r:id="rId9"/>
    <p:sldMasterId id="2147483824" r:id="rId10"/>
    <p:sldMasterId id="2147483843" r:id="rId11"/>
    <p:sldMasterId id="2147483862" r:id="rId12"/>
  </p:sldMasterIdLst>
  <p:sldIdLst>
    <p:sldId id="258" r:id="rId13"/>
    <p:sldId id="257" r:id="rId14"/>
    <p:sldId id="260" r:id="rId15"/>
    <p:sldId id="262" r:id="rId16"/>
    <p:sldId id="263" r:id="rId17"/>
    <p:sldId id="264" r:id="rId18"/>
    <p:sldId id="265" r:id="rId19"/>
    <p:sldId id="266" r:id="rId20"/>
    <p:sldId id="267" r:id="rId21"/>
    <p:sldId id="272" r:id="rId22"/>
    <p:sldId id="268" r:id="rId23"/>
    <p:sldId id="270" r:id="rId24"/>
    <p:sldId id="271" r:id="rId25"/>
    <p:sldId id="269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5237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3981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510414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920593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96966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938953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179729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455678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580185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54342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703525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8931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112250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735596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660240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363458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755227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649734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470893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9915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9265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02723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2067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9AD9E-86FF-49F3-9A8D-26D5C9233DD5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00917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827319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990690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858369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06493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06843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777016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55742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295297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05858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1712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9D690-738F-4F10-BA3C-DDBA098689C6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85772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989850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203140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466670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65286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368517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393419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488894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542375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01812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0783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D1DEE-84D0-43BB-84D9-36418E97343C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80458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227325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974252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07066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158063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09504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5505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033522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231445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034427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2736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554163"/>
            <a:ext cx="42672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24400" y="1554163"/>
            <a:ext cx="42672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75513-F1AA-4E2C-B777-E5106568B6B1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81779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70537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39700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271659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754301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038483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29904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644279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05533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18935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7415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00CC4-2CED-4B7D-9EC2-381F7F990DDD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00098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770606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703255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856871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01577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750948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12799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94431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911245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268787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23626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4AA16-A38E-488A-A29F-275C8CA5F175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5759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387728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36891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55323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372726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131621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401730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36685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99375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18486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2671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3AB43-F23E-41DB-A38F-39D4C1B2A66E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11663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15384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867772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834314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59364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961320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292702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355766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614868"/>
      </p:ext>
    </p:extLst>
  </p:cSld>
  <p:clrMapOvr>
    <a:masterClrMapping/>
  </p:clrMapOvr>
  <p:transition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798761"/>
      </p:ext>
    </p:extLst>
  </p:cSld>
  <p:clrMapOvr>
    <a:masterClrMapping/>
  </p:clrMapOvr>
  <p:transition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16986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DCD61-9C99-410D-9D1E-01C7A89CC3A4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00354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63229"/>
      </p:ext>
    </p:extLst>
  </p:cSld>
  <p:clrMapOvr>
    <a:masterClrMapping/>
  </p:clrMapOvr>
  <p:transition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768865"/>
      </p:ext>
    </p:extLst>
  </p:cSld>
  <p:clrMapOvr>
    <a:masterClrMapping/>
  </p:clrMapOvr>
  <p:transition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63325"/>
      </p:ext>
    </p:extLst>
  </p:cSld>
  <p:clrMapOvr>
    <a:masterClrMapping/>
  </p:clrMapOvr>
  <p:transition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976968"/>
      </p:ext>
    </p:extLst>
  </p:cSld>
  <p:clrMapOvr>
    <a:masterClrMapping/>
  </p:clrMapOvr>
  <p:transition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643604"/>
      </p:ext>
    </p:extLst>
  </p:cSld>
  <p:clrMapOvr>
    <a:masterClrMapping/>
  </p:clrMapOvr>
  <p:transition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715552"/>
      </p:ext>
    </p:extLst>
  </p:cSld>
  <p:clrMapOvr>
    <a:masterClrMapping/>
  </p:clrMapOvr>
  <p:transition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135409"/>
      </p:ext>
    </p:extLst>
  </p:cSld>
  <p:clrMapOvr>
    <a:masterClrMapping/>
  </p:clrMapOvr>
  <p:transition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173189"/>
      </p:ext>
    </p:extLst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34607"/>
      </p:ext>
    </p:extLst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3225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5854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FDC40-7F94-4360-99C7-B5C5E5033956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47027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885548"/>
      </p:ext>
    </p:extLst>
  </p:cSld>
  <p:clrMapOvr>
    <a:masterClrMapping/>
  </p:clrMapOvr>
  <p:transition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72047"/>
      </p:ext>
    </p:extLst>
  </p:cSld>
  <p:clrMapOvr>
    <a:masterClrMapping/>
  </p:clrMapOvr>
  <p:transition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0213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2EF43-DBA7-4C03-8520-22D78D2735D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237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2171700" cy="56229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457200"/>
            <a:ext cx="6362700" cy="56229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96194-4CF4-4E8C-AB6B-B54DC2711629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4828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73818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299216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33380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48681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19781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570110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7768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3937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48730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548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18150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66468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919864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428555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79813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42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94556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2759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97720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0311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91758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1224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51007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0362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271882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964668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43620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95595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4370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22844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89508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04396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059793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555314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518612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6028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49783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40091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953235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2789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74064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0499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912773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048968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152992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521226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113927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752016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9591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47648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24291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6587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72602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43565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194387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989463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03170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681203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93252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355597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77422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29044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8971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711887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210352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928A3-8A5A-485B-B80E-CC32BA5FA5A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8076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FAC7A-FECB-4ADC-8290-FBEA40C5626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488571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BEAAD-0973-45A6-9097-1772B5ACFB1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289709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789A3-129B-4CB0-BDDA-C98C1FE062A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0630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48509-DBA9-44F9-A477-1AA5DB3872B3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75380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D366-6895-428C-B047-5E39E74AE6A0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965845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3EB64A-2788-431A-AA51-157A64D3EF3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17043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3B8786-26BA-48BB-BBB6-25FC0067144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32373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90946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6D9776-D343-48FF-BFEC-BBCE0F9B159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76870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92AC61F-33FE-4C29-8E51-EB72D7F2DE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575858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FA078E-181B-45F8-9F02-5FDAD0620DC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105166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6480C71-E432-4531-8FE3-E964E7FD487E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05992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C78A54-A0CB-4955-9430-8DBC56FE223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931937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31282-712A-4306-BA5C-2EA9B54381B8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786754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772F9-7820-4A21-8E54-6C77E11D090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460600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B248F-7297-425D-89A3-F9418EE762C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736114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F6148-D1FF-4EC0-B268-E5EA69CE6EF2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90081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8DEA8-7FFB-48BF-ABB1-F86437DA01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1856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161.xml"/><Relationship Id="rId18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17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50.xml"/><Relationship Id="rId16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58.xml"/><Relationship Id="rId19" Type="http://schemas.openxmlformats.org/officeDocument/2006/relationships/theme" Target="../theme/theme10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slideLayout" Target="../slideLayouts/slideLayout16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slideLayout" Target="../slideLayouts/slideLayout179.xml"/><Relationship Id="rId1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slideLayout" Target="../slideLayouts/slideLayout178.xml"/><Relationship Id="rId17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68.xml"/><Relationship Id="rId16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76.xml"/><Relationship Id="rId19" Type="http://schemas.openxmlformats.org/officeDocument/2006/relationships/theme" Target="../theme/theme11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Relationship Id="rId14" Type="http://schemas.openxmlformats.org/officeDocument/2006/relationships/slideLayout" Target="../slideLayouts/slideLayout18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2.xml"/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3" Type="http://schemas.openxmlformats.org/officeDocument/2006/relationships/slideLayout" Target="../slideLayouts/slideLayout187.xml"/><Relationship Id="rId7" Type="http://schemas.openxmlformats.org/officeDocument/2006/relationships/slideLayout" Target="../slideLayouts/slideLayout191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194.xml"/><Relationship Id="rId19" Type="http://schemas.openxmlformats.org/officeDocument/2006/relationships/theme" Target="../theme/theme12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2.xml"/><Relationship Id="rId19" Type="http://schemas.openxmlformats.org/officeDocument/2006/relationships/theme" Target="../theme/theme8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18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0.xml"/><Relationship Id="rId19" Type="http://schemas.openxmlformats.org/officeDocument/2006/relationships/theme" Target="../theme/theme9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D9482-2880-4BC7-A0FE-1EB80B49BAE5}" type="datetimeFigureOut">
              <a:rPr lang="cs-CZ" smtClean="0"/>
              <a:t>7.11.2017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3D466-382C-4096-84E5-622BADDFB2C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344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66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  <p:sldLayoutId id="2147483842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03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  <p:sldLayoutId id="2147483861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04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  <p:sldLayoutId id="2147483879" r:id="rId17"/>
    <p:sldLayoutId id="2147483880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dirty="0">
              <a:solidFill>
                <a:srgbClr val="F0A22E">
                  <a:shade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dirty="0">
              <a:solidFill>
                <a:srgbClr val="F0A22E">
                  <a:shade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BFA70A-210A-4687-9D25-1B101A12CE86}" type="slidenum">
              <a:rPr lang="cs-CZ">
                <a:solidFill>
                  <a:srgbClr val="F0A22E">
                    <a:shade val="75000"/>
                  </a:srgb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 dirty="0">
              <a:solidFill>
                <a:srgbClr val="F0A22E">
                  <a:shade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033" name="Zástupný symbol pro nadpis 9"/>
          <p:cNvSpPr>
            <a:spLocks noGrp="1"/>
          </p:cNvSpPr>
          <p:nvPr>
            <p:ph type="title"/>
          </p:nvPr>
        </p:nvSpPr>
        <p:spPr bwMode="auto">
          <a:xfrm>
            <a:off x="304800" y="457200"/>
            <a:ext cx="8686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  <a:endParaRPr lang="en-US" smtClean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8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>
          <a:solidFill>
            <a:schemeClr val="tx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>
          <a:solidFill>
            <a:schemeClr val="tx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>
          <a:solidFill>
            <a:schemeClr val="tx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>
          <a:solidFill>
            <a:schemeClr val="tx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>
          <a:solidFill>
            <a:schemeClr val="tx2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4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41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29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9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31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  <p:sldLayoutId id="2147483785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41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  <p:sldLayoutId id="2147483804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BF305-1051-4F84-B361-AF351EBB4DD3}" type="slidenum">
              <a:rPr lang="cs-CZ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90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5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buznik.com/rec_cats.php?ParentID=54" TargetMode="External"/><Relationship Id="rId1" Type="http://schemas.openxmlformats.org/officeDocument/2006/relationships/slideLayout" Target="../slideLayouts/slideLayout1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biLevel thresh="5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765175"/>
            <a:ext cx="6008688" cy="1470025"/>
          </a:xfrm>
          <a:solidFill>
            <a:srgbClr val="FFFFFF"/>
          </a:solidFill>
        </p:spPr>
      </p:pic>
      <p:sp>
        <p:nvSpPr>
          <p:cNvPr id="2051" name="Rectangle 3"/>
          <p:cNvSpPr>
            <a:spLocks noGrp="1"/>
          </p:cNvSpPr>
          <p:nvPr>
            <p:ph type="subTitle" idx="1"/>
          </p:nvPr>
        </p:nvSpPr>
        <p:spPr>
          <a:xfrm>
            <a:off x="611188" y="2565400"/>
            <a:ext cx="7561262" cy="360045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cs-CZ" sz="2000" b="1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000" b="1" dirty="0" smtClean="0">
                <a:latin typeface="Arial" charset="0"/>
              </a:rPr>
              <a:t>Projekt CZ.1.07/1.1.38/01.0015</a:t>
            </a:r>
          </a:p>
          <a:p>
            <a:pPr>
              <a:lnSpc>
                <a:spcPct val="80000"/>
              </a:lnSpc>
            </a:pPr>
            <a:endParaRPr lang="cs-CZ" sz="2000" b="1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000" b="1" dirty="0" smtClean="0">
                <a:solidFill>
                  <a:srgbClr val="3A16F0"/>
                </a:solidFill>
                <a:latin typeface="Arial" charset="0"/>
              </a:rPr>
              <a:t>Modul M6 </a:t>
            </a:r>
          </a:p>
          <a:p>
            <a:pPr>
              <a:lnSpc>
                <a:spcPct val="80000"/>
              </a:lnSpc>
            </a:pPr>
            <a:endParaRPr lang="cs-CZ" sz="2000" b="1" dirty="0" smtClean="0">
              <a:solidFill>
                <a:srgbClr val="3A16F0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altLang="zh-CN" sz="2400" b="1" dirty="0" smtClean="0">
                <a:solidFill>
                  <a:srgbClr val="3A16F0"/>
                </a:solidFill>
                <a:latin typeface="Arial" charset="0"/>
              </a:rPr>
              <a:t>Modernizace výukových metod při výuce odborných předmětů gastro a odborného výcviku </a:t>
            </a:r>
            <a:endParaRPr lang="cs-CZ" sz="2400" b="1" dirty="0" smtClean="0">
              <a:solidFill>
                <a:srgbClr val="3A16F0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endParaRPr lang="cs-CZ" sz="2400" b="1" dirty="0" smtClean="0">
              <a:solidFill>
                <a:srgbClr val="3A16F0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endParaRPr lang="cs-CZ" sz="2400" b="1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cs-CZ" sz="12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000" b="1" dirty="0" smtClean="0">
                <a:latin typeface="Arial" charset="0"/>
              </a:rPr>
              <a:t>autor Mgr. Alena Marková</a:t>
            </a:r>
          </a:p>
        </p:txBody>
      </p:sp>
    </p:spTree>
    <p:extLst>
      <p:ext uri="{BB962C8B-B14F-4D97-AF65-F5344CB8AC3E}">
        <p14:creationId xmlns:p14="http://schemas.microsoft.com/office/powerpoint/2010/main" val="198009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 descr="Toasty s lososí pěn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06" y="260648"/>
            <a:ext cx="3528392" cy="311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6" name="Picture 8" descr="Jednohub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42309"/>
            <a:ext cx="3810000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8" name="Picture 10" descr="Chlebicky-Jednohubky-Minihubky_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852" y="358457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16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Obložené chlebíčky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Patří k oblíbené specialitě české kuchyně. Základ tvoří plátky bílé veky krájené mírně našikmo 1 – 1,5 cm silné, toastový chléb, housky, žemle i celozrnný chléb. Na potření používáme různé pomazánky nebo saláty. Obložíme je šunkou, uzeninou, sýry, vejci, okurkou, paprikou, rajčetem apod. Hmotnost by měla být 60 -80 g.</a:t>
            </a:r>
          </a:p>
        </p:txBody>
      </p:sp>
    </p:spTree>
    <p:extLst>
      <p:ext uri="{BB962C8B-B14F-4D97-AF65-F5344CB8AC3E}">
        <p14:creationId xmlns:p14="http://schemas.microsoft.com/office/powerpoint/2010/main" val="3140183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lebíček s krabí pomazánk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2179638"/>
            <a:ext cx="622935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hlebíček s krabí pomazánk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05" y="-2043608"/>
            <a:ext cx="622935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lebíček s krabí pomazánk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-2027238"/>
            <a:ext cx="622935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Zástupný symbol pro obsah 14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2687638"/>
            <a:ext cx="9525" cy="9525"/>
          </a:xfrm>
        </p:spPr>
      </p:pic>
      <p:pic>
        <p:nvPicPr>
          <p:cNvPr id="1033" name="Picture 9" descr="C:\Users\NB\Pictures\99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244" y="2204864"/>
            <a:ext cx="3089916" cy="25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data.labuznik.com/labuznik/images/150x100/94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0822"/>
            <a:ext cx="2794101" cy="210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2292846" cy="229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76" y="541780"/>
            <a:ext cx="2022652" cy="142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 descr="http://data.labuznik.com/labuznik/images/150x100/249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00" y="4149080"/>
            <a:ext cx="225696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http://data.labuznik.com/labuznik/images/150x100/702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34" y="4149080"/>
            <a:ext cx="2145040" cy="217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4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988840"/>
            <a:ext cx="8229600" cy="4137323"/>
          </a:xfrm>
        </p:spPr>
        <p:txBody>
          <a:bodyPr/>
          <a:lstStyle/>
          <a:p>
            <a:r>
              <a:rPr lang="cs-CZ" dirty="0" smtClean="0"/>
              <a:t>Charakterizuj studenou kuchyni.</a:t>
            </a:r>
          </a:p>
          <a:p>
            <a:r>
              <a:rPr lang="cs-CZ" dirty="0" smtClean="0"/>
              <a:t>Jaká </a:t>
            </a:r>
            <a:r>
              <a:rPr lang="cs-CZ" dirty="0"/>
              <a:t>znáš ochucená másla?</a:t>
            </a:r>
          </a:p>
          <a:p>
            <a:r>
              <a:rPr lang="cs-CZ" dirty="0"/>
              <a:t>Znáš přípravu šunkové pěny?</a:t>
            </a:r>
          </a:p>
          <a:p>
            <a:r>
              <a:rPr lang="cs-CZ" dirty="0" smtClean="0"/>
              <a:t>Co </a:t>
            </a:r>
            <a:r>
              <a:rPr lang="cs-CZ" dirty="0"/>
              <a:t>jsou to </a:t>
            </a:r>
            <a:r>
              <a:rPr lang="cs-CZ" dirty="0" smtClean="0"/>
              <a:t>chuťovky a </a:t>
            </a:r>
            <a:r>
              <a:rPr lang="cs-CZ" dirty="0"/>
              <a:t>kanapky?</a:t>
            </a:r>
          </a:p>
          <a:p>
            <a:r>
              <a:rPr lang="cs-CZ" dirty="0" smtClean="0"/>
              <a:t>Jak </a:t>
            </a:r>
            <a:r>
              <a:rPr lang="cs-CZ" dirty="0"/>
              <a:t>se připravují obložené chlebíčky?</a:t>
            </a:r>
          </a:p>
        </p:txBody>
      </p:sp>
    </p:spTree>
    <p:extLst>
      <p:ext uri="{BB962C8B-B14F-4D97-AF65-F5344CB8AC3E}">
        <p14:creationId xmlns:p14="http://schemas.microsoft.com/office/powerpoint/2010/main" val="3098326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zdroje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dirty="0" smtClean="0"/>
              <a:t>Vladimír Picka, Mistr kuchař. Soubor receptur výrobků studené kuchyně (vlastní kalkulace)</a:t>
            </a:r>
          </a:p>
          <a:p>
            <a:r>
              <a:rPr lang="cs-CZ" sz="2400" dirty="0" smtClean="0"/>
              <a:t>Hana Sedláčková, Ladislav Nodl, Jaroslav Peterka, Tamara Starnovská: Technologie přípravy pokrmů 5, Nakladatelství Fortuna Praha</a:t>
            </a:r>
          </a:p>
          <a:p>
            <a:r>
              <a:rPr lang="cs-CZ" sz="2400" dirty="0" smtClean="0"/>
              <a:t>Alena Marková, fotografie</a:t>
            </a:r>
          </a:p>
          <a:p>
            <a:r>
              <a:rPr lang="cs-CZ" sz="2400" dirty="0" smtClean="0">
                <a:hlinkClick r:id="rId2"/>
              </a:rPr>
              <a:t>http://www.labuznik.com/rec_cats.php?ParentID=54</a:t>
            </a:r>
            <a:endParaRPr lang="cs-CZ" sz="2400" dirty="0" smtClean="0"/>
          </a:p>
          <a:p>
            <a:r>
              <a:rPr lang="cs-CZ" sz="2400" dirty="0" smtClean="0"/>
              <a:t>http://sokorest.cz/fotogalerie/chlebky-jednohubky-minihubky/chlebicky-jednohubky-minihubky8-36#joomimg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67835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Předmět: Technologie přípravy pokrmů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Obor: Kuchař-kuchařka, Kuchař-číšník– III. ročník</a:t>
            </a:r>
          </a:p>
          <a:p>
            <a:r>
              <a:rPr lang="cs-CZ" dirty="0" smtClean="0"/>
              <a:t>Téma: </a:t>
            </a:r>
            <a:r>
              <a:rPr lang="cs-CZ" dirty="0" smtClean="0">
                <a:solidFill>
                  <a:srgbClr val="FF0000"/>
                </a:solidFill>
              </a:rPr>
              <a:t>Studená kuchyně – úvod, ochucená másla, pěny, jednohubky, kanapky a chlebíčky</a:t>
            </a:r>
          </a:p>
          <a:p>
            <a:r>
              <a:rPr lang="cs-CZ" dirty="0" smtClean="0"/>
              <a:t>Počet vyučovacích hodin: 2</a:t>
            </a:r>
          </a:p>
          <a:p>
            <a:r>
              <a:rPr lang="cs-CZ" dirty="0" smtClean="0"/>
              <a:t>Metody výuky: -Výklad doplněný vytvořenou prezentací s obrázky, opakování a porovnávání s činnostmi v praxi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149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Studená</a:t>
            </a:r>
            <a:r>
              <a:rPr lang="cs-CZ" dirty="0"/>
              <a:t> </a:t>
            </a:r>
            <a:r>
              <a:rPr lang="cs-CZ" dirty="0">
                <a:solidFill>
                  <a:schemeClr val="bg1"/>
                </a:solidFill>
              </a:rPr>
              <a:t>kuchyně</a:t>
            </a:r>
          </a:p>
        </p:txBody>
      </p:sp>
    </p:spTree>
    <p:extLst>
      <p:ext uri="{BB962C8B-B14F-4D97-AF65-F5344CB8AC3E}">
        <p14:creationId xmlns:p14="http://schemas.microsoft.com/office/powerpoint/2010/main" val="1673486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Charakteristika studené kuchyně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/>
              <a:t>Pokrmy studené kuchyně mají v české kuchyni široké využití. Mohou být součástí rozšířené snídaně, přesnídávky i malého občerstvení. Podávají se jako studený předkrm, ale také při slavnostních příležitostech, jako jsou rauty, recepce, koktajly, číše vína, </a:t>
            </a:r>
            <a:r>
              <a:rPr lang="cs-CZ" sz="2800" dirty="0" smtClean="0"/>
              <a:t>garden party </a:t>
            </a:r>
            <a:r>
              <a:rPr lang="cs-CZ" sz="2800" dirty="0"/>
              <a:t>apod..  Potraviny, které při přípravě zpracováváme, musí být co nejčerstvější a co nejlepší kvality, protože mnohé se zpracovávají za syrova a nezpracovávají se tepelně. Velmi důležité je i dodržování pravidel hygieny.</a:t>
            </a:r>
          </a:p>
        </p:txBody>
      </p:sp>
    </p:spTree>
    <p:extLst>
      <p:ext uri="{BB962C8B-B14F-4D97-AF65-F5344CB8AC3E}">
        <p14:creationId xmlns:p14="http://schemas.microsoft.com/office/powerpoint/2010/main" val="2408277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Pěny a ochucená másla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268413"/>
            <a:ext cx="4038600" cy="5102225"/>
          </a:xfrm>
        </p:spPr>
        <p:txBody>
          <a:bodyPr/>
          <a:lstStyle/>
          <a:p>
            <a:r>
              <a:rPr lang="cs-CZ" dirty="0"/>
              <a:t>Žloutková</a:t>
            </a:r>
          </a:p>
          <a:p>
            <a:r>
              <a:rPr lang="cs-CZ" dirty="0"/>
              <a:t>Lososová</a:t>
            </a:r>
          </a:p>
          <a:p>
            <a:r>
              <a:rPr lang="cs-CZ" dirty="0"/>
              <a:t>Paštiková</a:t>
            </a:r>
          </a:p>
          <a:p>
            <a:r>
              <a:rPr lang="cs-CZ" dirty="0"/>
              <a:t>Rokfórová</a:t>
            </a:r>
          </a:p>
          <a:p>
            <a:r>
              <a:rPr lang="cs-CZ" dirty="0"/>
              <a:t>Šunková</a:t>
            </a:r>
          </a:p>
          <a:p>
            <a:r>
              <a:rPr lang="cs-CZ" dirty="0"/>
              <a:t>Uherská</a:t>
            </a:r>
          </a:p>
          <a:p>
            <a:r>
              <a:rPr lang="cs-CZ" dirty="0"/>
              <a:t>Tvarohová</a:t>
            </a:r>
          </a:p>
          <a:p>
            <a:r>
              <a:rPr lang="cs-CZ" dirty="0"/>
              <a:t>Zeleninová</a:t>
            </a:r>
          </a:p>
          <a:p>
            <a:r>
              <a:rPr lang="cs-CZ" dirty="0"/>
              <a:t>Sýrová s bylinkami</a:t>
            </a:r>
          </a:p>
          <a:p>
            <a:endParaRPr lang="cs-CZ" dirty="0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41438"/>
            <a:ext cx="4038600" cy="4784725"/>
          </a:xfrm>
        </p:spPr>
        <p:txBody>
          <a:bodyPr/>
          <a:lstStyle/>
          <a:p>
            <a:r>
              <a:rPr lang="cs-CZ" dirty="0"/>
              <a:t>Bylinkové máslo</a:t>
            </a:r>
          </a:p>
          <a:p>
            <a:r>
              <a:rPr lang="cs-CZ" dirty="0"/>
              <a:t>Česnekové máslo</a:t>
            </a:r>
          </a:p>
          <a:p>
            <a:r>
              <a:rPr lang="cs-CZ" dirty="0"/>
              <a:t>Hořčičné máslo</a:t>
            </a:r>
          </a:p>
          <a:p>
            <a:r>
              <a:rPr lang="cs-CZ" dirty="0"/>
              <a:t>Kaviárové máslo</a:t>
            </a:r>
          </a:p>
          <a:p>
            <a:r>
              <a:rPr lang="cs-CZ" dirty="0"/>
              <a:t>Křenové máslo</a:t>
            </a:r>
          </a:p>
          <a:p>
            <a:r>
              <a:rPr lang="cs-CZ" dirty="0"/>
              <a:t>Lososové máslo</a:t>
            </a:r>
          </a:p>
          <a:p>
            <a:r>
              <a:rPr lang="cs-CZ" dirty="0"/>
              <a:t>Ořechové máslo</a:t>
            </a:r>
          </a:p>
          <a:p>
            <a:r>
              <a:rPr lang="cs-CZ" dirty="0"/>
              <a:t>Pažitkové a petrželkové máslo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632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Žloutková pěna</a:t>
            </a:r>
          </a:p>
        </p:txBody>
      </p:sp>
      <p:sp>
        <p:nvSpPr>
          <p:cNvPr id="15372" name="Rectangle 1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/>
              <a:t>Do vyšlehaného másla přidáváme postupně nastrouhané nebo prolisované žloutky s ostatními přísadami. Po vyšlehání pěnu zpracováváme. Bývá obvykle základem pro výrobky s kaviárem nebo rybí chuťovky.</a:t>
            </a:r>
          </a:p>
        </p:txBody>
      </p:sp>
      <p:pic>
        <p:nvPicPr>
          <p:cNvPr id="15374" name="Picture 14" descr="Studená kuchyně 02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3088" y="3938588"/>
            <a:ext cx="2916237" cy="2187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157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Šunková pěna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/>
              <a:t>Do vyšlehaného másla se sýrem přidáme jemně mletou šunku, zjemníme smetanou a dochutíme. Vhodná pro plnění vajec, zeleniny nebo k zalévání do aspiku. Tuhou pěnu do sýrů připravujeme bez smetany.</a:t>
            </a:r>
          </a:p>
        </p:txBody>
      </p:sp>
      <p:pic>
        <p:nvPicPr>
          <p:cNvPr id="19463" name="Picture 7" descr="Studená kuchyně 06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51263" y="1600200"/>
            <a:ext cx="1639887" cy="2185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641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Tvarohová pěna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sz="2800" dirty="0"/>
              <a:t>Ušlehaný tvaroh postupně zašleháváme do ušlehaného másla. Pěnu lze dochutit solí, mletou paprikou, bylinkami nebo jemně mletými ořechy apod.. </a:t>
            </a:r>
          </a:p>
        </p:txBody>
      </p:sp>
      <p:pic>
        <p:nvPicPr>
          <p:cNvPr id="22533" name="Picture 5" descr="Studená kuchyně 0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3028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2987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Chuťovky (kanapky, sousta)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dirty="0"/>
              <a:t>Nazýváme je také kanapky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dirty="0"/>
              <a:t>( z francouzského slova canapés), jsou označována také jako sousta a lidově jednohubky.</a:t>
            </a:r>
          </a:p>
          <a:p>
            <a:pPr>
              <a:lnSpc>
                <a:spcPct val="90000"/>
              </a:lnSpc>
            </a:pPr>
            <a:r>
              <a:rPr lang="cs-CZ" dirty="0"/>
              <a:t>Chuťovka je zdobená více druhy surovin, kanapka je zpravidla na podkladě různě vykrojeného plátku veky či chleba a měla by být zdobena jen jedním druhem suroviny.</a:t>
            </a:r>
          </a:p>
        </p:txBody>
      </p:sp>
    </p:spTree>
    <p:extLst>
      <p:ext uri="{BB962C8B-B14F-4D97-AF65-F5344CB8AC3E}">
        <p14:creationId xmlns:p14="http://schemas.microsoft.com/office/powerpoint/2010/main" val="1289909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0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esta">
  <a:themeElements>
    <a:clrScheme name="Cesta 1">
      <a:dk1>
        <a:srgbClr val="000000"/>
      </a:dk1>
      <a:lt1>
        <a:srgbClr val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FFFFFF"/>
      </a:accent3>
      <a:accent4>
        <a:srgbClr val="000000"/>
      </a:accent4>
      <a:accent5>
        <a:srgbClr val="F6CEAD"/>
      </a:accent5>
      <a:accent6>
        <a:srgbClr val="955A46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esta 1">
        <a:dk1>
          <a:srgbClr val="000000"/>
        </a:dk1>
        <a:lt1>
          <a:srgbClr val="FFFFFF"/>
        </a:lt1>
        <a:dk2>
          <a:srgbClr val="4E3B30"/>
        </a:dk2>
        <a:lt2>
          <a:srgbClr val="FBEEC9"/>
        </a:lt2>
        <a:accent1>
          <a:srgbClr val="F0A22E"/>
        </a:accent1>
        <a:accent2>
          <a:srgbClr val="A5644E"/>
        </a:accent2>
        <a:accent3>
          <a:srgbClr val="FFFFFF"/>
        </a:accent3>
        <a:accent4>
          <a:srgbClr val="000000"/>
        </a:accent4>
        <a:accent5>
          <a:srgbClr val="F6CEAD"/>
        </a:accent5>
        <a:accent6>
          <a:srgbClr val="955A46"/>
        </a:accent6>
        <a:hlink>
          <a:srgbClr val="AD1F1F"/>
        </a:hlink>
        <a:folHlink>
          <a:srgbClr val="FFC4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485</Words>
  <Application>Microsoft Office PowerPoint</Application>
  <PresentationFormat>Předvádění na obrazovce (4:3)</PresentationFormat>
  <Paragraphs>61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12</vt:i4>
      </vt:variant>
      <vt:variant>
        <vt:lpstr>Nadpisy snímků</vt:lpstr>
      </vt:variant>
      <vt:variant>
        <vt:i4>14</vt:i4>
      </vt:variant>
    </vt:vector>
  </HeadingPairs>
  <TitlesOfParts>
    <vt:vector size="32" baseType="lpstr">
      <vt:lpstr>Arial</vt:lpstr>
      <vt:lpstr>Calibri</vt:lpstr>
      <vt:lpstr>Franklin Gothic Book</vt:lpstr>
      <vt:lpstr>Franklin Gothic Medium</vt:lpstr>
      <vt:lpstr>Times New Roman</vt:lpstr>
      <vt:lpstr>Wingdings 2</vt:lpstr>
      <vt:lpstr>Motiv systému Office</vt:lpstr>
      <vt:lpstr>Cesta</vt:lpstr>
      <vt:lpstr>1_Výchozí návrh</vt:lpstr>
      <vt:lpstr>2_Výchozí návrh</vt:lpstr>
      <vt:lpstr>3_Výchozí návrh</vt:lpstr>
      <vt:lpstr>4_Výchozí návrh</vt:lpstr>
      <vt:lpstr>5_Výchozí návrh</vt:lpstr>
      <vt:lpstr>6_Výchozí návrh</vt:lpstr>
      <vt:lpstr>7_Výchozí návrh</vt:lpstr>
      <vt:lpstr>8_Výchozí návrh</vt:lpstr>
      <vt:lpstr>9_Výchozí návrh</vt:lpstr>
      <vt:lpstr>10_Výchozí návrh</vt:lpstr>
      <vt:lpstr>Prezentace aplikace PowerPoint</vt:lpstr>
      <vt:lpstr>Předmět: Technologie přípravy pokrmů</vt:lpstr>
      <vt:lpstr>Studená kuchyně</vt:lpstr>
      <vt:lpstr>Charakteristika studené kuchyně</vt:lpstr>
      <vt:lpstr>1. Pěny a ochucená másla</vt:lpstr>
      <vt:lpstr>Žloutková pěna</vt:lpstr>
      <vt:lpstr>Šunková pěna</vt:lpstr>
      <vt:lpstr>Tvarohová pěna</vt:lpstr>
      <vt:lpstr>Chuťovky (kanapky, sousta)</vt:lpstr>
      <vt:lpstr>Prezentace aplikace PowerPoint</vt:lpstr>
      <vt:lpstr>Obložené chlebíčky</vt:lpstr>
      <vt:lpstr>Prezentace aplikace PowerPoint</vt:lpstr>
      <vt:lpstr>Test</vt:lpstr>
      <vt:lpstr>Použité zdroje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NB</dc:creator>
  <cp:lastModifiedBy>Břenda Ladislav Bc.</cp:lastModifiedBy>
  <cp:revision>9</cp:revision>
  <dcterms:created xsi:type="dcterms:W3CDTF">2012-10-03T13:04:28Z</dcterms:created>
  <dcterms:modified xsi:type="dcterms:W3CDTF">2017-11-07T08:29:40Z</dcterms:modified>
</cp:coreProperties>
</file>