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3" r:id="rId5"/>
    <p:sldId id="264" r:id="rId6"/>
    <p:sldId id="265" r:id="rId7"/>
    <p:sldId id="260" r:id="rId8"/>
    <p:sldId id="266" r:id="rId9"/>
    <p:sldId id="261" r:id="rId10"/>
    <p:sldId id="267" r:id="rId11"/>
    <p:sldId id="262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8qqfozMiBsWz6TWlxzUi2Q==" hashData="zEDpkAKB64FRWNlUPxnrXbyhySE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94" autoAdjust="0"/>
  </p:normalViewPr>
  <p:slideViewPr>
    <p:cSldViewPr>
      <p:cViewPr varScale="1">
        <p:scale>
          <a:sx n="94" d="100"/>
          <a:sy n="94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CAA-209B-46F6-9606-F80A2457792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29E7-C1BD-49E6-B1B3-325BE7A14D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CAA-209B-46F6-9606-F80A2457792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29E7-C1BD-49E6-B1B3-325BE7A14D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CAA-209B-46F6-9606-F80A2457792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29E7-C1BD-49E6-B1B3-325BE7A14D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CAA-209B-46F6-9606-F80A2457792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29E7-C1BD-49E6-B1B3-325BE7A14D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CAA-209B-46F6-9606-F80A2457792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29E7-C1BD-49E6-B1B3-325BE7A14D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CAA-209B-46F6-9606-F80A2457792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29E7-C1BD-49E6-B1B3-325BE7A14D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CAA-209B-46F6-9606-F80A2457792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29E7-C1BD-49E6-B1B3-325BE7A14D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CAA-209B-46F6-9606-F80A2457792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29E7-C1BD-49E6-B1B3-325BE7A14D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CAA-209B-46F6-9606-F80A2457792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29E7-C1BD-49E6-B1B3-325BE7A14D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CAA-209B-46F6-9606-F80A2457792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29E7-C1BD-49E6-B1B3-325BE7A14D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ECAA-209B-46F6-9606-F80A2457792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629E7-C1BD-49E6-B1B3-325BE7A14DD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1ECAA-209B-46F6-9606-F80A2457792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629E7-C1BD-49E6-B1B3-325BE7A14DD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DRŮBEŽ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drůbež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a třídění 				drůbežího masa a jeho použití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REŽ, J.,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zvěřina konzervy ryby zbožíznalecká příručka.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vydavatelství obchodu, 1964, 157 s., 07-25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KAVINA, J., WINTER,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Drůbež – zvěřina – ryby – konzervy. 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Praha: Vydal Merkur, 1972, 58 s.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drůbežího masa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cs-CZ" dirty="0" smtClean="0"/>
              <a:t>maso </a:t>
            </a:r>
            <a:r>
              <a:rPr lang="cs-CZ" dirty="0"/>
              <a:t>drůbeže má vysokou výživnou </a:t>
            </a:r>
            <a:r>
              <a:rPr lang="cs-CZ" dirty="0" smtClean="0"/>
              <a:t>hodnotu,</a:t>
            </a:r>
          </a:p>
          <a:p>
            <a:r>
              <a:rPr lang="cs-CZ" dirty="0" smtClean="0"/>
              <a:t>obsahuje </a:t>
            </a:r>
            <a:r>
              <a:rPr lang="cs-CZ" dirty="0"/>
              <a:t>plnohodnotné bílkoviny a minerální látky (draslík, sodík, </a:t>
            </a:r>
            <a:r>
              <a:rPr lang="cs-CZ" dirty="0" smtClean="0"/>
              <a:t>fosfor),</a:t>
            </a:r>
          </a:p>
          <a:p>
            <a:r>
              <a:rPr lang="cs-CZ" dirty="0" smtClean="0"/>
              <a:t>ve </a:t>
            </a:r>
            <a:r>
              <a:rPr lang="cs-CZ" dirty="0"/>
              <a:t>srovnání s masem jatečných zvířat je jemnější a </a:t>
            </a:r>
            <a:r>
              <a:rPr lang="cs-CZ" dirty="0" smtClean="0"/>
              <a:t>chutnější,</a:t>
            </a:r>
          </a:p>
          <a:p>
            <a:r>
              <a:rPr lang="cs-CZ" dirty="0" smtClean="0"/>
              <a:t>je </a:t>
            </a:r>
            <a:r>
              <a:rPr lang="cs-CZ" dirty="0"/>
              <a:t>lehce stravitelné (zvláště u mladých a netučných kusů hrabavé </a:t>
            </a:r>
            <a:r>
              <a:rPr lang="cs-CZ" dirty="0" smtClean="0"/>
              <a:t>drůbeže),</a:t>
            </a:r>
          </a:p>
          <a:p>
            <a:r>
              <a:rPr lang="cs-CZ" dirty="0" smtClean="0"/>
              <a:t>je </a:t>
            </a:r>
            <a:r>
              <a:rPr lang="cs-CZ" dirty="0"/>
              <a:t>vhodné jako dietní jídlo. Nepodporuje zvyšování tělesné váhy.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Dělení drůbežího masa podle druhu a stáří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rgbClr val="FF0000"/>
                </a:solidFill>
              </a:rPr>
              <a:t>HRABAVOU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 smtClean="0"/>
              <a:t>kuřata </a:t>
            </a:r>
            <a:r>
              <a:rPr lang="cs-CZ" dirty="0"/>
              <a:t>(kapouni, pulardi</a:t>
            </a:r>
            <a:r>
              <a:rPr lang="cs-CZ" dirty="0" smtClean="0"/>
              <a:t>)</a:t>
            </a:r>
          </a:p>
          <a:p>
            <a:r>
              <a:rPr lang="cs-CZ" dirty="0" smtClean="0"/>
              <a:t>brojleři</a:t>
            </a:r>
          </a:p>
          <a:p>
            <a:r>
              <a:rPr lang="cs-CZ" dirty="0" smtClean="0"/>
              <a:t>slepice</a:t>
            </a:r>
          </a:p>
          <a:p>
            <a:r>
              <a:rPr lang="cs-CZ" dirty="0" smtClean="0"/>
              <a:t>kohouti</a:t>
            </a:r>
          </a:p>
          <a:p>
            <a:r>
              <a:rPr lang="cs-CZ" dirty="0" smtClean="0"/>
              <a:t>perličky</a:t>
            </a:r>
          </a:p>
          <a:p>
            <a:r>
              <a:rPr lang="cs-CZ" dirty="0" smtClean="0"/>
              <a:t>krůty</a:t>
            </a:r>
          </a:p>
          <a:p>
            <a:r>
              <a:rPr lang="cs-CZ" dirty="0" smtClean="0"/>
              <a:t>krocani</a:t>
            </a:r>
          </a:p>
          <a:p>
            <a:r>
              <a:rPr lang="cs-CZ" dirty="0" smtClean="0"/>
              <a:t>holoubata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rgbClr val="FF0000"/>
                </a:solidFill>
              </a:rPr>
              <a:t>VODNÍ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4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kachny</a:t>
            </a:r>
          </a:p>
          <a:p>
            <a:r>
              <a:rPr lang="cs-CZ" dirty="0" smtClean="0"/>
              <a:t>husy</a:t>
            </a:r>
            <a:endParaRPr lang="cs-CZ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000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600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8000"/>
                            </p:stCondLst>
                            <p:childTnLst>
                              <p:par>
                                <p:cTn id="6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0"/>
                            </p:stCondLst>
                            <p:childTnLst>
                              <p:par>
                                <p:cTn id="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2000"/>
                            </p:stCondLst>
                            <p:childTnLst>
                              <p:par>
                                <p:cTn id="7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40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6000"/>
                            </p:stCondLst>
                            <p:childTnLst>
                              <p:par>
                                <p:cTn id="8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8000"/>
                            </p:stCondLst>
                            <p:childTnLst>
                              <p:par>
                                <p:cTn id="9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  <p:bldP spid="4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Dělení drůbežího masa podle tržní úpravy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cs-CZ" dirty="0" smtClean="0">
              <a:solidFill>
                <a:srgbClr val="0070C0"/>
              </a:solidFill>
            </a:endParaRPr>
          </a:p>
          <a:p>
            <a:r>
              <a:rPr lang="cs-CZ" dirty="0" smtClean="0">
                <a:solidFill>
                  <a:srgbClr val="0070C0"/>
                </a:solidFill>
              </a:rPr>
              <a:t>kuchanou </a:t>
            </a:r>
            <a:r>
              <a:rPr lang="cs-CZ" dirty="0">
                <a:solidFill>
                  <a:srgbClr val="0070C0"/>
                </a:solidFill>
              </a:rPr>
              <a:t>s </a:t>
            </a:r>
            <a:r>
              <a:rPr lang="cs-CZ" dirty="0" smtClean="0">
                <a:solidFill>
                  <a:srgbClr val="0070C0"/>
                </a:solidFill>
              </a:rPr>
              <a:t>drůbky</a:t>
            </a:r>
          </a:p>
          <a:p>
            <a:pPr>
              <a:buNone/>
            </a:pPr>
            <a:r>
              <a:rPr lang="cs-CZ" dirty="0"/>
              <a:t>	</a:t>
            </a:r>
            <a:r>
              <a:rPr lang="cs-CZ" sz="2800" i="1" dirty="0" smtClean="0"/>
              <a:t>- při této tržní úpravě jsou jedlé droby zabaleny a   vloženy do tělové dutiny. Droby musí být rovněž očištěné (tj. játra zbavena žluče, žaludek obsahu, a rohovité výstelky, atd.)</a:t>
            </a:r>
            <a:endParaRPr lang="cs-CZ" sz="2800" i="1" dirty="0"/>
          </a:p>
          <a:p>
            <a:r>
              <a:rPr lang="cs-CZ" dirty="0" smtClean="0">
                <a:solidFill>
                  <a:srgbClr val="0070C0"/>
                </a:solidFill>
              </a:rPr>
              <a:t>kuchanou </a:t>
            </a:r>
            <a:r>
              <a:rPr lang="cs-CZ" dirty="0">
                <a:solidFill>
                  <a:srgbClr val="0070C0"/>
                </a:solidFill>
              </a:rPr>
              <a:t>bez drůbků</a:t>
            </a:r>
          </a:p>
          <a:p>
            <a:pPr marL="514350" lvl="0" indent="-514350"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Dělení drůbežího masa podle ošetření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dirty="0" smtClean="0"/>
              <a:t>čerstvou  drůbež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chlazenou drůbež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zmrazenou drůbež </a:t>
            </a:r>
            <a:r>
              <a:rPr lang="cs-CZ" dirty="0"/>
              <a:t>(většina dodávek)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Dělení drůbežího masa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u="sng" dirty="0"/>
              <a:t>podle váhy, zmasilosti, tučnosti, dokonalosti oškubání a podle stupně poškození kůže do 3 jakostních </a:t>
            </a:r>
            <a:r>
              <a:rPr lang="cs-CZ" u="sng" dirty="0" smtClean="0"/>
              <a:t>tříd:</a:t>
            </a:r>
          </a:p>
          <a:p>
            <a:pPr>
              <a:buNone/>
            </a:pPr>
            <a:r>
              <a:rPr lang="cs-CZ" b="1" dirty="0" smtClean="0"/>
              <a:t>	</a:t>
            </a:r>
            <a:r>
              <a:rPr lang="cs-CZ" b="1" dirty="0" smtClean="0">
                <a:solidFill>
                  <a:srgbClr val="FF0000"/>
                </a:solidFill>
              </a:rPr>
              <a:t>I</a:t>
            </a:r>
            <a:r>
              <a:rPr lang="cs-CZ" b="1" dirty="0">
                <a:solidFill>
                  <a:srgbClr val="FF0000"/>
                </a:solidFill>
              </a:rPr>
              <a:t>. jakost se označuje</a:t>
            </a:r>
            <a:r>
              <a:rPr lang="cs-CZ" dirty="0"/>
              <a:t> – na spotřebitelském obalu </a:t>
            </a:r>
            <a:r>
              <a:rPr lang="cs-CZ" b="1" dirty="0">
                <a:solidFill>
                  <a:srgbClr val="FF0000"/>
                </a:solidFill>
              </a:rPr>
              <a:t>červeně</a:t>
            </a:r>
            <a:endParaRPr lang="cs-CZ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cs-CZ" b="1" dirty="0"/>
              <a:t>	</a:t>
            </a:r>
            <a:r>
              <a:rPr lang="cs-CZ" b="1" dirty="0" smtClean="0">
                <a:solidFill>
                  <a:srgbClr val="00B050"/>
                </a:solidFill>
              </a:rPr>
              <a:t>II</a:t>
            </a:r>
            <a:r>
              <a:rPr lang="cs-CZ" b="1" dirty="0">
                <a:solidFill>
                  <a:srgbClr val="00B050"/>
                </a:solidFill>
              </a:rPr>
              <a:t>. jakost se označuje</a:t>
            </a:r>
            <a:r>
              <a:rPr lang="cs-CZ" dirty="0"/>
              <a:t>  -  na spotřebitelském obalu </a:t>
            </a:r>
            <a:r>
              <a:rPr lang="cs-CZ" b="1" dirty="0">
                <a:solidFill>
                  <a:srgbClr val="00B050"/>
                </a:solidFill>
              </a:rPr>
              <a:t>zeleně</a:t>
            </a:r>
            <a:endParaRPr lang="cs-CZ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cs-CZ" b="1" dirty="0" smtClean="0"/>
              <a:t>	III</a:t>
            </a:r>
            <a:r>
              <a:rPr lang="cs-CZ" b="1" dirty="0"/>
              <a:t>. jakost se označuje</a:t>
            </a:r>
            <a:r>
              <a:rPr lang="cs-CZ" dirty="0"/>
              <a:t>  -  na spotřeb. obalu </a:t>
            </a:r>
            <a:r>
              <a:rPr lang="cs-CZ" b="1" dirty="0"/>
              <a:t>černě</a:t>
            </a:r>
            <a:r>
              <a:rPr lang="cs-CZ" dirty="0"/>
              <a:t> – prodává se jen ve vybraných prodejnách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Skladování drůbežího masa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cs-CZ" b="1" dirty="0" smtClean="0"/>
              <a:t>Čerstvá</a:t>
            </a:r>
          </a:p>
          <a:p>
            <a:pPr>
              <a:buNone/>
            </a:pPr>
            <a:r>
              <a:rPr lang="cs-CZ" dirty="0" smtClean="0"/>
              <a:t>	v</a:t>
            </a:r>
            <a:r>
              <a:rPr lang="cs-CZ" dirty="0"/>
              <a:t> čistém bezprašném </a:t>
            </a:r>
            <a:r>
              <a:rPr lang="cs-CZ" dirty="0" smtClean="0"/>
              <a:t>prostředí, v</a:t>
            </a:r>
            <a:r>
              <a:rPr lang="cs-CZ" dirty="0"/>
              <a:t> </a:t>
            </a:r>
            <a:r>
              <a:rPr lang="cs-CZ" dirty="0" smtClean="0"/>
              <a:t>chladírnách, nejdéle </a:t>
            </a:r>
            <a:r>
              <a:rPr lang="cs-CZ" dirty="0"/>
              <a:t>2 </a:t>
            </a:r>
            <a:r>
              <a:rPr lang="cs-CZ" dirty="0" smtClean="0"/>
              <a:t>dny</a:t>
            </a:r>
          </a:p>
          <a:p>
            <a:pPr>
              <a:buNone/>
            </a:pPr>
            <a:endParaRPr lang="cs-CZ" dirty="0"/>
          </a:p>
          <a:p>
            <a:r>
              <a:rPr lang="cs-CZ" b="1" dirty="0" smtClean="0"/>
              <a:t>Chlazená</a:t>
            </a:r>
          </a:p>
          <a:p>
            <a:pPr>
              <a:buNone/>
            </a:pPr>
            <a:r>
              <a:rPr lang="cs-CZ" b="1" dirty="0"/>
              <a:t>	</a:t>
            </a:r>
            <a:r>
              <a:rPr lang="cs-CZ" dirty="0" smtClean="0"/>
              <a:t>v</a:t>
            </a:r>
            <a:r>
              <a:rPr lang="cs-CZ" dirty="0"/>
              <a:t> chladírnách, chladících </a:t>
            </a:r>
            <a:r>
              <a:rPr lang="cs-CZ" dirty="0" smtClean="0"/>
              <a:t>pultech, při </a:t>
            </a:r>
            <a:r>
              <a:rPr lang="cs-CZ" dirty="0" err="1"/>
              <a:t>tepl</a:t>
            </a:r>
            <a:r>
              <a:rPr lang="cs-CZ" dirty="0"/>
              <a:t>. – 1 °C, nejdéle 10 dní </a:t>
            </a:r>
            <a:r>
              <a:rPr lang="cs-CZ" dirty="0" smtClean="0"/>
              <a:t>od data výroby</a:t>
            </a:r>
          </a:p>
          <a:p>
            <a:pPr>
              <a:buNone/>
            </a:pPr>
            <a:endParaRPr lang="cs-CZ" dirty="0"/>
          </a:p>
          <a:p>
            <a:r>
              <a:rPr lang="cs-CZ" b="1" dirty="0" smtClean="0"/>
              <a:t>Zmrazená</a:t>
            </a:r>
          </a:p>
          <a:p>
            <a:pPr>
              <a:buNone/>
            </a:pPr>
            <a:r>
              <a:rPr lang="cs-CZ" b="1" dirty="0"/>
              <a:t>	</a:t>
            </a:r>
            <a:r>
              <a:rPr lang="cs-CZ" dirty="0" smtClean="0"/>
              <a:t>v</a:t>
            </a:r>
            <a:r>
              <a:rPr lang="cs-CZ" dirty="0"/>
              <a:t> mrazícím zařízení, chránit </a:t>
            </a:r>
            <a:r>
              <a:rPr lang="cs-CZ" dirty="0" smtClean="0"/>
              <a:t>před výkyvy </a:t>
            </a:r>
            <a:r>
              <a:rPr lang="cs-CZ" dirty="0"/>
              <a:t>teplot. – 10°C až – </a:t>
            </a:r>
            <a:r>
              <a:rPr lang="cs-CZ" dirty="0" smtClean="0"/>
              <a:t>18°C, vždy v</a:t>
            </a:r>
            <a:r>
              <a:rPr lang="cs-CZ" dirty="0"/>
              <a:t> přepravních </a:t>
            </a:r>
            <a:r>
              <a:rPr lang="cs-CZ" dirty="0" smtClean="0"/>
              <a:t>obalech, neskladovat </a:t>
            </a:r>
            <a:r>
              <a:rPr lang="cs-CZ" dirty="0"/>
              <a:t>dlouho (vysoušení</a:t>
            </a:r>
            <a:r>
              <a:rPr lang="cs-CZ" dirty="0" smtClean="0"/>
              <a:t>).</a:t>
            </a:r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b="1" u="sng" dirty="0" smtClean="0"/>
          </a:p>
          <a:p>
            <a:pPr>
              <a:buNone/>
            </a:pPr>
            <a:r>
              <a:rPr lang="cs-CZ" b="1" u="sng" dirty="0" smtClean="0"/>
              <a:t>Drůbež odprodáváme dle data dodání !</a:t>
            </a:r>
            <a:endParaRPr lang="cs-CZ" b="1" u="sng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4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Použití drůbežího masa pro kuchařské použití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cs-CZ" dirty="0"/>
              <a:t>Mladá drůbež se upravuje nejrůznějším, způsobem, peče se s nádivkou či bez, grilují se, dusí se na zelenině, na houbách, smaží se, nebo s omáčkou.</a:t>
            </a:r>
          </a:p>
          <a:p>
            <a:r>
              <a:rPr lang="cs-CZ" dirty="0"/>
              <a:t>Ze starší drůbeže se připravují nejčastěji silné vývary a maso se pak upravuje na haše.</a:t>
            </a:r>
          </a:p>
          <a:p>
            <a:r>
              <a:rPr lang="cs-CZ" dirty="0"/>
              <a:t>Z drůbků jsou nejvíce žádány – drůbeží játra ( vysoký obsah vitamínů), dále krk, žaludek, srdce.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Charakterizuj stručně drůbeží maso.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 rozdělujeme drůbež dle druhu?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 rozdělujeme drůbež dle tržní úpravy a dle ošetření?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Do kolika jakostních tříd dělíme drůbež a jak se označují?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 se může drůbež skladovat a při jakých teplotách?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Jaké má drůbež použití v kuchyni?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230</Words>
  <Application>Microsoft Office PowerPoint</Application>
  <PresentationFormat>Předvádění na obrazovce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Téma: DRŮBEŽ</vt:lpstr>
      <vt:lpstr>Charakteristika drůbežího masa</vt:lpstr>
      <vt:lpstr>Dělení drůbežího masa podle druhu a stáří</vt:lpstr>
      <vt:lpstr>Dělení drůbežího masa podle tržní úpravy</vt:lpstr>
      <vt:lpstr>Dělení drůbežího masa podle ošetření</vt:lpstr>
      <vt:lpstr>Dělení drůbežího masa</vt:lpstr>
      <vt:lpstr>Skladování drůbežího masa</vt:lpstr>
      <vt:lpstr>Použití drůbežího masa pro kuchařské použití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DRŮBEŽ</dc:title>
  <dc:creator>Alena Friedová</dc:creator>
  <cp:lastModifiedBy>Vítězslav Kubal</cp:lastModifiedBy>
  <cp:revision>19</cp:revision>
  <dcterms:created xsi:type="dcterms:W3CDTF">2012-08-07T13:58:20Z</dcterms:created>
  <dcterms:modified xsi:type="dcterms:W3CDTF">2012-10-22T13:02:15Z</dcterms:modified>
</cp:coreProperties>
</file>