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0" r:id="rId4"/>
    <p:sldId id="261" r:id="rId5"/>
    <p:sldId id="264" r:id="rId6"/>
    <p:sldId id="265" r:id="rId7"/>
    <p:sldId id="266" r:id="rId8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modifyVerifier cryptProviderType="rsaFull" cryptAlgorithmClass="hash" cryptAlgorithmType="typeAny" cryptAlgorithmSid="4" spinCount="100000" saltData="7WZXmXgONpW+ZPZeOesBHA==" hashData="xM6bJM8eorhJoCE7K1Isk9h0joY=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7" d="100"/>
          <a:sy n="97" d="100"/>
        </p:scale>
        <p:origin x="-131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02A0D-BCE6-4883-BF87-6EC4F9D370AB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824153-A987-4C85-98EA-A791213C034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02A0D-BCE6-4883-BF87-6EC4F9D370AB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824153-A987-4C85-98EA-A791213C034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02A0D-BCE6-4883-BF87-6EC4F9D370AB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824153-A987-4C85-98EA-A791213C034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02A0D-BCE6-4883-BF87-6EC4F9D370AB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824153-A987-4C85-98EA-A791213C034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02A0D-BCE6-4883-BF87-6EC4F9D370AB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824153-A987-4C85-98EA-A791213C034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02A0D-BCE6-4883-BF87-6EC4F9D370AB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824153-A987-4C85-98EA-A791213C034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02A0D-BCE6-4883-BF87-6EC4F9D370AB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824153-A987-4C85-98EA-A791213C034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02A0D-BCE6-4883-BF87-6EC4F9D370AB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824153-A987-4C85-98EA-A791213C034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02A0D-BCE6-4883-BF87-6EC4F9D370AB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824153-A987-4C85-98EA-A791213C034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02A0D-BCE6-4883-BF87-6EC4F9D370AB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824153-A987-4C85-98EA-A791213C034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02A0D-BCE6-4883-BF87-6EC4F9D370AB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824153-A987-4C85-98EA-A791213C034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202A0D-BCE6-4883-BF87-6EC4F9D370AB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824153-A987-4C85-98EA-A791213C0349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Nadpis 1"/>
          <p:cNvSpPr>
            <a:spLocks noGrp="1"/>
          </p:cNvSpPr>
          <p:nvPr>
            <p:ph type="ctrTitle"/>
          </p:nvPr>
        </p:nvSpPr>
        <p:spPr>
          <a:xfrm>
            <a:off x="684213" y="1700213"/>
            <a:ext cx="7772400" cy="1082675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cs-CZ" b="1" dirty="0" smtClean="0">
                <a:latin typeface="Times New Roman" pitchFamily="18" charset="0"/>
                <a:cs typeface="Times New Roman" pitchFamily="18" charset="0"/>
              </a:rPr>
              <a:t>Téma:</a:t>
            </a:r>
            <a:br>
              <a:rPr lang="cs-CZ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cs-CZ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MASNÉ VÝROBKY</a:t>
            </a:r>
          </a:p>
        </p:txBody>
      </p:sp>
      <p:sp>
        <p:nvSpPr>
          <p:cNvPr id="2051" name="Podnadpis 2"/>
          <p:cNvSpPr>
            <a:spLocks noGrp="1"/>
          </p:cNvSpPr>
          <p:nvPr>
            <p:ph type="subTitle" idx="1"/>
          </p:nvPr>
        </p:nvSpPr>
        <p:spPr>
          <a:xfrm>
            <a:off x="539750" y="2924175"/>
            <a:ext cx="7848600" cy="3313113"/>
          </a:xfrm>
        </p:spPr>
        <p:txBody>
          <a:bodyPr/>
          <a:lstStyle/>
          <a:p>
            <a:pPr algn="just" eaLnBrk="1" hangingPunct="1"/>
            <a:endParaRPr lang="cs-CZ" sz="2100" b="1" dirty="0" smtClean="0">
              <a:solidFill>
                <a:schemeClr val="tx1"/>
              </a:solidFill>
            </a:endParaRPr>
          </a:p>
          <a:p>
            <a:pPr algn="just" eaLnBrk="1" hangingPunct="1"/>
            <a:r>
              <a:rPr lang="cs-CZ" sz="2100" b="1" dirty="0" smtClean="0">
                <a:solidFill>
                  <a:schemeClr val="tx1"/>
                </a:solidFill>
              </a:rPr>
              <a:t>Autor:</a:t>
            </a:r>
            <a:r>
              <a:rPr lang="cs-CZ" sz="2100" dirty="0" smtClean="0">
                <a:solidFill>
                  <a:schemeClr val="tx1"/>
                </a:solidFill>
              </a:rPr>
              <a:t>			</a:t>
            </a:r>
            <a:r>
              <a:rPr lang="cs-CZ" sz="2100" b="1" i="1" dirty="0" smtClean="0">
                <a:solidFill>
                  <a:schemeClr val="tx1"/>
                </a:solidFill>
              </a:rPr>
              <a:t>Alena FRIEDOVÁ</a:t>
            </a:r>
          </a:p>
          <a:p>
            <a:pPr algn="just" eaLnBrk="1" hangingPunct="1"/>
            <a:r>
              <a:rPr lang="cs-CZ" sz="2100" b="1" dirty="0" smtClean="0">
                <a:solidFill>
                  <a:schemeClr val="tx1"/>
                </a:solidFill>
              </a:rPr>
              <a:t>Období vytvoření:</a:t>
            </a:r>
            <a:r>
              <a:rPr lang="cs-CZ" sz="2100" dirty="0" smtClean="0">
                <a:solidFill>
                  <a:schemeClr val="tx1"/>
                </a:solidFill>
              </a:rPr>
              <a:t>	</a:t>
            </a:r>
            <a:r>
              <a:rPr lang="cs-CZ" sz="2100" i="1" dirty="0" smtClean="0">
                <a:solidFill>
                  <a:schemeClr val="tx1"/>
                </a:solidFill>
              </a:rPr>
              <a:t>duben-květen 2012</a:t>
            </a:r>
          </a:p>
          <a:p>
            <a:pPr algn="just" eaLnBrk="1" hangingPunct="1"/>
            <a:r>
              <a:rPr lang="cs-CZ" sz="2100" b="1" dirty="0" smtClean="0">
                <a:solidFill>
                  <a:schemeClr val="tx1"/>
                </a:solidFill>
              </a:rPr>
              <a:t>Určeno pro:</a:t>
            </a:r>
            <a:r>
              <a:rPr lang="cs-CZ" sz="2100" dirty="0" smtClean="0">
                <a:solidFill>
                  <a:schemeClr val="tx1"/>
                </a:solidFill>
              </a:rPr>
              <a:t>		</a:t>
            </a:r>
            <a:r>
              <a:rPr lang="cs-CZ" sz="2100" i="1" dirty="0" smtClean="0">
                <a:solidFill>
                  <a:schemeClr val="tx1"/>
                </a:solidFill>
              </a:rPr>
              <a:t>1. ročník, oboru obchodník a oboru kuchař</a:t>
            </a:r>
          </a:p>
          <a:p>
            <a:pPr algn="just" eaLnBrk="1" hangingPunct="1"/>
            <a:r>
              <a:rPr lang="cs-CZ" sz="2100" b="1" dirty="0" smtClean="0">
                <a:solidFill>
                  <a:schemeClr val="tx1"/>
                </a:solidFill>
              </a:rPr>
              <a:t>Klíčová slova:</a:t>
            </a:r>
            <a:r>
              <a:rPr lang="cs-CZ" sz="2100" dirty="0" smtClean="0">
                <a:solidFill>
                  <a:schemeClr val="tx1"/>
                </a:solidFill>
              </a:rPr>
              <a:t>		</a:t>
            </a:r>
            <a:r>
              <a:rPr lang="cs-CZ" sz="2100" i="1" dirty="0" smtClean="0">
                <a:solidFill>
                  <a:schemeClr val="tx1"/>
                </a:solidFill>
              </a:rPr>
              <a:t>ostatní masné výrobky</a:t>
            </a:r>
          </a:p>
          <a:p>
            <a:pPr algn="just" eaLnBrk="1" hangingPunct="1"/>
            <a:r>
              <a:rPr lang="cs-CZ" sz="2100" b="1" dirty="0" smtClean="0">
                <a:solidFill>
                  <a:schemeClr val="tx1"/>
                </a:solidFill>
              </a:rPr>
              <a:t>Anotace (cíl):</a:t>
            </a:r>
            <a:r>
              <a:rPr lang="cs-CZ" sz="2100" dirty="0" smtClean="0">
                <a:solidFill>
                  <a:schemeClr val="tx1"/>
                </a:solidFill>
              </a:rPr>
              <a:t>		</a:t>
            </a:r>
            <a:r>
              <a:rPr lang="cs-CZ" sz="2100" i="1" dirty="0" smtClean="0">
                <a:solidFill>
                  <a:schemeClr val="tx1"/>
                </a:solidFill>
              </a:rPr>
              <a:t>studenti znají druhy masných výrobků, znají 			základní výrobní suroviny, obaly i formy 				tepelného zpracování</a:t>
            </a:r>
          </a:p>
        </p:txBody>
      </p:sp>
      <p:pic>
        <p:nvPicPr>
          <p:cNvPr id="2052" name="Obrázek 3" descr="OPVK_hor_zakladni_logolink_RGB_cz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2275" y="188913"/>
            <a:ext cx="5759450" cy="1258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cs-CZ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Charakteristika ostatních masných výrobků</a:t>
            </a:r>
          </a:p>
        </p:txBody>
      </p:sp>
      <p:sp>
        <p:nvSpPr>
          <p:cNvPr id="3075" name="Zástupný symbol pro obsah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133056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>
              <a:buNone/>
            </a:pPr>
            <a:endParaRPr lang="cs-CZ" dirty="0"/>
          </a:p>
          <a:p>
            <a:r>
              <a:rPr lang="cs-CZ" dirty="0" smtClean="0"/>
              <a:t>výrobky </a:t>
            </a:r>
            <a:r>
              <a:rPr lang="cs-CZ" dirty="0"/>
              <a:t>v této skupině jsou značně různorodé, nelze je zařadit do žádné z předchozích </a:t>
            </a:r>
            <a:r>
              <a:rPr lang="cs-CZ" dirty="0" smtClean="0"/>
              <a:t>skupin,</a:t>
            </a:r>
          </a:p>
          <a:p>
            <a:r>
              <a:rPr lang="cs-CZ" dirty="0" smtClean="0"/>
              <a:t>jsou </a:t>
            </a:r>
            <a:r>
              <a:rPr lang="cs-CZ" dirty="0"/>
              <a:t>určeny k okamžité spotřebě, po předchozí kuchyňské </a:t>
            </a:r>
            <a:r>
              <a:rPr lang="cs-CZ" dirty="0" smtClean="0"/>
              <a:t>úpravě,</a:t>
            </a:r>
          </a:p>
          <a:p>
            <a:r>
              <a:rPr lang="cs-CZ" dirty="0" smtClean="0"/>
              <a:t>tuto </a:t>
            </a:r>
            <a:r>
              <a:rPr lang="cs-CZ" dirty="0"/>
              <a:t>skupinu tvoří výrobky, které se vyrábějí pouze místně nebo sezónně.</a:t>
            </a:r>
            <a:endParaRPr lang="cs-CZ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07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000"/>
                            </p:stCondLst>
                            <p:childTnLst>
                              <p:par>
                                <p:cTn id="1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8000"/>
                            </p:stCondLst>
                            <p:childTnLst>
                              <p:par>
                                <p:cTn id="2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  <p:bldP spid="3075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cs-CZ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Druhy ostatních masných výrobků</a:t>
            </a:r>
          </a:p>
        </p:txBody>
      </p:sp>
      <p:sp>
        <p:nvSpPr>
          <p:cNvPr id="3075" name="Zástupný symbol pro obsah 2"/>
          <p:cNvSpPr>
            <a:spLocks noGrp="1"/>
          </p:cNvSpPr>
          <p:nvPr>
            <p:ph idx="1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lvl="0"/>
            <a:endParaRPr lang="cs-CZ" dirty="0" smtClean="0"/>
          </a:p>
          <a:p>
            <a:pPr lvl="0"/>
            <a:r>
              <a:rPr lang="cs-CZ" dirty="0"/>
              <a:t>bílé </a:t>
            </a:r>
            <a:r>
              <a:rPr lang="cs-CZ" dirty="0" smtClean="0"/>
              <a:t>klobásy,</a:t>
            </a:r>
          </a:p>
          <a:p>
            <a:pPr lvl="0"/>
            <a:r>
              <a:rPr lang="cs-CZ" dirty="0" smtClean="0"/>
              <a:t>vinné </a:t>
            </a:r>
            <a:r>
              <a:rPr lang="cs-CZ" dirty="0"/>
              <a:t>klobásy (příchuť bílého vína</a:t>
            </a:r>
            <a:r>
              <a:rPr lang="cs-CZ" dirty="0" smtClean="0"/>
              <a:t>),</a:t>
            </a:r>
          </a:p>
          <a:p>
            <a:pPr lvl="0"/>
            <a:r>
              <a:rPr lang="cs-CZ" dirty="0" smtClean="0"/>
              <a:t>šumavská </a:t>
            </a:r>
            <a:r>
              <a:rPr lang="cs-CZ" dirty="0"/>
              <a:t>klobása (sádlo</a:t>
            </a:r>
            <a:r>
              <a:rPr lang="cs-CZ" dirty="0" smtClean="0"/>
              <a:t>),</a:t>
            </a:r>
          </a:p>
          <a:p>
            <a:pPr lvl="0"/>
            <a:r>
              <a:rPr lang="cs-CZ" dirty="0" smtClean="0"/>
              <a:t>huspenina (aspik se zrnitou mozaikou),</a:t>
            </a:r>
          </a:p>
          <a:p>
            <a:pPr lvl="0"/>
            <a:r>
              <a:rPr lang="cs-CZ" dirty="0" smtClean="0"/>
              <a:t>klobásy k zapékání do těsta,</a:t>
            </a:r>
          </a:p>
          <a:p>
            <a:pPr lvl="0"/>
            <a:r>
              <a:rPr lang="cs-CZ" dirty="0" smtClean="0"/>
              <a:t>uhlířky</a:t>
            </a:r>
            <a:endParaRPr lang="cs-CZ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07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3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5" dur="1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6" dur="400" decel="5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7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8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3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2" dur="1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3" dur="400" decel="5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4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5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8000"/>
                            </p:stCondLst>
                            <p:childTnLst>
                              <p:par>
                                <p:cTn id="27" presetID="3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9" dur="1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0" dur="400" decel="5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1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2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0"/>
                            </p:stCondLst>
                            <p:childTnLst>
                              <p:par>
                                <p:cTn id="34" presetID="3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6" dur="1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7" dur="400" decel="5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8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9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2000"/>
                            </p:stCondLst>
                            <p:childTnLst>
                              <p:par>
                                <p:cTn id="41" presetID="3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43" dur="1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44" dur="400" decel="5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45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46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4000"/>
                            </p:stCondLst>
                            <p:childTnLst>
                              <p:par>
                                <p:cTn id="48" presetID="3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50" dur="1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51" dur="400" decel="5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52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53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  <p:bldP spid="3075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 descr="Obrázek59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188640"/>
            <a:ext cx="4174739" cy="3384376"/>
          </a:xfrm>
          <a:prstGeom prst="rect">
            <a:avLst/>
          </a:prstGeom>
        </p:spPr>
      </p:pic>
      <p:pic>
        <p:nvPicPr>
          <p:cNvPr id="3" name="Obrázek 2" descr="Obrázek60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0" y="188640"/>
            <a:ext cx="4339968" cy="3371337"/>
          </a:xfrm>
          <a:prstGeom prst="rect">
            <a:avLst/>
          </a:prstGeom>
        </p:spPr>
      </p:pic>
      <p:pic>
        <p:nvPicPr>
          <p:cNvPr id="4" name="Obrázek 3" descr="Obrázek61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592807" y="3645024"/>
            <a:ext cx="3958387" cy="3212976"/>
          </a:xfrm>
          <a:prstGeom prst="rect">
            <a:avLst/>
          </a:prstGeom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b="1" i="1" u="sng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OPAKOVACÍ TEST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 eaLnBrk="1" hangingPunct="1">
              <a:buFont typeface="Calibri" pitchFamily="34" charset="0"/>
              <a:buAutoNum type="arabicParenR"/>
            </a:pP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Charakterizuj stručně ostatní masné výrobky.</a:t>
            </a:r>
          </a:p>
          <a:p>
            <a:pPr marL="514350" indent="-514350" eaLnBrk="1" hangingPunct="1">
              <a:buFont typeface="Calibri" pitchFamily="34" charset="0"/>
              <a:buAutoNum type="arabicParenR"/>
            </a:pP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Uveď některé druhy ostatních masných výrobků.</a:t>
            </a: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Nadpis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cs-CZ" sz="2000" b="1" i="1" smtClean="0">
                <a:latin typeface="Times New Roman" pitchFamily="18" charset="0"/>
                <a:cs typeface="Times New Roman" pitchFamily="18" charset="0"/>
              </a:rPr>
              <a:t>Použitá literatura:</a:t>
            </a:r>
          </a:p>
        </p:txBody>
      </p:sp>
      <p:sp>
        <p:nvSpPr>
          <p:cNvPr id="11267" name="Zástupný symbol pro obsah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Calibri" pitchFamily="34" charset="0"/>
              <a:buAutoNum type="arabicPeriod"/>
            </a:pPr>
            <a:r>
              <a:rPr lang="cs-CZ" sz="1800" dirty="0" smtClean="0">
                <a:latin typeface="Times New Roman" pitchFamily="18" charset="0"/>
                <a:cs typeface="Times New Roman" pitchFamily="18" charset="0"/>
              </a:rPr>
              <a:t>STEINHAUSER, L., a kol. </a:t>
            </a:r>
            <a:r>
              <a:rPr lang="cs-CZ" sz="1800" i="1" dirty="0" smtClean="0">
                <a:latin typeface="Times New Roman" pitchFamily="18" charset="0"/>
                <a:cs typeface="Times New Roman" pitchFamily="18" charset="0"/>
              </a:rPr>
              <a:t>Hygiena a technologie masa</a:t>
            </a:r>
            <a:r>
              <a:rPr lang="cs-CZ" sz="1800" dirty="0" smtClean="0">
                <a:latin typeface="Times New Roman" pitchFamily="18" charset="0"/>
                <a:cs typeface="Times New Roman" pitchFamily="18" charset="0"/>
              </a:rPr>
              <a:t>. Vydal: </a:t>
            </a:r>
            <a:r>
              <a:rPr lang="cs-CZ" sz="1800" dirty="0" err="1" smtClean="0">
                <a:latin typeface="Times New Roman" pitchFamily="18" charset="0"/>
                <a:cs typeface="Times New Roman" pitchFamily="18" charset="0"/>
              </a:rPr>
              <a:t>Steinhauser</a:t>
            </a:r>
            <a:r>
              <a:rPr lang="cs-CZ" sz="1800" dirty="0" smtClean="0">
                <a:latin typeface="Times New Roman" pitchFamily="18" charset="0"/>
                <a:cs typeface="Times New Roman" pitchFamily="18" charset="0"/>
              </a:rPr>
              <a:t> s.r.o. ve svém vydavatelství potravinářské literatury LAST, 1995, 643 s., ISBN 80-900260-4-4</a:t>
            </a:r>
          </a:p>
          <a:p>
            <a:pPr eaLnBrk="1" hangingPunct="1">
              <a:buFont typeface="Calibri" pitchFamily="34" charset="0"/>
              <a:buAutoNum type="arabicPeriod"/>
            </a:pPr>
            <a:r>
              <a:rPr lang="cs-CZ" sz="1800" dirty="0" smtClean="0">
                <a:latin typeface="Times New Roman" pitchFamily="18" charset="0"/>
                <a:cs typeface="Times New Roman" pitchFamily="18" charset="0"/>
              </a:rPr>
              <a:t>KOLDA, O., HORÁK, P., ZELINKA, K. </a:t>
            </a:r>
            <a:r>
              <a:rPr lang="cs-CZ" sz="1800" i="1" dirty="0" smtClean="0">
                <a:latin typeface="Times New Roman" pitchFamily="18" charset="0"/>
                <a:cs typeface="Times New Roman" pitchFamily="18" charset="0"/>
              </a:rPr>
              <a:t>Zpracování masa.</a:t>
            </a:r>
            <a:r>
              <a:rPr lang="cs-CZ" sz="1800" dirty="0" smtClean="0">
                <a:latin typeface="Times New Roman" pitchFamily="18" charset="0"/>
                <a:cs typeface="Times New Roman" pitchFamily="18" charset="0"/>
              </a:rPr>
              <a:t> Praha: nakladatelství technické literatury </a:t>
            </a:r>
            <a:r>
              <a:rPr lang="cs-CZ" sz="1800" dirty="0" err="1" smtClean="0">
                <a:latin typeface="Times New Roman" pitchFamily="18" charset="0"/>
                <a:cs typeface="Times New Roman" pitchFamily="18" charset="0"/>
              </a:rPr>
              <a:t>n.p</a:t>
            </a:r>
            <a:r>
              <a:rPr lang="cs-CZ" sz="1800" dirty="0" smtClean="0">
                <a:latin typeface="Times New Roman" pitchFamily="18" charset="0"/>
                <a:cs typeface="Times New Roman" pitchFamily="18" charset="0"/>
              </a:rPr>
              <a:t>., 1985, 126 s., 04-807-85</a:t>
            </a:r>
          </a:p>
          <a:p>
            <a:pPr eaLnBrk="1" hangingPunct="1">
              <a:buNone/>
            </a:pPr>
            <a:endParaRPr lang="cs-CZ" sz="1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Nadpis 7"/>
          <p:cNvSpPr>
            <a:spLocks noGrp="1"/>
          </p:cNvSpPr>
          <p:nvPr>
            <p:ph type="title"/>
          </p:nvPr>
        </p:nvSpPr>
        <p:spPr>
          <a:xfrm>
            <a:off x="467544" y="2996952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cs-CZ" b="1" dirty="0" smtClean="0">
                <a:ln>
                  <a:solidFill>
                    <a:srgbClr val="00B0F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Děkuji za pozornost.</a:t>
            </a:r>
            <a:endParaRPr lang="cs-CZ" b="1" dirty="0">
              <a:ln>
                <a:solidFill>
                  <a:srgbClr val="00B0F0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119</Words>
  <Application>Microsoft Office PowerPoint</Application>
  <PresentationFormat>Předvádění na obrazovce (4:3)</PresentationFormat>
  <Paragraphs>27</Paragraphs>
  <Slides>7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7</vt:i4>
      </vt:variant>
    </vt:vector>
  </HeadingPairs>
  <TitlesOfParts>
    <vt:vector size="8" baseType="lpstr">
      <vt:lpstr>Motiv sady Office</vt:lpstr>
      <vt:lpstr>Téma: MASNÉ VÝROBKY</vt:lpstr>
      <vt:lpstr>Charakteristika ostatních masných výrobků</vt:lpstr>
      <vt:lpstr>Druhy ostatních masných výrobků</vt:lpstr>
      <vt:lpstr>Snímek 4</vt:lpstr>
      <vt:lpstr>OPAKOVACÍ TEST</vt:lpstr>
      <vt:lpstr>Použitá literatura:</vt:lpstr>
      <vt:lpstr>Děkuji za pozornost.</vt:lpstr>
    </vt:vector>
  </TitlesOfParts>
  <Company>KUJC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Alena Friedová</dc:creator>
  <cp:lastModifiedBy>Vítězslav Kubal</cp:lastModifiedBy>
  <cp:revision>6</cp:revision>
  <dcterms:created xsi:type="dcterms:W3CDTF">2012-08-06T20:57:57Z</dcterms:created>
  <dcterms:modified xsi:type="dcterms:W3CDTF">2012-10-22T13:01:00Z</dcterms:modified>
</cp:coreProperties>
</file>