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VucTCkuxSI4V+3+IEF55AQ==" hashData="ob2uRO5Jz9EnRR7MrWcpVe19ftw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595CD-F678-4B85-81E7-0456F5E36E95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80E28-FCBB-4E3B-B37D-8FD554BDC9A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VEPŘOVÉ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3068960"/>
            <a:ext cx="7632848" cy="3024336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definice masa, dělení masa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umí popsat a rozdělit jednotlivé 				části vepřového masa</a:t>
            </a:r>
          </a:p>
          <a:p>
            <a:pPr algn="just"/>
            <a:endParaRPr lang="cs-CZ" sz="2100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Charakteristika vepřového masa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Je velmi oblíbené pro svoje dobré vlastnosti při kuchyňské úpravě.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Má světle červenou barvu, obsahuje větší množství tuku než maso hovězí, a proto má vyšší energetickou hodnotu a po tepelném opracování je šťavnatější.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Nejlepší maso je z kusů o váze 70 – 90 kg. Maso z kanců, těžkých sviní se nesmí používat jako výsekové, ale pouze pro výrobu masných výrobků.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Dělení vepřového masa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Vepřové maso se dělí podélným řezem v páteři na dvě ½ a dále každá ½ na jednotlivé anatomické části 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cs-CZ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Do prodeje přichází:</a:t>
            </a:r>
          </a:p>
          <a:p>
            <a:pPr lvl="0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celé Vepřové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½,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na jednotlivé části s kostí nebo bez kosti,</a:t>
            </a:r>
          </a:p>
          <a:p>
            <a:pPr lvl="0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na předky (krkovice, plec, bok, pečeně),</a:t>
            </a:r>
          </a:p>
          <a:p>
            <a:pPr lvl="0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kýta s kostí (bez nohy a křížové kosti)</a:t>
            </a:r>
          </a:p>
          <a:p>
            <a:pPr lvl="0">
              <a:buNone/>
            </a:pPr>
            <a:endParaRPr lang="cs-CZ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cs-CZ" b="1" i="1" u="sng" dirty="0" smtClean="0">
                <a:latin typeface="Times New Roman" pitchFamily="18" charset="0"/>
                <a:cs typeface="Times New Roman" pitchFamily="18" charset="0"/>
              </a:rPr>
              <a:t>Vykostěním krkovic, pečení a boků získáváme žebírka: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žebírka snímaná: z pečení a krkovic</a:t>
            </a:r>
          </a:p>
          <a:p>
            <a:pPr lvl="0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žebírka plochá: z boků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0"/>
                            </p:stCondLst>
                            <p:childTnLst>
                              <p:par>
                                <p:cTn id="5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000"/>
                            </p:stCondLst>
                            <p:childTnLst>
                              <p:par>
                                <p:cTn id="5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000"/>
                            </p:stCondLst>
                            <p:childTnLst>
                              <p:par>
                                <p:cTn id="6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Dělení vepřového masa dle jakostních tříd</a:t>
            </a:r>
            <a:endParaRPr lang="cs-CZ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b="1" u="sng" dirty="0" smtClean="0">
                <a:latin typeface="Times New Roman" pitchFamily="18" charset="0"/>
                <a:cs typeface="Times New Roman" pitchFamily="18" charset="0"/>
              </a:rPr>
              <a:t>1. jakostní třída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- maso z kýty</a:t>
            </a:r>
          </a:p>
          <a:p>
            <a:pPr>
              <a:buNone/>
            </a:pP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	- maso z pečeně</a:t>
            </a:r>
          </a:p>
          <a:p>
            <a:pPr>
              <a:buNone/>
            </a:pP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	- panenská svíčková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cs-CZ" b="1" u="sng" dirty="0" smtClean="0">
                <a:latin typeface="Times New Roman" pitchFamily="18" charset="0"/>
                <a:cs typeface="Times New Roman" pitchFamily="18" charset="0"/>
              </a:rPr>
              <a:t>2. jakostní třída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maso z krkovice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maso z plece</a:t>
            </a:r>
          </a:p>
          <a:p>
            <a:pPr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- maso z přední části boku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Dělení vepřového masa dle jakostních tříd</a:t>
            </a:r>
            <a:endParaRPr lang="cs-CZ" dirty="0">
              <a:solidFill>
                <a:srgbClr val="FFC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cs-CZ" b="1" u="sng" dirty="0" smtClean="0"/>
              <a:t>3. jakostní třída</a:t>
            </a:r>
            <a:r>
              <a:rPr lang="cs-CZ" b="1" dirty="0" smtClean="0"/>
              <a:t>:</a:t>
            </a:r>
          </a:p>
          <a:p>
            <a:pPr>
              <a:buNone/>
            </a:pPr>
            <a:r>
              <a:rPr lang="cs-CZ" dirty="0" smtClean="0"/>
              <a:t>	- maso ze zadní části boku</a:t>
            </a:r>
          </a:p>
          <a:p>
            <a:pPr>
              <a:buNone/>
            </a:pPr>
            <a:r>
              <a:rPr lang="cs-CZ" dirty="0" smtClean="0"/>
              <a:t>	- kolena</a:t>
            </a:r>
          </a:p>
          <a:p>
            <a:pPr>
              <a:buNone/>
            </a:pPr>
            <a:r>
              <a:rPr lang="cs-CZ" dirty="0" smtClean="0"/>
              <a:t>	- hlava a lalok</a:t>
            </a:r>
          </a:p>
          <a:p>
            <a:pPr>
              <a:buNone/>
            </a:pPr>
            <a:r>
              <a:rPr lang="cs-CZ" dirty="0" smtClean="0"/>
              <a:t>	- nožičky</a:t>
            </a:r>
          </a:p>
          <a:p>
            <a:r>
              <a:rPr lang="cs-CZ" b="1" u="sng" dirty="0" smtClean="0"/>
              <a:t>Vepřové droby a vedlejší produkty</a:t>
            </a:r>
            <a:r>
              <a:rPr lang="cs-CZ" b="1" dirty="0" smtClean="0"/>
              <a:t>: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	- játra		- jazyk			- ledviny</a:t>
            </a:r>
          </a:p>
          <a:p>
            <a:pPr>
              <a:buNone/>
            </a:pPr>
            <a:r>
              <a:rPr lang="cs-CZ" dirty="0" smtClean="0"/>
              <a:t>	- slezina		- mozek		- srdce</a:t>
            </a:r>
          </a:p>
          <a:p>
            <a:pPr>
              <a:buNone/>
            </a:pPr>
            <a:r>
              <a:rPr lang="cs-CZ" dirty="0" smtClean="0"/>
              <a:t>	- plíce		- střeva		- krev</a:t>
            </a:r>
          </a:p>
          <a:p>
            <a:pPr>
              <a:buNone/>
            </a:pPr>
            <a:r>
              <a:rPr lang="cs-CZ" dirty="0" smtClean="0"/>
              <a:t>	</a:t>
            </a:r>
            <a:endParaRPr lang="cs-CZ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000"/>
                            </p:stCondLst>
                            <p:childTnLst>
                              <p:par>
                                <p:cTn id="5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Z kterých jatečných kusů získáváme nejlepší maso?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 jaké úpravě přichází vepřové maso do prodeje?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Co vzniká při kostění krkovic, pečení a boků?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Přiřaďte maso dle jakostních tříd.</a:t>
            </a:r>
          </a:p>
          <a:p>
            <a:pPr marL="514350" indent="-514350">
              <a:buNone/>
            </a:pPr>
            <a:r>
              <a:rPr lang="cs-CZ" dirty="0" smtClean="0"/>
              <a:t>	-lalok, krkovice, kýta, panenská svíčková, hlava, koleno, krkovice, pečeně, plec, nožičky</a:t>
            </a:r>
          </a:p>
          <a:p>
            <a:pPr marL="514350" indent="-514350">
              <a:buNone/>
            </a:pPr>
            <a:r>
              <a:rPr lang="cs-CZ" dirty="0" smtClean="0"/>
              <a:t>	1. jakostní třída:	…………</a:t>
            </a:r>
          </a:p>
          <a:p>
            <a:pPr marL="514350" indent="-514350">
              <a:buNone/>
            </a:pPr>
            <a:r>
              <a:rPr lang="cs-CZ" dirty="0" smtClean="0"/>
              <a:t>	2. jakostní třída:	…………</a:t>
            </a:r>
          </a:p>
          <a:p>
            <a:pPr marL="514350" indent="-514350">
              <a:buNone/>
            </a:pPr>
            <a:r>
              <a:rPr lang="cs-CZ" dirty="0" smtClean="0"/>
              <a:t>	3. jakostní třída:	…………</a:t>
            </a:r>
          </a:p>
          <a:p>
            <a:pPr marL="514350" indent="-514350">
              <a:buFont typeface="+mj-lt"/>
              <a:buAutoNum type="arabicParenR"/>
            </a:pPr>
            <a:endParaRPr lang="cs-CZ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0"/>
                            </p:stCondLst>
                            <p:childTnLst>
                              <p:par>
                                <p:cTn id="5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500"/>
                            </p:stCondLst>
                            <p:childTnLst>
                              <p:par>
                                <p:cTn id="6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2000" b="1" i="1" dirty="0" smtClean="0">
                <a:latin typeface="Times New Roman" pitchFamily="18" charset="0"/>
                <a:cs typeface="Times New Roman" pitchFamily="18" charset="0"/>
              </a:rPr>
              <a:t>Použitá literatura: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>
              <a:buFont typeface="+mj-lt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252</Words>
  <Application>Microsoft Office PowerPoint</Application>
  <PresentationFormat>Předvádění na obrazovce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VEPŘOVÉ MASO</vt:lpstr>
      <vt:lpstr>Charakteristika vepřového masa</vt:lpstr>
      <vt:lpstr>Dělení vepřového masa</vt:lpstr>
      <vt:lpstr>Dělení vepřového masa dle jakostních tříd</vt:lpstr>
      <vt:lpstr>Dělení vepřového masa dle jakostních tříd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VEPŘOVÉ MASO</dc:title>
  <dc:creator>Alena Friedová</dc:creator>
  <cp:lastModifiedBy>Vítězslav Kubal</cp:lastModifiedBy>
  <cp:revision>5</cp:revision>
  <dcterms:created xsi:type="dcterms:W3CDTF">2012-08-05T20:23:33Z</dcterms:created>
  <dcterms:modified xsi:type="dcterms:W3CDTF">2012-10-22T13:02:09Z</dcterms:modified>
</cp:coreProperties>
</file>