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modifyVerifier cryptProviderType="rsaFull" cryptAlgorithmClass="hash" cryptAlgorithmType="typeAny" cryptAlgorithmSid="4" spinCount="100000" saltData="5GCp6iYWlj4h3MVO1T/ocw==" hashData="avUd4a/C3VtcXpgFsWzjtL+UHPc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0EB6F-2F61-494E-9351-F79CBD0AD695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11DBC-25E7-40DE-8C8E-BF2051F0F50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1A05E-B443-40FB-84B7-E07C7E193766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17316-58F7-45FD-8B6B-E969DE86ACB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8426A-91CF-46C2-A15E-BE24CBEE091E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98B1-BAFF-4989-8721-9CB3069F34A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5B7C3-9765-498B-B6F0-033351CBFD44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29351-AD24-4271-BD9A-C4099724490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5011D-3299-4F57-A4DD-6BDB75F0D675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08F7B-04DA-4BC4-B251-449B0FE7306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6005E-7A2E-4C6D-B9CA-8DD2E68E7C95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F4480-8FDD-47E1-BC8B-067C27DCC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8EC71-AE16-426E-89B5-E9023A5DA5C9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488B3-AADB-417A-B26B-C3BAAA50BB7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433C9-5659-4879-A8DB-7EA5DD2C1351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8B61A-EB1D-4D4B-A350-4DC7E567002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202A8-ACA9-4118-935B-1E5371303B38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AD517-B9C9-4FFD-83DE-54B73045D24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522CB-CFEB-47A8-9079-555A4784A937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0BB8C-964D-4887-9B86-07D8ABF1BB6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64476-7410-406D-A398-04EA4A8BE687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88F99-90CA-43D4-A31E-09C960B419A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46C0E1-3CC6-435E-B07B-465F1AA6794E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E17F9CB-2B38-4A3D-968D-2AE8C8BC6D7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MASO A JEHO SLOŽENÍ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Autor:</a:t>
            </a:r>
            <a:r>
              <a:rPr lang="cs-CZ" sz="2100" smtClean="0">
                <a:solidFill>
                  <a:schemeClr val="tx1"/>
                </a:solidFill>
              </a:rPr>
              <a:t>			</a:t>
            </a:r>
            <a:r>
              <a:rPr lang="cs-CZ" sz="2100" b="1" i="1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Období vytvoření:</a:t>
            </a:r>
            <a:r>
              <a:rPr lang="cs-CZ" sz="2100" smtClean="0">
                <a:solidFill>
                  <a:schemeClr val="tx1"/>
                </a:solidFill>
              </a:rPr>
              <a:t>	</a:t>
            </a:r>
            <a:r>
              <a:rPr lang="cs-CZ" sz="2100" i="1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Určeno pro:</a:t>
            </a:r>
            <a:r>
              <a:rPr lang="cs-CZ" sz="2100" smtClean="0">
                <a:solidFill>
                  <a:schemeClr val="tx1"/>
                </a:solidFill>
              </a:rPr>
              <a:t>		</a:t>
            </a:r>
            <a:r>
              <a:rPr lang="cs-CZ" sz="2100" i="1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Klíčová slova:</a:t>
            </a:r>
            <a:r>
              <a:rPr lang="cs-CZ" sz="2100" smtClean="0">
                <a:solidFill>
                  <a:schemeClr val="tx1"/>
                </a:solidFill>
              </a:rPr>
              <a:t>		</a:t>
            </a:r>
            <a:r>
              <a:rPr lang="cs-CZ" sz="2100" i="1" smtClean="0">
                <a:solidFill>
                  <a:schemeClr val="tx1"/>
                </a:solidFill>
              </a:rPr>
              <a:t>vlivy působící na jakost masa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Anotace (cíl):</a:t>
            </a:r>
            <a:r>
              <a:rPr lang="cs-CZ" sz="2100" smtClean="0">
                <a:solidFill>
                  <a:schemeClr val="tx1"/>
                </a:solidFill>
              </a:rPr>
              <a:t>		</a:t>
            </a:r>
            <a:r>
              <a:rPr lang="cs-CZ" sz="2100" i="1" smtClean="0">
                <a:solidFill>
                  <a:schemeClr val="tx1"/>
                </a:solidFill>
              </a:rPr>
              <a:t>studenti znají jednotlivé vlivy působící na 				jakost masa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Vlivy působící na jakost masa</a:t>
            </a:r>
            <a:endParaRPr lang="cs-CZ" smtClean="0">
              <a:solidFill>
                <a:srgbClr val="00B05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1) INTRAVITÁLNÍ VLIVY</a:t>
            </a:r>
            <a:endParaRPr lang="cs-CZ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Plemeno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Krmivo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Stáří zvířete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Pohlaví zvířete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Zdravotní stav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Ustájení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Přeprava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Nákup zvířat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cs-CZ" dirty="0" smtClean="0"/>
          </a:p>
        </p:txBody>
      </p:sp>
      <p:pic>
        <p:nvPicPr>
          <p:cNvPr id="3076" name="Picture 3" descr="C:\Users\friedova\AppData\Local\Microsoft\Windows\Temporary Internet Files\Content.IE5\TWCBW2Y5\MP900424273[1].jpg"/>
          <p:cNvPicPr>
            <a:picLocks noChangeAspect="1" noChangeArrowheads="1"/>
          </p:cNvPicPr>
          <p:nvPr/>
        </p:nvPicPr>
        <p:blipFill>
          <a:blip r:embed="rId2" cstate="print"/>
          <a:srcRect t="17668" r="9862" b="21756"/>
          <a:stretch>
            <a:fillRect/>
          </a:stretch>
        </p:blipFill>
        <p:spPr bwMode="auto">
          <a:xfrm>
            <a:off x="3708400" y="2133600"/>
            <a:ext cx="17272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4" descr="C:\Users\friedova\AppData\Local\Microsoft\Windows\Temporary Internet Files\Content.IE5\5WQBG8X8\MP90040216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1268413"/>
            <a:ext cx="113665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9" descr="C:\Users\friedova\AppData\Local\Microsoft\Windows\Temporary Internet Files\Content.IE5\379UQNC2\MC90019849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3213100"/>
            <a:ext cx="2027238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1" descr="C:\Users\friedova\AppData\Local\Microsoft\Windows\Temporary Internet Files\Content.IE5\379UQNC2\MC900149561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375" y="4437063"/>
            <a:ext cx="1858963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500"/>
                            </p:stCondLst>
                            <p:childTnLst>
                              <p:par>
                                <p:cTn id="4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500"/>
                            </p:stCondLst>
                            <p:childTnLst>
                              <p:par>
                                <p:cTn id="47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500"/>
                            </p:stCondLst>
                            <p:childTnLst>
                              <p:par>
                                <p:cTn id="5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Vlivy působící na jakost masa</a:t>
            </a:r>
            <a:endParaRPr lang="cs-CZ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3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2) TECHNOLOGICKÝ PROCES</a:t>
            </a:r>
            <a:endParaRPr lang="cs-CZ" sz="3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514350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odpočinek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omračování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vykrvení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opracování povrchu těla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cs-CZ" sz="2400" b="1" dirty="0" err="1" smtClean="0">
                <a:latin typeface="Times New Roman" pitchFamily="18" charset="0"/>
                <a:cs typeface="Times New Roman" pitchFamily="18" charset="0"/>
              </a:rPr>
              <a:t>vykolení</a:t>
            </a:r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 a půlení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veterinární prohlídka a konečná úprava </a:t>
            </a:r>
            <a:r>
              <a:rPr lang="cs-CZ" sz="1600" i="1" dirty="0" smtClean="0">
                <a:latin typeface="Times New Roman" pitchFamily="18" charset="0"/>
                <a:cs typeface="Times New Roman" pitchFamily="18" charset="0"/>
              </a:rPr>
              <a:t>(Cílem veterinární prohlídky je zamezit přenosu nakažlivých chorob nebo cizopasníků ze zvířat na člověka. Po prohlídce je maso označeno otiskem razítka.)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cs-CZ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cs-CZ" sz="3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cs-CZ" sz="3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>
            <a:normAutofit fontScale="3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5900" b="1" i="1" dirty="0" smtClean="0">
                <a:latin typeface="Times New Roman" pitchFamily="18" charset="0"/>
                <a:cs typeface="Times New Roman" pitchFamily="18" charset="0"/>
              </a:rPr>
              <a:t>Ad f) </a:t>
            </a:r>
            <a:r>
              <a:rPr lang="cs-CZ" sz="5900" b="1" i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veterinární prohlídka – značení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cs-CZ" b="1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cs-CZ" sz="5000" b="1" u="sng" dirty="0" smtClean="0">
                <a:latin typeface="Times New Roman" pitchFamily="18" charset="0"/>
                <a:cs typeface="Times New Roman" pitchFamily="18" charset="0"/>
              </a:rPr>
              <a:t>Maso poživatelné</a:t>
            </a:r>
            <a:endParaRPr lang="cs-CZ" sz="50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>
                <a:sym typeface="Symbol"/>
              </a:rPr>
              <a:t>				</a:t>
            </a:r>
            <a:r>
              <a:rPr lang="cs-CZ" sz="45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bez omezení do celé sítě prodejen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cs-CZ" sz="5000" b="1" u="sng" dirty="0" smtClean="0">
                <a:latin typeface="Times New Roman" pitchFamily="18" charset="0"/>
                <a:cs typeface="Times New Roman" pitchFamily="18" charset="0"/>
              </a:rPr>
              <a:t>Maso podmíněně poživatelné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/>
              <a:t>				</a:t>
            </a:r>
            <a:endParaRPr lang="cs-CZ" sz="43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cs-CZ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cs-CZ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určeno do masných výrobků po předchozí úpravě</a:t>
            </a:r>
            <a:endParaRPr lang="cs-CZ" sz="46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3800" dirty="0" smtClean="0">
                <a:latin typeface="Times New Roman" pitchFamily="18" charset="0"/>
                <a:cs typeface="Times New Roman" pitchFamily="18" charset="0"/>
              </a:rPr>
              <a:t>					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cs-CZ" sz="3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cs-CZ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4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určené pro vybrané výrobky</a:t>
            </a:r>
            <a:endParaRPr lang="cs-CZ" sz="46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cs-CZ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cs-CZ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cs-CZ" sz="4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zpracování do všech tepelně opracovaných masných výrobků</a:t>
            </a:r>
            <a:endParaRPr lang="cs-CZ" sz="46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/>
              <a:t>	 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cs-CZ" sz="50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cs-CZ" sz="5000" b="1" u="sng" dirty="0" smtClean="0">
                <a:latin typeface="Times New Roman" pitchFamily="18" charset="0"/>
                <a:cs typeface="Times New Roman" pitchFamily="18" charset="0"/>
              </a:rPr>
              <a:t>Maso nepoživatelné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3800" dirty="0" smtClean="0">
                <a:latin typeface="Times New Roman" pitchFamily="18" charset="0"/>
                <a:cs typeface="Times New Roman" pitchFamily="18" charset="0"/>
              </a:rPr>
              <a:t>				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3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cs-CZ" sz="45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konfiskát, určen jako krmné maso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cs-CZ" dirty="0" smtClean="0"/>
          </a:p>
        </p:txBody>
      </p:sp>
      <p:grpSp>
        <p:nvGrpSpPr>
          <p:cNvPr id="2" name="Skupina 17"/>
          <p:cNvGrpSpPr/>
          <p:nvPr/>
        </p:nvGrpSpPr>
        <p:grpSpPr>
          <a:xfrm>
            <a:off x="1331640" y="3717032"/>
            <a:ext cx="360040" cy="360040"/>
            <a:chOff x="7308304" y="5445224"/>
            <a:chExt cx="360040" cy="360040"/>
          </a:xfrm>
          <a:noFill/>
        </p:grpSpPr>
        <p:sp>
          <p:nvSpPr>
            <p:cNvPr id="15" name="Elipsa 14"/>
            <p:cNvSpPr/>
            <p:nvPr/>
          </p:nvSpPr>
          <p:spPr>
            <a:xfrm>
              <a:off x="7308304" y="5445224"/>
              <a:ext cx="360040" cy="338336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 dirty="0"/>
            </a:p>
          </p:txBody>
        </p:sp>
        <p:sp>
          <p:nvSpPr>
            <p:cNvPr id="12" name="Obdélník 11"/>
            <p:cNvSpPr/>
            <p:nvPr/>
          </p:nvSpPr>
          <p:spPr>
            <a:xfrm>
              <a:off x="7308304" y="5445224"/>
              <a:ext cx="360040" cy="36004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/>
            </a:p>
          </p:txBody>
        </p:sp>
      </p:grpSp>
      <p:sp>
        <p:nvSpPr>
          <p:cNvPr id="9219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Vlivy působící na jakost masa</a:t>
            </a:r>
            <a:endParaRPr lang="cs-CZ" smtClean="0"/>
          </a:p>
        </p:txBody>
      </p:sp>
      <p:sp>
        <p:nvSpPr>
          <p:cNvPr id="4" name="Rovnoramenný trojúhelník 3"/>
          <p:cNvSpPr/>
          <p:nvPr/>
        </p:nvSpPr>
        <p:spPr>
          <a:xfrm>
            <a:off x="1403350" y="5445125"/>
            <a:ext cx="431800" cy="33813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7" name="Elipsa 6"/>
          <p:cNvSpPr/>
          <p:nvPr/>
        </p:nvSpPr>
        <p:spPr>
          <a:xfrm>
            <a:off x="1403350" y="2276475"/>
            <a:ext cx="360363" cy="33813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dirty="0"/>
              <a:t>B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331913" y="3141663"/>
            <a:ext cx="287337" cy="2889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grpSp>
        <p:nvGrpSpPr>
          <p:cNvPr id="5" name="Skupina 19"/>
          <p:cNvGrpSpPr>
            <a:grpSpLocks/>
          </p:cNvGrpSpPr>
          <p:nvPr/>
        </p:nvGrpSpPr>
        <p:grpSpPr bwMode="auto">
          <a:xfrm>
            <a:off x="1258888" y="4292600"/>
            <a:ext cx="433387" cy="431800"/>
            <a:chOff x="7092280" y="5589240"/>
            <a:chExt cx="432048" cy="432048"/>
          </a:xfrm>
        </p:grpSpPr>
        <p:sp>
          <p:nvSpPr>
            <p:cNvPr id="13" name="Obdélník 12"/>
            <p:cNvSpPr/>
            <p:nvPr/>
          </p:nvSpPr>
          <p:spPr>
            <a:xfrm>
              <a:off x="7092280" y="5589240"/>
              <a:ext cx="288032" cy="2875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/>
            </a:p>
          </p:txBody>
        </p:sp>
        <p:sp>
          <p:nvSpPr>
            <p:cNvPr id="19" name="Obdélník 18"/>
            <p:cNvSpPr/>
            <p:nvPr/>
          </p:nvSpPr>
          <p:spPr>
            <a:xfrm>
              <a:off x="7236296" y="5733786"/>
              <a:ext cx="288032" cy="28750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/>
            </a:p>
          </p:txBody>
        </p:sp>
      </p:grpSp>
      <p:grpSp>
        <p:nvGrpSpPr>
          <p:cNvPr id="6" name="Skupina 21"/>
          <p:cNvGrpSpPr>
            <a:grpSpLocks/>
          </p:cNvGrpSpPr>
          <p:nvPr/>
        </p:nvGrpSpPr>
        <p:grpSpPr bwMode="auto">
          <a:xfrm>
            <a:off x="1979613" y="4365625"/>
            <a:ext cx="504825" cy="338138"/>
            <a:chOff x="7236296" y="5445224"/>
            <a:chExt cx="504056" cy="338336"/>
          </a:xfrm>
        </p:grpSpPr>
        <p:sp>
          <p:nvSpPr>
            <p:cNvPr id="17" name="Elipsa 16"/>
            <p:cNvSpPr/>
            <p:nvPr/>
          </p:nvSpPr>
          <p:spPr>
            <a:xfrm>
              <a:off x="7236296" y="5445224"/>
              <a:ext cx="359813" cy="3383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/>
            </a:p>
          </p:txBody>
        </p:sp>
        <p:sp>
          <p:nvSpPr>
            <p:cNvPr id="21" name="Elipsa 20"/>
            <p:cNvSpPr/>
            <p:nvPr/>
          </p:nvSpPr>
          <p:spPr>
            <a:xfrm>
              <a:off x="7380538" y="5445224"/>
              <a:ext cx="359814" cy="33833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cs-CZ"/>
            </a:p>
          </p:txBody>
        </p:sp>
      </p:grp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1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1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1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100"/>
                            </p:stCondLst>
                            <p:childTnLst>
                              <p:par>
                                <p:cTn id="3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100"/>
                            </p:stCondLst>
                            <p:childTnLst>
                              <p:par>
                                <p:cTn id="3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1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100"/>
                            </p:stCondLst>
                            <p:childTnLst>
                              <p:par>
                                <p:cTn id="4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100"/>
                            </p:stCondLst>
                            <p:childTnLst>
                              <p:par>
                                <p:cTn id="5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81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8100"/>
                            </p:stCondLst>
                            <p:childTnLst>
                              <p:par>
                                <p:cTn id="5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1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10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100"/>
                            </p:stCondLst>
                            <p:childTnLst>
                              <p:par>
                                <p:cTn id="6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2100"/>
                            </p:stCondLst>
                            <p:childTnLst>
                              <p:par>
                                <p:cTn id="7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6" dur="2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41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4" grpId="0" animBg="1"/>
      <p:bldP spid="7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Vlivy působící na jakost masa</a:t>
            </a:r>
            <a:endParaRPr lang="cs-CZ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3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3) ZRÁNÍ MASA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cs-CZ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2800" dirty="0" smtClean="0">
                <a:latin typeface="Times New Roman" pitchFamily="18" charset="0"/>
                <a:cs typeface="Times New Roman" pitchFamily="18" charset="0"/>
              </a:rPr>
              <a:t>Rychlost zrání masa závisí jednak na teplotě, tak i na zdravotním stavu zvířete. Závislost teploty a rychlosti enzymatického zrání masa je přímosměrná. S klesající teplotou masa, klesá i rychlost zrání.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2800" dirty="0" smtClean="0">
                <a:latin typeface="Times New Roman" pitchFamily="18" charset="0"/>
                <a:cs typeface="Times New Roman" pitchFamily="18" charset="0"/>
              </a:rPr>
              <a:t>Maso starých zvířat zraje pomaleji než maso mladých kusů.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2800" dirty="0" smtClean="0">
                <a:latin typeface="Times New Roman" pitchFamily="18" charset="0"/>
                <a:cs typeface="Times New Roman" pitchFamily="18" charset="0"/>
              </a:rPr>
              <a:t>Maso ihned po porážce, zvláště hovězí je pro kuchyňskou úpravu nevhodné.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cs-CZ" sz="3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Vlivy působící na jakost masa</a:t>
            </a:r>
            <a:endParaRPr lang="cs-CZ" dirty="0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3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4) SKLADOVÁNÍ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maso 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vychládlé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– vnitřní teplota 10°C skladujeme 3 dny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maso vychlazené – vnitřní teplota 0 – 5°C (při 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tepl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. vzduchu 6°C trvanlivost 5 dnů, při 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tepl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. vzduchu 3°C trvanlivost se prodlouží na 6 dnů a při 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tepl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. vzduchu 0°C až na 10 dnů)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maso zmrazené – při pomalém zmrazování dochází ve svalovině k tvorbě hrubých ledových krystalů, které porušují histologickou strukturu masa. Při rychlém zmrazování, kterého se dosáhne působením hlubokých mrazírenských teplot (- 40°C) se vytvářejí velmi jemné krystalky, které histologickou stavbu masa neporuší tak silně, jako při zmrazování pozvolném.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/>
              <a:t>		- 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při teplotě -12 až -14°C - skladujeme po dobu asi 3 měsíců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	-	při teplotě -18°C - skladujeme po dobu 9 měsíců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	-	při teplotě -20°C – skladujeme po dobu 12 měsíců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	-	při teplotě -28°C - skladujeme maso déle než 1 rok</a:t>
            </a: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6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6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6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000"/>
                            </p:stCondLst>
                            <p:childTnLst>
                              <p:par>
                                <p:cTn id="5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6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6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3000"/>
                            </p:stCondLst>
                            <p:childTnLst>
                              <p:par>
                                <p:cTn id="6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6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6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0"/>
                            </p:stCondLst>
                            <p:childTnLst>
                              <p:par>
                                <p:cTn id="7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6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6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smtClean="0">
                <a:latin typeface="Times New Roman" pitchFamily="18" charset="0"/>
                <a:cs typeface="Times New Roman" pitchFamily="18" charset="0"/>
              </a:rPr>
              <a:t>Co zařadíš do intravitálních vlivů?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smtClean="0">
                <a:latin typeface="Times New Roman" pitchFamily="18" charset="0"/>
                <a:cs typeface="Times New Roman" pitchFamily="18" charset="0"/>
              </a:rPr>
              <a:t>Proč se dělá veterinární prohlídka?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smtClean="0">
                <a:latin typeface="Times New Roman" pitchFamily="18" charset="0"/>
                <a:cs typeface="Times New Roman" pitchFamily="18" charset="0"/>
              </a:rPr>
              <a:t>Jak se značí maso?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smtClean="0">
                <a:latin typeface="Times New Roman" pitchFamily="18" charset="0"/>
                <a:cs typeface="Times New Roman" pitchFamily="18" charset="0"/>
              </a:rPr>
              <a:t>Při jaké teplotě se skladuje čerstvé maso?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smtClean="0">
                <a:latin typeface="Times New Roman" pitchFamily="18" charset="0"/>
                <a:cs typeface="Times New Roman" pitchFamily="18" charset="0"/>
              </a:rPr>
              <a:t>Jaké vlivy působí na jakost masa při technologickém procesu?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endParaRPr lang="cs-CZ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hangingPunct="1">
              <a:buFont typeface="Calibri" pitchFamily="34" charset="0"/>
              <a:buAutoNum type="arabicParenR"/>
            </a:pPr>
            <a:endParaRPr lang="cs-CZ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hangingPunct="1">
              <a:buFont typeface="Calibri" pitchFamily="34" charset="0"/>
              <a:buAutoNum type="arabicParenR"/>
            </a:pPr>
            <a:endParaRPr lang="cs-CZ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9219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STEINHAUSER, L., a kol. </a:t>
            </a:r>
            <a:r>
              <a:rPr lang="cs-CZ" sz="1800" i="1" smtClean="0">
                <a:latin typeface="Times New Roman" pitchFamily="18" charset="0"/>
                <a:cs typeface="Times New Roman" pitchFamily="18" charset="0"/>
              </a:rPr>
              <a:t>Hygiena a technologie masa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. Vydal: Steinhauser s.r.o. ve svém vydavatelství potravinářské literatury LAST, 1995, 643 s., ISBN 80-900260-4-4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KOLDA, O., HORÁK, P., ZELINKA, K. </a:t>
            </a:r>
            <a:r>
              <a:rPr lang="cs-CZ" sz="1800" i="1" smtClean="0">
                <a:latin typeface="Times New Roman" pitchFamily="18" charset="0"/>
                <a:cs typeface="Times New Roman" pitchFamily="18" charset="0"/>
              </a:rPr>
              <a:t>Zpracování masa.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 Praha: nakladatelství technické literatury n.p., 1985, 126 s., 04-807-85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292</Words>
  <Application>Microsoft Office PowerPoint</Application>
  <PresentationFormat>Předvádění na obrazovce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Téma: MASO A JEHO SLOŽENÍ</vt:lpstr>
      <vt:lpstr>Vlivy působící na jakost masa</vt:lpstr>
      <vt:lpstr>Vlivy působící na jakost masa</vt:lpstr>
      <vt:lpstr>Vlivy působící na jakost masa</vt:lpstr>
      <vt:lpstr>Vlivy působící na jakost masa</vt:lpstr>
      <vt:lpstr>Vlivy působící na jakost masa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MASO A JEHO SLOŽENÍ</dc:title>
  <dc:creator>Alena Friedová</dc:creator>
  <cp:lastModifiedBy>Vítězslav Kubal</cp:lastModifiedBy>
  <cp:revision>5</cp:revision>
  <dcterms:created xsi:type="dcterms:W3CDTF">2012-08-05T18:47:23Z</dcterms:created>
  <dcterms:modified xsi:type="dcterms:W3CDTF">2012-10-22T13:02:07Z</dcterms:modified>
</cp:coreProperties>
</file>