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5" r:id="rId2"/>
    <p:sldId id="267" r:id="rId3"/>
    <p:sldId id="266" r:id="rId4"/>
    <p:sldId id="285" r:id="rId5"/>
    <p:sldId id="287" r:id="rId6"/>
    <p:sldId id="272" r:id="rId7"/>
    <p:sldId id="278" r:id="rId8"/>
    <p:sldId id="275" r:id="rId9"/>
    <p:sldId id="276" r:id="rId10"/>
    <p:sldId id="289" r:id="rId11"/>
    <p:sldId id="273" r:id="rId12"/>
    <p:sldId id="281" r:id="rId13"/>
    <p:sldId id="283" r:id="rId14"/>
    <p:sldId id="277" r:id="rId15"/>
    <p:sldId id="26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9B5AB-54D4-4970-9A04-2139837561DE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27530-59C8-4B32-934C-95C64F3E60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920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34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24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0629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16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02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654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77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586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38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523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301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BA6-0D82-4652-B3C0-885427A48C60}" type="datetimeFigureOut">
              <a:rPr lang="cs-CZ" smtClean="0"/>
              <a:t>27.9.2017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9602-F4A3-4301-9811-696E275A0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342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obchodnirejstrik.cz/" TargetMode="External"/><Relationship Id="rId2" Type="http://schemas.openxmlformats.org/officeDocument/2006/relationships/hyperlink" Target="http://business.center.cz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404_%20&#381;ivnostensk&#233;%20podn_Prezentace.pptx" TargetMode="External"/><Relationship Id="rId4" Type="http://schemas.openxmlformats.org/officeDocument/2006/relationships/hyperlink" Target="http://www.oahshb.cz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85800" y="2276872"/>
            <a:ext cx="7772400" cy="1323578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Výukový materiál zpracován v rámci oblasti podpory 1.5</a:t>
            </a:r>
            <a:r>
              <a:rPr lang="cs-CZ" sz="3100" dirty="0"/>
              <a:t/>
            </a:r>
            <a:br>
              <a:rPr lang="cs-CZ" sz="3100" dirty="0"/>
            </a:br>
            <a:r>
              <a:rPr lang="cs-CZ" sz="3100" b="1" dirty="0"/>
              <a:t>„EU peníze středním školám“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pic>
        <p:nvPicPr>
          <p:cNvPr id="4098" name="obrázek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021" y="481027"/>
            <a:ext cx="5972175" cy="1457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ulka 7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12202111"/>
              </p:ext>
            </p:extLst>
          </p:nvPr>
        </p:nvGraphicFramePr>
        <p:xfrm>
          <a:off x="1115615" y="3645024"/>
          <a:ext cx="6836272" cy="23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4532016"/>
              </a:tblGrid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Název </a:t>
                      </a:r>
                      <a:r>
                        <a:rPr lang="cs-CZ" sz="1200" dirty="0">
                          <a:effectLst/>
                        </a:rPr>
                        <a:t>školy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Obchodní </a:t>
                      </a:r>
                      <a:r>
                        <a:rPr lang="cs-CZ" sz="1200" dirty="0">
                          <a:effectLst/>
                        </a:rPr>
                        <a:t>akademie a Hotelová škola Havlíčkův </a:t>
                      </a:r>
                      <a:r>
                        <a:rPr lang="cs-CZ" sz="1200" dirty="0" smtClean="0">
                          <a:effectLst/>
                        </a:rPr>
                        <a:t>Brod 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Název </a:t>
                      </a:r>
                      <a:r>
                        <a:rPr lang="cs-CZ" sz="1200" dirty="0">
                          <a:effectLst/>
                        </a:rPr>
                        <a:t>OP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OP </a:t>
                      </a:r>
                      <a:r>
                        <a:rPr lang="cs-CZ" sz="1200" dirty="0">
                          <a:effectLst/>
                        </a:rPr>
                        <a:t>Vzdělávání pro konkurenceschopnost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Registrační </a:t>
                      </a:r>
                      <a:r>
                        <a:rPr lang="cs-CZ" sz="1200" dirty="0">
                          <a:effectLst/>
                        </a:rPr>
                        <a:t>číslo projektu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CZ.1.07/1.5.00/34.0258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Název </a:t>
                      </a:r>
                      <a:r>
                        <a:rPr lang="cs-CZ" sz="1200" dirty="0">
                          <a:effectLst/>
                        </a:rPr>
                        <a:t>projektu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Inovace </a:t>
                      </a:r>
                      <a:r>
                        <a:rPr lang="cs-CZ" sz="1200" dirty="0">
                          <a:effectLst/>
                        </a:rPr>
                        <a:t>a individualizace výuky na OA a HŠ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Šablona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III/2 </a:t>
                      </a:r>
                      <a:r>
                        <a:rPr lang="cs-CZ" sz="1200" dirty="0">
                          <a:effectLst/>
                        </a:rPr>
                        <a:t>Inovace a zkvalitnění výuky prostřednictvím ICT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Označení </a:t>
                      </a:r>
                      <a:r>
                        <a:rPr lang="cs-CZ" sz="1200" dirty="0">
                          <a:effectLst/>
                        </a:rPr>
                        <a:t>vzdělávacího materiálu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VY_32_INOVACE_07_EKO_404_Mus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Druh </a:t>
                      </a:r>
                      <a:r>
                        <a:rPr lang="cs-CZ" sz="1200" dirty="0">
                          <a:effectLst/>
                        </a:rPr>
                        <a:t>učebního materiálu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Prezentace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Autor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r>
                        <a:rPr lang="cs-CZ" sz="1200" dirty="0" smtClean="0">
                          <a:effectLst/>
                        </a:rPr>
                        <a:t>Ing. Bohuslav Musil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6156176" y="188640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dirty="0" smtClean="0"/>
              <a:t>VY_32_INOVACE_07_EKO_404_Mus</a:t>
            </a:r>
            <a:endParaRPr lang="cs-CZ" sz="1400" dirty="0">
              <a:ea typeface="Calibri"/>
              <a:cs typeface="Times New Roman"/>
            </a:endParaRPr>
          </a:p>
          <a:p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511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2" y="476672"/>
            <a:ext cx="8315973" cy="5509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Zákon č. 455/1991 Sb., o živnostenském podnikání – přílohy: </a:t>
            </a:r>
          </a:p>
          <a:p>
            <a:endParaRPr lang="cs-CZ" sz="2400" dirty="0" smtClean="0"/>
          </a:p>
          <a:p>
            <a:r>
              <a:rPr lang="cs-CZ" sz="2400" dirty="0" smtClean="0"/>
              <a:t>Příloha č. 1 </a:t>
            </a:r>
            <a:r>
              <a:rPr lang="cs-CZ" sz="2400" dirty="0"/>
              <a:t>Živnosti </a:t>
            </a:r>
            <a:r>
              <a:rPr lang="cs-CZ" sz="2400" dirty="0" smtClean="0"/>
              <a:t>řemeslné</a:t>
            </a:r>
          </a:p>
          <a:p>
            <a:endParaRPr lang="cs-CZ" sz="2400" dirty="0" smtClean="0"/>
          </a:p>
          <a:p>
            <a:r>
              <a:rPr lang="cs-CZ" sz="2400" dirty="0" smtClean="0"/>
              <a:t>Příloha č. 2 </a:t>
            </a:r>
            <a:r>
              <a:rPr lang="cs-CZ" sz="2400" dirty="0"/>
              <a:t>Živnosti </a:t>
            </a:r>
            <a:r>
              <a:rPr lang="cs-CZ" sz="2400" dirty="0" smtClean="0"/>
              <a:t>vázané</a:t>
            </a:r>
          </a:p>
          <a:p>
            <a:endParaRPr lang="cs-CZ" sz="2400" dirty="0" smtClean="0"/>
          </a:p>
          <a:p>
            <a:r>
              <a:rPr lang="cs-CZ" sz="2400" dirty="0" smtClean="0"/>
              <a:t>Příloha č. 3 </a:t>
            </a:r>
            <a:r>
              <a:rPr lang="cs-CZ" sz="2400" dirty="0"/>
              <a:t>Koncesované </a:t>
            </a:r>
            <a:r>
              <a:rPr lang="cs-CZ" sz="2400" dirty="0" smtClean="0"/>
              <a:t>živnosti</a:t>
            </a:r>
          </a:p>
          <a:p>
            <a:endParaRPr lang="cs-CZ" sz="2400" dirty="0" smtClean="0"/>
          </a:p>
          <a:p>
            <a:r>
              <a:rPr lang="cs-CZ" sz="2400" dirty="0" smtClean="0"/>
              <a:t>Příloha č. 4 </a:t>
            </a:r>
            <a:r>
              <a:rPr lang="cs-CZ" sz="2400" dirty="0"/>
              <a:t>Živnost </a:t>
            </a:r>
            <a:r>
              <a:rPr lang="cs-CZ" sz="2400" dirty="0" smtClean="0"/>
              <a:t>volná</a:t>
            </a:r>
          </a:p>
          <a:p>
            <a:endParaRPr lang="cs-CZ" sz="2400" dirty="0" smtClean="0"/>
          </a:p>
          <a:p>
            <a:r>
              <a:rPr lang="cs-CZ" sz="2400" dirty="0" smtClean="0"/>
              <a:t>Příloha č. 5 </a:t>
            </a:r>
            <a:r>
              <a:rPr lang="cs-CZ" sz="2400" dirty="0"/>
              <a:t>Seznam živností, jejichž výkon je podnikatel povinen zajistit pouze fyzickými osobami splňujícími odbornou způsobilost, a odborné způsobilosti pro výkon </a:t>
            </a:r>
            <a:r>
              <a:rPr lang="cs-CZ" sz="2400" dirty="0" smtClean="0"/>
              <a:t>těchto </a:t>
            </a:r>
            <a:r>
              <a:rPr lang="cs-CZ" sz="2400" dirty="0"/>
              <a:t>činností</a:t>
            </a:r>
          </a:p>
        </p:txBody>
      </p:sp>
    </p:spTree>
    <p:extLst>
      <p:ext uri="{BB962C8B-B14F-4D97-AF65-F5344CB8AC3E}">
        <p14:creationId xmlns:p14="http://schemas.microsoft.com/office/powerpoint/2010/main" val="1152972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39552" y="476672"/>
            <a:ext cx="8208912" cy="544456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ln/>
                <a:solidFill>
                  <a:srgbClr val="FF0000"/>
                </a:solidFill>
              </a:rPr>
              <a:t>Výhody pro fyzickou osobu</a:t>
            </a:r>
          </a:p>
          <a:p>
            <a:pPr marL="285750" indent="-285750">
              <a:buFont typeface="Arial" pitchFamily="34" charset="0"/>
              <a:buChar char="•"/>
            </a:pPr>
            <a:endParaRPr lang="cs-CZ" b="1" dirty="0">
              <a:ln/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 smtClean="0">
                <a:latin typeface="Arial" charset="0"/>
                <a:cs typeface="Arial" charset="0"/>
              </a:rPr>
              <a:t>Jednoduché zahájení podnikání, bez velkých výdajů. Snadné přerušení a ukončení živnosti. Za daných podmínek je možnost vést daňovou evidenci místo účetnictví. Výhodné paušály u daně z příjmů fyzických osob. Příjem po zdanění lze použít pro osobní potřebu</a:t>
            </a:r>
            <a:r>
              <a:rPr lang="cs-CZ" altLang="cs-CZ" dirty="0" smtClean="0"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cs-CZ" altLang="cs-CZ" dirty="0">
              <a:solidFill>
                <a:schemeClr val="tx2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r>
              <a:rPr lang="cs-CZ" sz="2800" b="1" dirty="0" smtClean="0">
                <a:ln/>
                <a:solidFill>
                  <a:srgbClr val="FF0000"/>
                </a:solidFill>
              </a:rPr>
              <a:t>Nevýhody  </a:t>
            </a:r>
            <a:r>
              <a:rPr lang="cs-CZ" sz="2800" b="1" dirty="0">
                <a:ln/>
                <a:solidFill>
                  <a:srgbClr val="FF0000"/>
                </a:solidFill>
              </a:rPr>
              <a:t>pro fyzickou </a:t>
            </a:r>
            <a:r>
              <a:rPr lang="cs-CZ" sz="2800" b="1" dirty="0" smtClean="0">
                <a:ln/>
                <a:solidFill>
                  <a:srgbClr val="FF0000"/>
                </a:solidFill>
              </a:rPr>
              <a:t>osobu</a:t>
            </a:r>
          </a:p>
          <a:p>
            <a:endParaRPr lang="cs-CZ" sz="2800" b="1" dirty="0">
              <a:ln/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altLang="cs-CZ" sz="2800" dirty="0">
                <a:cs typeface="Arial" charset="0"/>
              </a:rPr>
              <a:t>Podnikatel ručí celým svým majetkem.</a:t>
            </a:r>
          </a:p>
          <a:p>
            <a:pPr>
              <a:lnSpc>
                <a:spcPct val="90000"/>
              </a:lnSpc>
            </a:pPr>
            <a:endParaRPr lang="cs-CZ" altLang="cs-CZ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endParaRPr lang="cs-CZ" dirty="0"/>
          </a:p>
          <a:p>
            <a:endParaRPr lang="cs-CZ" dirty="0"/>
          </a:p>
        </p:txBody>
      </p:sp>
      <p:pic>
        <p:nvPicPr>
          <p:cNvPr id="6146" name="Picture 2" descr="http://www.oahshb.cz/res/dwe-gallery/1404045553/20121212_171747_0_tn_200x1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573016"/>
            <a:ext cx="2097021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8417657" y="50890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1182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491880" y="25649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3" y="404664"/>
            <a:ext cx="8161625" cy="60170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cs-CZ" altLang="cs-CZ" sz="900" dirty="0">
              <a:latin typeface="Arial" charset="0"/>
              <a:cs typeface="Arial" charset="0"/>
            </a:endParaRPr>
          </a:p>
          <a:p>
            <a:r>
              <a:rPr lang="cs-CZ" sz="3200" b="1" dirty="0" smtClean="0">
                <a:solidFill>
                  <a:srgbClr val="FF0000"/>
                </a:solidFill>
              </a:rPr>
              <a:t>Odpovědný zástupce</a:t>
            </a:r>
            <a:r>
              <a:rPr lang="cs-CZ" dirty="0"/>
              <a:t> </a:t>
            </a:r>
          </a:p>
          <a:p>
            <a:pPr lvl="0"/>
            <a:r>
              <a:rPr lang="cs-CZ" sz="2800" dirty="0" smtClean="0"/>
              <a:t>Je FO, </a:t>
            </a:r>
            <a:r>
              <a:rPr lang="cs-CZ" sz="2800" dirty="0"/>
              <a:t>která odpovídá za řádný provoz živnosti a je s podnikatelem </a:t>
            </a:r>
            <a:r>
              <a:rPr lang="cs-CZ" sz="2800" dirty="0" smtClean="0"/>
              <a:t>ve</a:t>
            </a:r>
            <a:r>
              <a:rPr lang="cs-CZ" sz="2800" dirty="0"/>
              <a:t> smluvním </a:t>
            </a:r>
            <a:r>
              <a:rPr lang="cs-CZ" sz="2800" dirty="0" smtClean="0"/>
              <a:t>stavu. Splňuje všeobecné i zvláštní podmínky k provozování živnosti.</a:t>
            </a:r>
            <a:endParaRPr lang="cs-CZ" sz="2800" dirty="0"/>
          </a:p>
          <a:p>
            <a:pPr lvl="0"/>
            <a:r>
              <a:rPr lang="cs-CZ" sz="2800" dirty="0"/>
              <a:t>Odpovědný zástupce se musí zúčastňovat provozování živnosti v potřebném </a:t>
            </a:r>
            <a:r>
              <a:rPr lang="cs-CZ" sz="2800" dirty="0" smtClean="0"/>
              <a:t>rozsahu.</a:t>
            </a:r>
            <a:endParaRPr lang="cs-CZ" sz="2800" dirty="0"/>
          </a:p>
          <a:p>
            <a:endParaRPr lang="cs-CZ" dirty="0" smtClean="0"/>
          </a:p>
          <a:p>
            <a:r>
              <a:rPr lang="cs-CZ" sz="2800" b="1" dirty="0" smtClean="0">
                <a:solidFill>
                  <a:srgbClr val="FF0000"/>
                </a:solidFill>
              </a:rPr>
              <a:t>Odpovědného </a:t>
            </a:r>
            <a:r>
              <a:rPr lang="cs-CZ" sz="2800" b="1" dirty="0">
                <a:solidFill>
                  <a:srgbClr val="FF0000"/>
                </a:solidFill>
              </a:rPr>
              <a:t>zástupce musí mít vždy</a:t>
            </a:r>
            <a:r>
              <a:rPr lang="cs-CZ" sz="2800" b="1" dirty="0" smtClean="0">
                <a:solidFill>
                  <a:srgbClr val="FF0000"/>
                </a:solidFill>
              </a:rPr>
              <a:t>:</a:t>
            </a:r>
            <a:endParaRPr lang="cs-CZ" dirty="0"/>
          </a:p>
          <a:p>
            <a:pPr lvl="0"/>
            <a:r>
              <a:rPr lang="cs-CZ" sz="2800" dirty="0" smtClean="0"/>
              <a:t>Podnikatel </a:t>
            </a:r>
            <a:r>
              <a:rPr lang="cs-CZ" sz="2800" dirty="0"/>
              <a:t>FO, který </a:t>
            </a:r>
            <a:r>
              <a:rPr lang="cs-CZ" sz="2800" dirty="0" smtClean="0"/>
              <a:t>nesplňuje zvláštní podmínky </a:t>
            </a:r>
            <a:r>
              <a:rPr lang="cs-CZ" sz="2800" dirty="0"/>
              <a:t>pro provozování </a:t>
            </a:r>
            <a:r>
              <a:rPr lang="cs-CZ" sz="2800" dirty="0" smtClean="0"/>
              <a:t>živnosti.</a:t>
            </a:r>
            <a:endParaRPr lang="cs-CZ" sz="2800" dirty="0"/>
          </a:p>
          <a:p>
            <a:pPr lvl="0"/>
            <a:r>
              <a:rPr lang="cs-CZ" sz="2800" dirty="0" smtClean="0"/>
              <a:t>Podnikatel </a:t>
            </a:r>
            <a:r>
              <a:rPr lang="cs-CZ" sz="2800" dirty="0"/>
              <a:t>PO musí mít odpovědného zástupce </a:t>
            </a:r>
            <a:r>
              <a:rPr lang="cs-CZ" sz="2800" dirty="0" smtClean="0"/>
              <a:t>vždy, jestliže </a:t>
            </a:r>
            <a:r>
              <a:rPr lang="cs-CZ" sz="2800" dirty="0"/>
              <a:t>jsou vyžadovány zvláštní podmínky pro provozování </a:t>
            </a:r>
            <a:r>
              <a:rPr lang="cs-CZ" sz="2800" dirty="0" smtClean="0"/>
              <a:t>živnosti. </a:t>
            </a:r>
            <a:r>
              <a:rPr lang="cs-CZ" sz="2800" dirty="0"/>
              <a:t>N</a:t>
            </a:r>
            <a:r>
              <a:rPr lang="cs-CZ" sz="2800" dirty="0" smtClean="0"/>
              <a:t>ejčastěji </a:t>
            </a:r>
            <a:r>
              <a:rPr lang="cs-CZ" sz="2800" dirty="0"/>
              <a:t>to je statutární </a:t>
            </a:r>
            <a:r>
              <a:rPr lang="cs-CZ" sz="2800" dirty="0" smtClean="0"/>
              <a:t>orgán.</a:t>
            </a:r>
            <a:endParaRPr lang="cs-CZ" sz="2800" dirty="0"/>
          </a:p>
          <a:p>
            <a:endParaRPr lang="cs-CZ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711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491880" y="25649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3" y="404664"/>
            <a:ext cx="8161625" cy="463511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3200" b="1" dirty="0" smtClean="0">
                <a:solidFill>
                  <a:srgbClr val="FF0000"/>
                </a:solidFill>
              </a:rPr>
              <a:t>Živnostenské </a:t>
            </a:r>
            <a:r>
              <a:rPr lang="cs-CZ" sz="3200" b="1" dirty="0">
                <a:solidFill>
                  <a:srgbClr val="FF0000"/>
                </a:solidFill>
              </a:rPr>
              <a:t>oprávnění </a:t>
            </a:r>
            <a:r>
              <a:rPr lang="cs-CZ" sz="3200" b="1" dirty="0" smtClean="0">
                <a:solidFill>
                  <a:srgbClr val="FF0000"/>
                </a:solidFill>
              </a:rPr>
              <a:t>zaniká</a:t>
            </a:r>
          </a:p>
          <a:p>
            <a:pPr>
              <a:lnSpc>
                <a:spcPct val="90000"/>
              </a:lnSpc>
            </a:pPr>
            <a:endParaRPr lang="cs-CZ" sz="2400" b="1" dirty="0" smtClean="0">
              <a:solidFill>
                <a:srgbClr val="FF0000"/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smrtí </a:t>
            </a:r>
            <a:r>
              <a:rPr lang="cs-CZ" sz="2400" dirty="0"/>
              <a:t>podnikatele, </a:t>
            </a:r>
            <a:r>
              <a:rPr lang="cs-CZ" sz="2400" dirty="0" smtClean="0"/>
              <a:t>nepokračuje-li dědic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zánikem </a:t>
            </a:r>
            <a:r>
              <a:rPr lang="cs-CZ" sz="2400" dirty="0"/>
              <a:t>právnické osoby, </a:t>
            </a:r>
            <a:r>
              <a:rPr lang="cs-CZ" sz="2400" dirty="0" smtClean="0"/>
              <a:t>která  má živnostenská oprávnění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uplynutím </a:t>
            </a:r>
            <a:r>
              <a:rPr lang="cs-CZ" sz="2400" dirty="0"/>
              <a:t>doby, pokud bylo živnostenské oprávnění omezeno na dobu </a:t>
            </a:r>
            <a:r>
              <a:rPr lang="cs-CZ" sz="2400" dirty="0" smtClean="0"/>
              <a:t>určitou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 </a:t>
            </a:r>
            <a:r>
              <a:rPr lang="cs-CZ" sz="2400" dirty="0"/>
              <a:t>výmazem zahraniční osoby povinně zapsané v obchodním rejstříku nebo jejího předmětu podnikání z obchodního </a:t>
            </a:r>
            <a:r>
              <a:rPr lang="cs-CZ" sz="2400" dirty="0" smtClean="0"/>
              <a:t>rejstříku,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stanoví-li </a:t>
            </a:r>
            <a:r>
              <a:rPr lang="cs-CZ" sz="2400" dirty="0"/>
              <a:t>tak zvláštní právní </a:t>
            </a:r>
            <a:r>
              <a:rPr lang="cs-CZ" sz="2400" dirty="0" smtClean="0"/>
              <a:t>předpis,</a:t>
            </a:r>
            <a:endParaRPr lang="cs-CZ" sz="800" dirty="0" smtClean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rozhodnutím </a:t>
            </a:r>
            <a:r>
              <a:rPr lang="cs-CZ" sz="2400" dirty="0"/>
              <a:t>živnostenského úřadu o zrušení živnostenského oprávnění.</a:t>
            </a:r>
          </a:p>
          <a:p>
            <a:pPr>
              <a:lnSpc>
                <a:spcPct val="90000"/>
              </a:lnSpc>
            </a:pPr>
            <a:endParaRPr lang="cs-CZ" altLang="cs-CZ" sz="8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  <p:pic>
        <p:nvPicPr>
          <p:cNvPr id="8194" name="Picture 2" descr="http://www.oahshb.cz/res/dwe-gallery/1404045553/20121212_171922_0_tn_200x1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441395"/>
            <a:ext cx="2952328" cy="2214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8072353" y="628630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331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45446" y="980728"/>
            <a:ext cx="8322551" cy="336245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altLang="cs-CZ" sz="2800" b="1" dirty="0">
                <a:solidFill>
                  <a:srgbClr val="C00000"/>
                </a:solidFill>
                <a:cs typeface="Arial" charset="0"/>
              </a:rPr>
              <a:t>Pozastavení</a:t>
            </a:r>
            <a:r>
              <a:rPr lang="cs-CZ" altLang="cs-CZ" sz="2800" dirty="0">
                <a:cs typeface="Arial" charset="0"/>
              </a:rPr>
              <a:t> živnostenského oprávnění znamená, že podnikatel nesmí provozovat svou živnost či živnosti. Pozastavit živnost lze maximálně na 1 rok. </a:t>
            </a:r>
            <a:endParaRPr lang="cs-CZ" altLang="cs-CZ" sz="2800" dirty="0" smtClean="0">
              <a:cs typeface="Arial" charset="0"/>
            </a:endParaRPr>
          </a:p>
          <a:p>
            <a:pPr>
              <a:lnSpc>
                <a:spcPct val="90000"/>
              </a:lnSpc>
            </a:pPr>
            <a:endParaRPr lang="cs-CZ" altLang="cs-CZ" sz="2800" dirty="0">
              <a:cs typeface="Arial" charset="0"/>
            </a:endParaRPr>
          </a:p>
          <a:p>
            <a:pPr>
              <a:lnSpc>
                <a:spcPct val="90000"/>
              </a:lnSpc>
            </a:pPr>
            <a:endParaRPr lang="cs-CZ" altLang="cs-CZ" sz="9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solidFill>
                  <a:srgbClr val="C00000"/>
                </a:solidFill>
                <a:cs typeface="Arial" charset="0"/>
              </a:rPr>
              <a:t>Přerušení</a:t>
            </a:r>
            <a:r>
              <a:rPr lang="cs-CZ" altLang="cs-CZ" sz="2800" dirty="0">
                <a:solidFill>
                  <a:srgbClr val="C00000"/>
                </a:solidFill>
                <a:cs typeface="Arial" charset="0"/>
              </a:rPr>
              <a:t> </a:t>
            </a:r>
            <a:r>
              <a:rPr lang="cs-CZ" altLang="cs-CZ" sz="2800" dirty="0">
                <a:cs typeface="Arial" charset="0"/>
              </a:rPr>
              <a:t>znamená, že podnikatel živnost na určitou dobu neprovozuje. Přerušení oznámí podnikatel živnostenskému úřadu.</a:t>
            </a:r>
            <a:endParaRPr lang="cs-CZ" sz="2800" b="1" dirty="0">
              <a:solidFill>
                <a:srgbClr val="FF0000"/>
              </a:solidFill>
            </a:endParaRPr>
          </a:p>
          <a:p>
            <a:r>
              <a:rPr lang="cs-CZ" sz="2800" dirty="0"/>
              <a:t> </a:t>
            </a:r>
          </a:p>
        </p:txBody>
      </p:sp>
      <p:pic>
        <p:nvPicPr>
          <p:cNvPr id="9218" name="Picture 2" descr="http://www.oahshb.cz/res/dwe-gallery/1404045553/20121212_173204_0_tn_200x1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5" y="3870992"/>
            <a:ext cx="3331901" cy="2498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8815440" y="60005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4811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99592" y="422370"/>
            <a:ext cx="727280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Použitá literatura:</a:t>
            </a:r>
            <a:endParaRPr lang="cs-CZ" dirty="0"/>
          </a:p>
          <a:p>
            <a:r>
              <a:rPr lang="cs-CZ" dirty="0" smtClean="0"/>
              <a:t>KLÍNSKÝ, Petr, MÜNCH, Otto. </a:t>
            </a:r>
            <a:r>
              <a:rPr lang="cs-CZ" i="1" dirty="0"/>
              <a:t>Ekonomika pro obchodní akademie a ostatní střední školy</a:t>
            </a:r>
            <a:r>
              <a:rPr lang="cs-CZ" dirty="0"/>
              <a:t>. 4. vyd. Praha: EDUKO. ISBN 978-808-7204-375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b="1" dirty="0"/>
              <a:t>Zákon č. 455/1991 Sb., o živnostenském podnikání.</a:t>
            </a:r>
          </a:p>
          <a:p>
            <a:endParaRPr lang="cs-CZ" dirty="0" smtClean="0"/>
          </a:p>
          <a:p>
            <a:r>
              <a:rPr lang="cs-CZ" dirty="0"/>
              <a:t>[ </a:t>
            </a:r>
            <a:r>
              <a:rPr lang="cs-CZ" dirty="0" smtClean="0"/>
              <a:t>1, 2, 3, 4, 5, 6, 7, 8] </a:t>
            </a:r>
            <a:r>
              <a:rPr lang="cs-CZ" dirty="0"/>
              <a:t>Vlastní foto autora </a:t>
            </a:r>
          </a:p>
          <a:p>
            <a:endParaRPr lang="cs-CZ" dirty="0"/>
          </a:p>
          <a:p>
            <a:r>
              <a:rPr lang="cs-CZ" dirty="0" smtClean="0">
                <a:cs typeface="Arial" charset="0"/>
              </a:rPr>
              <a:t>Zdroje: </a:t>
            </a:r>
            <a:r>
              <a:rPr lang="cs-CZ" dirty="0">
                <a:cs typeface="Arial" charset="0"/>
              </a:rPr>
              <a:t>	</a:t>
            </a:r>
            <a:endParaRPr lang="cs-CZ" dirty="0" smtClean="0">
              <a:cs typeface="Arial" charset="0"/>
            </a:endParaRPr>
          </a:p>
          <a:p>
            <a:r>
              <a:rPr lang="cs-CZ" dirty="0">
                <a:cs typeface="Arial" charset="0"/>
                <a:hlinkClick r:id="rId2"/>
              </a:rPr>
              <a:t>http://business.center.cz</a:t>
            </a:r>
            <a:r>
              <a:rPr lang="cs-CZ" dirty="0" smtClean="0">
                <a:cs typeface="Arial" charset="0"/>
                <a:hlinkClick r:id="rId2"/>
              </a:rPr>
              <a:t>/</a:t>
            </a:r>
            <a:endParaRPr lang="cs-CZ" dirty="0" smtClean="0">
              <a:cs typeface="Arial" charset="0"/>
            </a:endParaRPr>
          </a:p>
          <a:p>
            <a:endParaRPr lang="cs-CZ" dirty="0">
              <a:cs typeface="Arial" charset="0"/>
            </a:endParaRPr>
          </a:p>
          <a:p>
            <a:pPr lvl="0"/>
            <a:r>
              <a:rPr lang="cs-CZ" u="sng" dirty="0">
                <a:hlinkClick r:id="rId3"/>
              </a:rPr>
              <a:t>http://obchodnirejstrik.cz</a:t>
            </a:r>
            <a:r>
              <a:rPr lang="cs-CZ" u="sng" dirty="0" smtClean="0">
                <a:hlinkClick r:id="rId3"/>
              </a:rPr>
              <a:t>/</a:t>
            </a:r>
            <a:endParaRPr lang="cs-CZ" u="sng" dirty="0"/>
          </a:p>
          <a:p>
            <a:pPr lvl="0"/>
            <a:endParaRPr lang="cs-CZ" u="sng" dirty="0"/>
          </a:p>
          <a:p>
            <a:pPr lvl="0"/>
            <a:r>
              <a:rPr lang="cs-CZ" dirty="0">
                <a:hlinkClick r:id="rId4"/>
              </a:rPr>
              <a:t>http://www.oahshb.cz</a:t>
            </a:r>
            <a:r>
              <a:rPr lang="cs-CZ" dirty="0" smtClean="0">
                <a:hlinkClick r:id="rId4"/>
              </a:rPr>
              <a:t>/</a:t>
            </a:r>
            <a:endParaRPr lang="cs-CZ" dirty="0" smtClean="0"/>
          </a:p>
          <a:p>
            <a:pPr lvl="0"/>
            <a:endParaRPr lang="cs-CZ" dirty="0"/>
          </a:p>
          <a:p>
            <a:pPr lvl="0"/>
            <a:r>
              <a:rPr lang="cs-CZ" dirty="0">
                <a:hlinkClick r:id="rId5" action="ppaction://hlinkpres?slideindex=1&amp;slidetitle="/>
              </a:rPr>
              <a:t>http://www.rzp.cz</a:t>
            </a:r>
            <a:r>
              <a:rPr lang="cs-CZ" dirty="0" smtClean="0">
                <a:hlinkClick r:id="rId5" action="ppaction://hlinkpres?slideindex=1&amp;slidetitle="/>
              </a:rPr>
              <a:t>/</a:t>
            </a:r>
            <a:endParaRPr lang="cs-CZ" dirty="0"/>
          </a:p>
          <a:p>
            <a:endParaRPr lang="cs-CZ" i="1" dirty="0"/>
          </a:p>
          <a:p>
            <a:r>
              <a:rPr lang="cs-CZ" dirty="0"/>
              <a:t>Materiály jsou určeny pro bezplatné používání pro potřeby výuky a vzdělávání na všech typech škol a školských zařízení. Jakékoliv další využití podléhá autorskému zákonu.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302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387107"/>
              </p:ext>
            </p:extLst>
          </p:nvPr>
        </p:nvGraphicFramePr>
        <p:xfrm>
          <a:off x="1043608" y="1124744"/>
          <a:ext cx="6836272" cy="3063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4532016"/>
              </a:tblGrid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Vzdělávací </a:t>
                      </a:r>
                      <a:r>
                        <a:rPr lang="cs-CZ" sz="1200" dirty="0">
                          <a:effectLst/>
                        </a:rPr>
                        <a:t>obor, pro který je </a:t>
                      </a:r>
                      <a:r>
                        <a:rPr lang="cs-CZ" sz="1200" dirty="0" smtClean="0">
                          <a:effectLst/>
                        </a:rPr>
                        <a:t>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materiál </a:t>
                      </a:r>
                      <a:r>
                        <a:rPr lang="cs-CZ" sz="1200" dirty="0">
                          <a:effectLst/>
                        </a:rPr>
                        <a:t>určen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Cukrář</a:t>
                      </a:r>
                      <a:endParaRPr lang="cs-CZ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Předmět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Ekonomika</a:t>
                      </a:r>
                      <a:endParaRPr lang="cs-CZ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Ročník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2. ročník </a:t>
                      </a:r>
                      <a:endParaRPr lang="cs-CZ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Název </a:t>
                      </a:r>
                      <a:r>
                        <a:rPr lang="cs-CZ" sz="1200" dirty="0">
                          <a:effectLst/>
                        </a:rPr>
                        <a:t>tematické oblasti (sady)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Podnikání, majetek a hospodaření podniku</a:t>
                      </a:r>
                      <a:endParaRPr lang="cs-CZ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Název </a:t>
                      </a:r>
                      <a:r>
                        <a:rPr lang="cs-CZ" sz="1200" dirty="0">
                          <a:effectLst/>
                        </a:rPr>
                        <a:t>vzdělávacího materiálu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Živnostenské</a:t>
                      </a:r>
                      <a:r>
                        <a:rPr lang="cs-CZ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podnikání</a:t>
                      </a:r>
                      <a:endParaRPr lang="cs-CZ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Anotace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latin typeface="+mn-lt"/>
                        </a:rPr>
                        <a:t>Prezentace slouží k osvojení a procvičení znalostí v tématu živnostenské podnikání</a:t>
                      </a:r>
                      <a:r>
                        <a:rPr lang="cs-CZ" sz="1200" baseline="0" dirty="0" smtClean="0">
                          <a:latin typeface="+mn-lt"/>
                        </a:rPr>
                        <a:t>. Má žákům přiblížit  </a:t>
                      </a:r>
                      <a:r>
                        <a:rPr lang="cs-CZ" sz="1200" b="0" dirty="0" smtClean="0">
                          <a:latin typeface="+mn-lt"/>
                        </a:rPr>
                        <a:t>Zákon č. 455/1991 Sb., o živnostenském podnikání. </a:t>
                      </a:r>
                      <a:r>
                        <a:rPr lang="cs-CZ" sz="1200" baseline="0" dirty="0" smtClean="0">
                          <a:latin typeface="+mn-lt"/>
                        </a:rPr>
                        <a:t> Prezentace vysvětluje podmínky a rozdíly u jednotlivých typů živností. </a:t>
                      </a:r>
                      <a:r>
                        <a:rPr lang="cs-CZ" sz="1200" dirty="0" smtClean="0">
                          <a:latin typeface="+mn-lt"/>
                        </a:rPr>
                        <a:t>Je určena pro výuku ekonomiky ve</a:t>
                      </a:r>
                      <a:r>
                        <a:rPr lang="cs-CZ" sz="1200" baseline="0" dirty="0" smtClean="0">
                          <a:latin typeface="+mn-lt"/>
                        </a:rPr>
                        <a:t> </a:t>
                      </a:r>
                      <a:r>
                        <a:rPr lang="cs-CZ" sz="1200" dirty="0" smtClean="0">
                          <a:latin typeface="+mn-lt"/>
                        </a:rPr>
                        <a:t>2. ročníku učebního oboru  Cukrář.</a:t>
                      </a:r>
                      <a:endParaRPr lang="cs-CZ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Zhotoveno</a:t>
                      </a:r>
                      <a:r>
                        <a:rPr lang="cs-CZ" sz="1200" dirty="0">
                          <a:effectLst/>
                        </a:rPr>
                        <a:t>, (datum/období)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09. 11. 2013</a:t>
                      </a:r>
                      <a:endParaRPr lang="cs-CZ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 Ověřeno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14. 2. </a:t>
                      </a:r>
                      <a:r>
                        <a:rPr lang="cs-CZ" sz="12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2014</a:t>
                      </a:r>
                      <a:endParaRPr lang="cs-CZ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0433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Živnostenské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300" b="1" dirty="0" smtClean="0">
                <a:solidFill>
                  <a:srgbClr val="C00000"/>
                </a:solidFill>
              </a:rPr>
              <a:t>podnikání</a:t>
            </a:r>
            <a:endParaRPr lang="cs-CZ" sz="43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http://www.oahshb.cz/res/dwe-gallery/1404044212/20111114_150132_0_tn_200x1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82216"/>
            <a:ext cx="2736304" cy="2052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oahshb.cz/res/dwe-gallery/1404044073/20111107_224331_0_tn_200x1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357259"/>
            <a:ext cx="2664296" cy="1998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271085" y="2081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8820472" y="60348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654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41756" y="1052736"/>
            <a:ext cx="7200800" cy="31700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Živnost</a:t>
            </a:r>
          </a:p>
          <a:p>
            <a:endParaRPr lang="cs-CZ" sz="4000" dirty="0"/>
          </a:p>
          <a:p>
            <a:pPr lvl="0"/>
            <a:r>
              <a:rPr lang="cs-CZ" sz="2400" b="1" dirty="0" smtClean="0"/>
              <a:t>Soustavná </a:t>
            </a:r>
            <a:r>
              <a:rPr lang="cs-CZ" sz="2400" b="1" dirty="0"/>
              <a:t>činnost provozovaná samostatně živnostníkem pod vlastním </a:t>
            </a:r>
            <a:r>
              <a:rPr lang="cs-CZ" sz="2400" b="1" dirty="0" smtClean="0"/>
              <a:t>jménem, </a:t>
            </a:r>
            <a:r>
              <a:rPr lang="cs-CZ" sz="2400" b="1" dirty="0"/>
              <a:t>na vlastní </a:t>
            </a:r>
            <a:r>
              <a:rPr lang="cs-CZ" sz="2400" b="1" dirty="0" smtClean="0"/>
              <a:t>odpovědnost, za </a:t>
            </a:r>
            <a:r>
              <a:rPr lang="cs-CZ" sz="2400" b="1" dirty="0"/>
              <a:t>účelem dosažení zisku </a:t>
            </a:r>
            <a:r>
              <a:rPr lang="cs-CZ" sz="2400" b="1" dirty="0" smtClean="0"/>
              <a:t>a </a:t>
            </a:r>
            <a:r>
              <a:rPr lang="cs-CZ" sz="2400" b="1" dirty="0"/>
              <a:t>za podmínek stanovených zákonem o živnostenském </a:t>
            </a:r>
            <a:r>
              <a:rPr lang="cs-CZ" sz="2400" b="1" dirty="0" smtClean="0"/>
              <a:t>podnikání.</a:t>
            </a:r>
            <a:endParaRPr lang="cs-CZ" sz="2400" dirty="0"/>
          </a:p>
          <a:p>
            <a:pPr algn="ctr"/>
            <a:endParaRPr lang="cs-CZ" sz="2400" dirty="0" smtClean="0"/>
          </a:p>
        </p:txBody>
      </p:sp>
      <p:pic>
        <p:nvPicPr>
          <p:cNvPr id="2050" name="Picture 2" descr="http://www.oahshb.cz/res/dwe-gallery/1404044212/20111114_150144_0_tn_200x1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492" y="4509120"/>
            <a:ext cx="2481064" cy="186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8289231" y="61198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46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41756" y="1052736"/>
            <a:ext cx="7200800" cy="477053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Živností není</a:t>
            </a:r>
            <a:r>
              <a:rPr lang="cs-CZ" sz="3200" b="1" dirty="0" smtClean="0">
                <a:solidFill>
                  <a:srgbClr val="FF0000"/>
                </a:solidFill>
              </a:rPr>
              <a:t>:</a:t>
            </a:r>
          </a:p>
          <a:p>
            <a:endParaRPr lang="cs-CZ" sz="32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podnikání </a:t>
            </a:r>
            <a:r>
              <a:rPr lang="cs-CZ" sz="2400" dirty="0"/>
              <a:t>na základě zvláštních předpisů </a:t>
            </a:r>
            <a:r>
              <a:rPr lang="cs-CZ" sz="2400" dirty="0" smtClean="0"/>
              <a:t> (</a:t>
            </a:r>
            <a:r>
              <a:rPr lang="cs-CZ" sz="2400" dirty="0"/>
              <a:t>advokáti, lékaři)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činnost vyhrazená </a:t>
            </a:r>
            <a:r>
              <a:rPr lang="cs-CZ" sz="2400" dirty="0" smtClean="0"/>
              <a:t>státu  (armáda</a:t>
            </a:r>
            <a:r>
              <a:rPr lang="cs-CZ" sz="2400" dirty="0"/>
              <a:t>, policie)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činnost bank, </a:t>
            </a:r>
            <a:r>
              <a:rPr lang="cs-CZ" sz="2400" dirty="0" smtClean="0"/>
              <a:t>pojišťoven, burz</a:t>
            </a:r>
            <a:r>
              <a:rPr lang="cs-CZ" sz="2400" dirty="0"/>
              <a:t>, penzijních fondů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školní, výchovná střediska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výroba, dovoz a prodej zbraní, střeliva a léčiv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využití autorských práv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pronájem nemovitostí je živnost pouze </a:t>
            </a:r>
            <a:r>
              <a:rPr lang="cs-CZ" sz="2400" dirty="0" smtClean="0"/>
              <a:t>tehdy, </a:t>
            </a:r>
            <a:r>
              <a:rPr lang="cs-CZ" sz="2400" dirty="0"/>
              <a:t>pokud jsou ještě poskytovány další služby </a:t>
            </a:r>
            <a:r>
              <a:rPr lang="cs-CZ" sz="2400" dirty="0" smtClean="0"/>
              <a:t>(snídaně)</a:t>
            </a:r>
            <a:endParaRPr lang="cs-CZ" sz="2400" dirty="0"/>
          </a:p>
          <a:p>
            <a:pPr algn="ctr"/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310370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41756" y="1052736"/>
            <a:ext cx="7200800" cy="449353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Živnosti ohlašovací </a:t>
            </a:r>
            <a:r>
              <a:rPr lang="cs-CZ" sz="2800" b="1" dirty="0">
                <a:cs typeface="Arial" pitchFamily="34" charset="0"/>
              </a:rPr>
              <a:t>– vznikají</a:t>
            </a:r>
            <a:r>
              <a:rPr lang="cs-CZ" sz="2800" dirty="0">
                <a:cs typeface="Arial" pitchFamily="34" charset="0"/>
              </a:rPr>
              <a:t> dnem ohlášení</a:t>
            </a:r>
          </a:p>
          <a:p>
            <a:pPr lvl="3">
              <a:defRPr/>
            </a:pPr>
            <a:r>
              <a:rPr lang="cs-CZ" sz="2800" dirty="0">
                <a:solidFill>
                  <a:srgbClr val="FF0000"/>
                </a:solidFill>
                <a:cs typeface="Arial" pitchFamily="34" charset="0"/>
              </a:rPr>
              <a:t>řemeslné</a:t>
            </a:r>
          </a:p>
          <a:p>
            <a:pPr lvl="3">
              <a:defRPr/>
            </a:pPr>
            <a:r>
              <a:rPr lang="cs-CZ" sz="2800" dirty="0">
                <a:solidFill>
                  <a:srgbClr val="FF0000"/>
                </a:solidFill>
                <a:cs typeface="Arial" pitchFamily="34" charset="0"/>
              </a:rPr>
              <a:t>vázané 	</a:t>
            </a:r>
          </a:p>
          <a:p>
            <a:pPr lvl="3">
              <a:defRPr/>
            </a:pPr>
            <a:r>
              <a:rPr lang="cs-CZ" sz="2800" dirty="0">
                <a:solidFill>
                  <a:srgbClr val="FF0000"/>
                </a:solidFill>
                <a:cs typeface="Arial" pitchFamily="34" charset="0"/>
              </a:rPr>
              <a:t>volné </a:t>
            </a:r>
            <a:r>
              <a:rPr lang="cs-CZ" sz="2800" dirty="0">
                <a:cs typeface="Arial" pitchFamily="34" charset="0"/>
              </a:rPr>
              <a:t>		</a:t>
            </a:r>
          </a:p>
          <a:p>
            <a:pPr>
              <a:defRPr/>
            </a:pPr>
            <a:endParaRPr lang="cs-CZ" sz="2800" b="1" dirty="0">
              <a:cs typeface="Arial" pitchFamily="34" charset="0"/>
            </a:endParaRPr>
          </a:p>
          <a:p>
            <a:pPr>
              <a:defRPr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Živnosti koncesované </a:t>
            </a:r>
            <a:r>
              <a:rPr lang="cs-CZ" sz="2800" b="1" dirty="0">
                <a:cs typeface="Arial" pitchFamily="34" charset="0"/>
              </a:rPr>
              <a:t>– vznikají </a:t>
            </a:r>
            <a:r>
              <a:rPr lang="cs-CZ" sz="2800" dirty="0">
                <a:cs typeface="Arial" pitchFamily="34" charset="0"/>
              </a:rPr>
              <a:t>dnem nabytí právní </a:t>
            </a:r>
            <a:r>
              <a:rPr lang="cs-CZ" sz="2800" dirty="0" smtClean="0">
                <a:cs typeface="Arial" pitchFamily="34" charset="0"/>
              </a:rPr>
              <a:t>moci </a:t>
            </a:r>
            <a:r>
              <a:rPr lang="cs-CZ" sz="2800" dirty="0">
                <a:cs typeface="Arial" pitchFamily="34" charset="0"/>
              </a:rPr>
              <a:t>rozhodnutí o udělení koncese.</a:t>
            </a:r>
          </a:p>
          <a:p>
            <a:pPr>
              <a:defRPr/>
            </a:pPr>
            <a:endParaRPr lang="cs-CZ" sz="1000" dirty="0">
              <a:cs typeface="Arial" pitchFamily="34" charset="0"/>
            </a:endParaRPr>
          </a:p>
          <a:p>
            <a:pPr>
              <a:defRPr/>
            </a:pPr>
            <a:r>
              <a:rPr lang="cs-CZ" sz="2800" dirty="0">
                <a:cs typeface="Arial" pitchFamily="34" charset="0"/>
              </a:rPr>
              <a:t>Živnostenské oprávnění </a:t>
            </a:r>
            <a:r>
              <a:rPr lang="cs-CZ" sz="2800" dirty="0" smtClean="0">
                <a:cs typeface="Arial" pitchFamily="34" charset="0"/>
              </a:rPr>
              <a:t>se </a:t>
            </a:r>
            <a:r>
              <a:rPr lang="cs-CZ" sz="2800" dirty="0">
                <a:cs typeface="Arial" pitchFamily="34" charset="0"/>
              </a:rPr>
              <a:t>prokazuje</a:t>
            </a:r>
          </a:p>
          <a:p>
            <a:pPr>
              <a:defRPr/>
            </a:pPr>
            <a:r>
              <a:rPr lang="cs-CZ" sz="2800" b="1" dirty="0">
                <a:solidFill>
                  <a:srgbClr val="FF0000"/>
                </a:solidFill>
                <a:cs typeface="Arial" pitchFamily="34" charset="0"/>
              </a:rPr>
              <a:t>výpisem ze živnostenského </a:t>
            </a:r>
            <a:r>
              <a:rPr lang="cs-CZ" sz="2800" b="1" dirty="0" smtClean="0">
                <a:solidFill>
                  <a:srgbClr val="FF0000"/>
                </a:solidFill>
                <a:cs typeface="Arial" pitchFamily="34" charset="0"/>
              </a:rPr>
              <a:t>rejstříku.</a:t>
            </a:r>
            <a:r>
              <a:rPr lang="cs-CZ" sz="2800" dirty="0" smtClean="0">
                <a:cs typeface="Arial" pitchFamily="34" charset="0"/>
              </a:rPr>
              <a:t> </a:t>
            </a:r>
            <a:endParaRPr lang="cs-CZ" sz="2800" dirty="0">
              <a:solidFill>
                <a:srgbClr val="FF0000"/>
              </a:solidFill>
              <a:cs typeface="Arial" pitchFamily="34" charset="0"/>
            </a:endParaRPr>
          </a:p>
          <a:p>
            <a:pPr algn="ctr"/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6525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2" y="476672"/>
            <a:ext cx="8315973" cy="60016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Živnostenský rejstřík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částečný výpis</a:t>
            </a:r>
          </a:p>
          <a:p>
            <a:r>
              <a:rPr lang="cs-CZ" sz="2400" dirty="0" smtClean="0"/>
              <a:t>Jméno a příjmení: </a:t>
            </a:r>
            <a:r>
              <a:rPr lang="cs-CZ" sz="2400" dirty="0"/>
              <a:t>Hana </a:t>
            </a:r>
            <a:r>
              <a:rPr lang="cs-CZ" sz="2400" dirty="0" smtClean="0"/>
              <a:t>Cukrová</a:t>
            </a:r>
          </a:p>
          <a:p>
            <a:r>
              <a:rPr lang="cs-CZ" sz="2400" dirty="0" smtClean="0"/>
              <a:t>Identifikační číslo: 15910865</a:t>
            </a:r>
          </a:p>
          <a:p>
            <a:r>
              <a:rPr lang="cs-CZ" sz="2400" dirty="0" smtClean="0"/>
              <a:t>Bydliště: </a:t>
            </a:r>
            <a:r>
              <a:rPr lang="pl-PL" sz="2400" dirty="0"/>
              <a:t>Za zahradami 379/33, 109 00, Praha - Dolní Měcholupy</a:t>
            </a:r>
            <a:endParaRPr lang="cs-CZ" sz="2400" dirty="0" smtClean="0"/>
          </a:p>
          <a:p>
            <a:r>
              <a:rPr lang="cs-CZ" sz="2400" dirty="0" smtClean="0"/>
              <a:t>Místo podnikání: </a:t>
            </a:r>
            <a:r>
              <a:rPr lang="pl-PL" sz="2400" dirty="0" smtClean="0"/>
              <a:t>Za </a:t>
            </a:r>
            <a:r>
              <a:rPr lang="pl-PL" sz="2400" dirty="0"/>
              <a:t>zahradami 379/33, 109 00, Praha - Dolní Měcholupy</a:t>
            </a:r>
            <a:endParaRPr lang="cs-CZ" sz="2400" dirty="0" smtClean="0"/>
          </a:p>
          <a:p>
            <a:r>
              <a:rPr lang="cs-CZ" sz="2400" b="1" dirty="0" smtClean="0"/>
              <a:t>Živnostenská oprávnění</a:t>
            </a:r>
          </a:p>
          <a:p>
            <a:r>
              <a:rPr lang="cs-CZ" sz="2400" b="1" dirty="0" smtClean="0"/>
              <a:t>Živnostenské oprávnění č. 1: </a:t>
            </a:r>
          </a:p>
          <a:p>
            <a:r>
              <a:rPr lang="cs-CZ" sz="2400" dirty="0" smtClean="0"/>
              <a:t>Předmět podnikání: </a:t>
            </a:r>
            <a:r>
              <a:rPr lang="cs-CZ" sz="2400" dirty="0"/>
              <a:t>Výroba, obchod a služby neuvedené v přílohách 1 až 3 živnostenského </a:t>
            </a:r>
            <a:r>
              <a:rPr lang="cs-CZ" sz="2400" dirty="0" smtClean="0"/>
              <a:t>zákona. Ohlašovací volná. Vznik oprávnění: 27. 04. 1992. Doba platnosti oprávnění: Na dobu neurčitou. </a:t>
            </a:r>
          </a:p>
          <a:p>
            <a:r>
              <a:rPr lang="cs-CZ" sz="2400" dirty="0" smtClean="0"/>
              <a:t>Úřad příslušný podle §71 odst.2 živnostenského zákona: </a:t>
            </a:r>
            <a:r>
              <a:rPr lang="cs-CZ" sz="2400" dirty="0"/>
              <a:t>Úřad městské části Praha 15</a:t>
            </a:r>
            <a:endParaRPr lang="cs-CZ" sz="2400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1441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86976" y="548680"/>
            <a:ext cx="8280920" cy="55707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b="1" dirty="0">
                <a:ln/>
                <a:solidFill>
                  <a:schemeClr val="accent1">
                    <a:lumMod val="50000"/>
                  </a:schemeClr>
                </a:solidFill>
              </a:rPr>
              <a:t>Podmínky pro provozování </a:t>
            </a:r>
            <a:r>
              <a:rPr lang="cs-CZ" sz="3200" b="1" dirty="0" smtClean="0">
                <a:ln/>
                <a:solidFill>
                  <a:schemeClr val="accent1">
                    <a:lumMod val="50000"/>
                  </a:schemeClr>
                </a:solidFill>
              </a:rPr>
              <a:t>živnosti</a:t>
            </a:r>
          </a:p>
          <a:p>
            <a:r>
              <a:rPr lang="cs-CZ" altLang="cs-CZ" sz="2800" b="1" dirty="0" smtClean="0">
                <a:solidFill>
                  <a:srgbClr val="FF0000"/>
                </a:solidFill>
                <a:cs typeface="Arial" charset="0"/>
              </a:rPr>
              <a:t>1. VŠEOBECNÉ</a:t>
            </a:r>
            <a:endParaRPr lang="cs-CZ" altLang="cs-CZ" sz="2800" b="1" dirty="0">
              <a:solidFill>
                <a:srgbClr val="FF0000"/>
              </a:solidFill>
              <a:cs typeface="Arial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2800" dirty="0"/>
              <a:t>dosažení 18 let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2800" dirty="0"/>
              <a:t>právní bezúhonnost – což se dokládá výpisem z rejstříku trestů, žadatel nesmí být trestán v oboru v kterém chce podnikat a není důvodné podezření, že v souvislosti s živností bude páchat trestnou činnost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2800" dirty="0"/>
              <a:t>způsobilost právním úkonům (této způsobilosti nás může zbavit pouze soud)</a:t>
            </a:r>
          </a:p>
          <a:p>
            <a:r>
              <a:rPr lang="cs-CZ" sz="2800" b="1" dirty="0"/>
              <a:t> </a:t>
            </a:r>
            <a:endParaRPr lang="cs-CZ" sz="2800" dirty="0"/>
          </a:p>
          <a:p>
            <a:pPr marL="1371600" lvl="2" indent="-457200"/>
            <a:endParaRPr lang="cs-CZ" altLang="cs-CZ" sz="3000" dirty="0">
              <a:latin typeface="Arial" charset="0"/>
              <a:cs typeface="Arial" charset="0"/>
            </a:endParaRPr>
          </a:p>
          <a:p>
            <a:r>
              <a:rPr lang="cs-CZ" sz="2400" dirty="0" smtClean="0"/>
              <a:t>        </a:t>
            </a:r>
            <a:endParaRPr lang="cs-CZ" sz="2400" dirty="0"/>
          </a:p>
          <a:p>
            <a:endParaRPr lang="cs-CZ" dirty="0"/>
          </a:p>
        </p:txBody>
      </p:sp>
      <p:pic>
        <p:nvPicPr>
          <p:cNvPr id="4098" name="Picture 2" descr="http://www.oahshb.cz/res/dwe-gallery/1404044364/20111221_155154_0_tn_200x1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21088"/>
            <a:ext cx="2448272" cy="162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8296058" y="55565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0888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968727"/>
            <a:ext cx="6480720" cy="46782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cs-CZ" sz="3200" b="1" dirty="0" smtClean="0">
                <a:ln/>
                <a:solidFill>
                  <a:schemeClr val="accent1">
                    <a:lumMod val="50000"/>
                  </a:schemeClr>
                </a:solidFill>
              </a:rPr>
              <a:t>Podmínky </a:t>
            </a:r>
            <a:r>
              <a:rPr lang="cs-CZ" sz="3200" b="1" dirty="0">
                <a:ln/>
                <a:solidFill>
                  <a:schemeClr val="accent1">
                    <a:lumMod val="50000"/>
                  </a:schemeClr>
                </a:solidFill>
              </a:rPr>
              <a:t>pro provozování živnosti</a:t>
            </a:r>
          </a:p>
          <a:p>
            <a:r>
              <a:rPr lang="cs-CZ" altLang="cs-CZ" sz="2800" b="1" dirty="0">
                <a:solidFill>
                  <a:srgbClr val="FF0000"/>
                </a:solidFill>
                <a:cs typeface="Arial" charset="0"/>
              </a:rPr>
              <a:t>2. ZVLÁŠTNÍ </a:t>
            </a:r>
            <a:endParaRPr lang="cs-CZ" altLang="cs-CZ" sz="2800" b="1" dirty="0" smtClean="0">
              <a:solidFill>
                <a:srgbClr val="FF0000"/>
              </a:solidFill>
              <a:cs typeface="Arial" charset="0"/>
            </a:endParaRPr>
          </a:p>
          <a:p>
            <a:endParaRPr lang="cs-CZ" altLang="cs-CZ" sz="2800" b="1" dirty="0" smtClean="0">
              <a:solidFill>
                <a:srgbClr val="FF0000"/>
              </a:solidFill>
              <a:cs typeface="Arial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altLang="cs-CZ" sz="2800" dirty="0" smtClean="0">
                <a:cs typeface="Arial" charset="0"/>
              </a:rPr>
              <a:t>Odborná nebo </a:t>
            </a:r>
            <a:r>
              <a:rPr lang="cs-CZ" altLang="cs-CZ" sz="2800" dirty="0">
                <a:cs typeface="Arial" charset="0"/>
              </a:rPr>
              <a:t>jiná </a:t>
            </a:r>
            <a:r>
              <a:rPr lang="cs-CZ" altLang="cs-CZ" sz="2800" dirty="0" smtClean="0">
                <a:cs typeface="Arial" charset="0"/>
              </a:rPr>
              <a:t>způsobilost u živností řemeslných, vázaných a koncesovaných, jestliže ji živnostenský zákon vyžaduje.</a:t>
            </a:r>
          </a:p>
          <a:p>
            <a:endParaRPr lang="cs-CZ" altLang="cs-CZ" sz="2800" dirty="0">
              <a:latin typeface="Arial" charset="0"/>
              <a:cs typeface="Arial" charset="0"/>
            </a:endParaRPr>
          </a:p>
          <a:p>
            <a:r>
              <a:rPr lang="cs-CZ" sz="2800" b="1" dirty="0" smtClean="0"/>
              <a:t>(</a:t>
            </a:r>
            <a:r>
              <a:rPr lang="cs-CZ" sz="2800" b="1" dirty="0"/>
              <a:t>vzdělání, praxe)</a:t>
            </a:r>
            <a:endParaRPr lang="cs-CZ" sz="2800" dirty="0"/>
          </a:p>
          <a:p>
            <a:r>
              <a:rPr lang="cs-CZ" dirty="0"/>
              <a:t> </a:t>
            </a:r>
          </a:p>
          <a:p>
            <a:pPr marL="0" lvl="1"/>
            <a:endParaRPr lang="cs-CZ" sz="2400" dirty="0"/>
          </a:p>
        </p:txBody>
      </p:sp>
      <p:pic>
        <p:nvPicPr>
          <p:cNvPr id="5122" name="Picture 2" descr="http://www.oahshb.cz/res/dwe-gallery/1404044364/20111221_155934_0_tn_200x1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645024"/>
            <a:ext cx="1864601" cy="2796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8289231" y="60725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52318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gaTNubrb7UWG5Ml9ApE1Y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Sgul4oyZubBjw9AtuPVn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psIhvvrVQKBG1DO5NOdK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zzlzxTgZnqdYr4gjefiB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JUC0UfHdnf0V8259H1pZTd"/>
</p:tagLst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1761</TotalTime>
  <Words>656</Words>
  <Application>Microsoft Office PowerPoint</Application>
  <PresentationFormat>Předvádění na obrazovce (4:3)</PresentationFormat>
  <Paragraphs>149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Motiv systému Office</vt:lpstr>
      <vt:lpstr>Výukový materiál zpracován v rámci oblasti podpory 1.5 „EU peníze středním školám“ </vt:lpstr>
      <vt:lpstr>Prezentace aplikace PowerPoint</vt:lpstr>
      <vt:lpstr>Živnostenské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Obchodni akademie a Hotelova skola Havlickuv Brod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Dlužní úpis</dc:title>
  <dc:creator>musil</dc:creator>
  <cp:lastModifiedBy>Břenda Ladislav Bc.</cp:lastModifiedBy>
  <cp:revision>112</cp:revision>
  <cp:lastPrinted>2013-11-09T16:12:29Z</cp:lastPrinted>
  <dcterms:created xsi:type="dcterms:W3CDTF">2012-10-11T07:29:40Z</dcterms:created>
  <dcterms:modified xsi:type="dcterms:W3CDTF">2017-09-27T06:51:03Z</dcterms:modified>
</cp:coreProperties>
</file>