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Full" cryptAlgorithmClass="hash" cryptAlgorithmType="typeAny" cryptAlgorithmSid="4" spinCount="100000" saltData="AC58SxQUb5/6mMFjLVca6g==" hashData="7c0iV3tOopep8aj44i1pcmenLuA=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131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EB2F9-9151-4EC4-A33E-094188D83376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75A44-9163-4DBC-B5A1-C0CC09C63C4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EB2F9-9151-4EC4-A33E-094188D83376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75A44-9163-4DBC-B5A1-C0CC09C63C4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EB2F9-9151-4EC4-A33E-094188D83376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75A44-9163-4DBC-B5A1-C0CC09C63C4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EB2F9-9151-4EC4-A33E-094188D83376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75A44-9163-4DBC-B5A1-C0CC09C63C4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EB2F9-9151-4EC4-A33E-094188D83376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75A44-9163-4DBC-B5A1-C0CC09C63C4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EB2F9-9151-4EC4-A33E-094188D83376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75A44-9163-4DBC-B5A1-C0CC09C63C4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EB2F9-9151-4EC4-A33E-094188D83376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75A44-9163-4DBC-B5A1-C0CC09C63C4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EB2F9-9151-4EC4-A33E-094188D83376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75A44-9163-4DBC-B5A1-C0CC09C63C4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EB2F9-9151-4EC4-A33E-094188D83376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75A44-9163-4DBC-B5A1-C0CC09C63C4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EB2F9-9151-4EC4-A33E-094188D83376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75A44-9163-4DBC-B5A1-C0CC09C63C4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EB2F9-9151-4EC4-A33E-094188D83376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75A44-9163-4DBC-B5A1-C0CC09C63C4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3EB2F9-9151-4EC4-A33E-094188D83376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775A44-9163-4DBC-B5A1-C0CC09C63C49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3568" y="1484784"/>
            <a:ext cx="7772400" cy="1470025"/>
          </a:xfrm>
        </p:spPr>
        <p:txBody>
          <a:bodyPr/>
          <a:lstStyle/>
          <a:p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Téma:</a:t>
            </a:r>
            <a:br>
              <a:rPr lang="cs-CZ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cs-CZ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HOVĚZÍ MASO</a:t>
            </a:r>
            <a:endParaRPr lang="cs-CZ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611560" y="2924944"/>
            <a:ext cx="7632848" cy="3240360"/>
          </a:xfrm>
        </p:spPr>
        <p:txBody>
          <a:bodyPr>
            <a:normAutofit/>
          </a:bodyPr>
          <a:lstStyle/>
          <a:p>
            <a:pPr algn="just"/>
            <a:endParaRPr lang="cs-CZ" sz="2100" b="1" dirty="0" smtClean="0">
              <a:solidFill>
                <a:schemeClr val="tx1"/>
              </a:solidFill>
            </a:endParaRPr>
          </a:p>
          <a:p>
            <a:pPr algn="just"/>
            <a:r>
              <a:rPr lang="cs-CZ" sz="2100" b="1" dirty="0" smtClean="0">
                <a:solidFill>
                  <a:schemeClr val="tx1"/>
                </a:solidFill>
              </a:rPr>
              <a:t>Autor:			</a:t>
            </a:r>
            <a:r>
              <a:rPr lang="cs-CZ" sz="2100" b="1" i="1" dirty="0" smtClean="0">
                <a:solidFill>
                  <a:schemeClr val="tx1"/>
                </a:solidFill>
              </a:rPr>
              <a:t>Alena FRIEDOVÁ</a:t>
            </a:r>
          </a:p>
          <a:p>
            <a:pPr algn="just"/>
            <a:r>
              <a:rPr lang="cs-CZ" sz="2100" b="1" dirty="0" smtClean="0">
                <a:solidFill>
                  <a:schemeClr val="tx1"/>
                </a:solidFill>
              </a:rPr>
              <a:t>Období vytvoření:	</a:t>
            </a:r>
            <a:r>
              <a:rPr lang="cs-CZ" sz="2100" i="1" dirty="0" smtClean="0">
                <a:solidFill>
                  <a:schemeClr val="tx1"/>
                </a:solidFill>
              </a:rPr>
              <a:t>duben-květen 2012</a:t>
            </a:r>
          </a:p>
          <a:p>
            <a:pPr algn="just"/>
            <a:r>
              <a:rPr lang="cs-CZ" sz="2100" b="1" dirty="0" smtClean="0">
                <a:solidFill>
                  <a:schemeClr val="tx1"/>
                </a:solidFill>
              </a:rPr>
              <a:t>Určeno pro:		</a:t>
            </a:r>
            <a:r>
              <a:rPr lang="cs-CZ" sz="2100" i="1" dirty="0" smtClean="0">
                <a:solidFill>
                  <a:schemeClr val="tx1"/>
                </a:solidFill>
              </a:rPr>
              <a:t>1. ročník, oboru obchodník a oboru kuchař</a:t>
            </a:r>
          </a:p>
          <a:p>
            <a:pPr algn="just"/>
            <a:r>
              <a:rPr lang="cs-CZ" sz="2100" b="1" dirty="0" smtClean="0">
                <a:solidFill>
                  <a:schemeClr val="tx1"/>
                </a:solidFill>
              </a:rPr>
              <a:t>Klíčová slova:		</a:t>
            </a:r>
            <a:r>
              <a:rPr lang="cs-CZ" sz="2100" i="1" dirty="0" smtClean="0">
                <a:solidFill>
                  <a:schemeClr val="tx1"/>
                </a:solidFill>
              </a:rPr>
              <a:t>definice masa, dělení masa</a:t>
            </a:r>
          </a:p>
          <a:p>
            <a:pPr algn="just"/>
            <a:r>
              <a:rPr lang="cs-CZ" sz="2100" b="1" dirty="0" smtClean="0">
                <a:solidFill>
                  <a:schemeClr val="tx1"/>
                </a:solidFill>
              </a:rPr>
              <a:t>Anotace (cíl):		</a:t>
            </a:r>
            <a:r>
              <a:rPr lang="cs-CZ" sz="2100" i="1" dirty="0" smtClean="0">
                <a:solidFill>
                  <a:schemeClr val="tx1"/>
                </a:solidFill>
              </a:rPr>
              <a:t>studenti umí popsat a rozdělit jednotlivé 				části hovězího masa</a:t>
            </a:r>
          </a:p>
          <a:p>
            <a:pPr algn="just"/>
            <a:endParaRPr lang="cs-CZ" dirty="0">
              <a:solidFill>
                <a:schemeClr val="tx1"/>
              </a:solidFill>
            </a:endParaRPr>
          </a:p>
        </p:txBody>
      </p:sp>
      <p:pic>
        <p:nvPicPr>
          <p:cNvPr id="4" name="Obrázek 3" descr="OPVK_hor_zakladni_logolink_RGB_cz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91640" y="116632"/>
            <a:ext cx="5760720" cy="1258824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Charakteristika hovězího masa</a:t>
            </a:r>
            <a:endParaRPr lang="cs-CZ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Patří mezi biologicky nejhodnotnější maso.</a:t>
            </a:r>
          </a:p>
          <a:p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Jeho jakost, charakteristické znaky a použitelnost závisí na druhu a stáří zvířete.</a:t>
            </a:r>
          </a:p>
          <a:p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Nejlepší maso je z mladých jalovic a ze 3 – 5 </a:t>
            </a:r>
            <a:r>
              <a:rPr lang="cs-CZ" dirty="0" err="1" smtClean="0">
                <a:latin typeface="Times New Roman" pitchFamily="18" charset="0"/>
                <a:cs typeface="Times New Roman" pitchFamily="18" charset="0"/>
              </a:rPr>
              <a:t>letých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 volů, 2 – 3 </a:t>
            </a:r>
            <a:r>
              <a:rPr lang="cs-CZ" dirty="0" err="1" smtClean="0">
                <a:latin typeface="Times New Roman" pitchFamily="18" charset="0"/>
                <a:cs typeface="Times New Roman" pitchFamily="18" charset="0"/>
              </a:rPr>
              <a:t>letých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 býků, maso z krav se do 5 let vyrovná masu z jalovic u starších je maso tmavé a houževnaté a nehodí se pro výsek.</a:t>
            </a:r>
            <a:endParaRPr lang="cs-CZ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Dělení hovězího masa</a:t>
            </a:r>
            <a:endParaRPr lang="cs-CZ" dirty="0">
              <a:solidFill>
                <a:srgbClr val="00B05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effectLst>
            <a:glow rad="101600">
              <a:schemeClr val="accent3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Hovězí půlky se dělí mezi 8 a 9 žebrem na HP 1/4 a na HZ 1/4.</a:t>
            </a:r>
            <a:endParaRPr lang="cs-CZ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cs-CZ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cs-CZ" b="1" i="1" u="sng" dirty="0" smtClean="0">
                <a:latin typeface="Times New Roman" pitchFamily="18" charset="0"/>
                <a:cs typeface="Times New Roman" pitchFamily="18" charset="0"/>
              </a:rPr>
              <a:t>Do prodeje přichází:</a:t>
            </a:r>
          </a:p>
          <a:p>
            <a:pPr lvl="0"/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Hovězí zadní čtvrť </a:t>
            </a:r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(HZ ¼)</a:t>
            </a:r>
            <a:endParaRPr lang="cs-CZ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Hovězí přední čtvrť </a:t>
            </a:r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(HP ¼),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 nebo</a:t>
            </a:r>
          </a:p>
          <a:p>
            <a:pPr lvl="0"/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 jednotlivé </a:t>
            </a:r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části masa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 (s kostí nebo bez kosti).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3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4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000"/>
                            </p:stCondLst>
                            <p:childTnLst>
                              <p:par>
                                <p:cTn id="27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9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0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000"/>
                            </p:stCondLst>
                            <p:childTnLst>
                              <p:par>
                                <p:cTn id="33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1000"/>
                            </p:stCondLst>
                            <p:childTnLst>
                              <p:par>
                                <p:cTn id="39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1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2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Třídění dle kuchyňské a výživné hodnoty</a:t>
            </a:r>
            <a:endParaRPr lang="cs-CZ" b="1" i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effectLst>
            <a:glow rad="101600">
              <a:schemeClr val="accent6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Hovězí zadní maso bez kosti:</a:t>
            </a:r>
            <a:endParaRPr lang="cs-CZ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cs-CZ" sz="3000" dirty="0" smtClean="0">
                <a:latin typeface="Times New Roman" pitchFamily="18" charset="0"/>
                <a:cs typeface="Times New Roman" pitchFamily="18" charset="0"/>
              </a:rPr>
              <a:t>- maso z kýty  - bez kližky a plátku z dutiny pánevní</a:t>
            </a:r>
          </a:p>
          <a:p>
            <a:pPr>
              <a:buNone/>
            </a:pPr>
            <a:r>
              <a:rPr lang="cs-CZ" sz="3000" dirty="0" smtClean="0">
                <a:latin typeface="Times New Roman" pitchFamily="18" charset="0"/>
                <a:cs typeface="Times New Roman" pitchFamily="18" charset="0"/>
              </a:rPr>
              <a:t>	- maso z plece  -  bez kližky a husičky</a:t>
            </a:r>
          </a:p>
          <a:p>
            <a:pPr>
              <a:buNone/>
            </a:pPr>
            <a:r>
              <a:rPr lang="cs-CZ" sz="3000" dirty="0" smtClean="0">
                <a:latin typeface="Times New Roman" pitchFamily="18" charset="0"/>
                <a:cs typeface="Times New Roman" pitchFamily="18" charset="0"/>
              </a:rPr>
              <a:t>	- nízký roštěnec</a:t>
            </a:r>
          </a:p>
          <a:p>
            <a:pPr>
              <a:buNone/>
            </a:pPr>
            <a:r>
              <a:rPr lang="cs-CZ" sz="3000" dirty="0" smtClean="0">
                <a:latin typeface="Times New Roman" pitchFamily="18" charset="0"/>
                <a:cs typeface="Times New Roman" pitchFamily="18" charset="0"/>
              </a:rPr>
              <a:t>	- svíčková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Hovězí maso přední bez kosti:</a:t>
            </a:r>
          </a:p>
          <a:p>
            <a:pPr>
              <a:buNone/>
            </a:pPr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	- 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vysoký roštěnec</a:t>
            </a:r>
          </a:p>
          <a:p>
            <a:pPr>
              <a:buNone/>
            </a:pP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	- kližka</a:t>
            </a:r>
          </a:p>
          <a:p>
            <a:pPr>
              <a:buNone/>
            </a:pP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	- podplečí, krk a pupek</a:t>
            </a:r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000"/>
                            </p:stCondLst>
                            <p:childTnLst>
                              <p:par>
                                <p:cTn id="2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0"/>
                            </p:stCondLst>
                            <p:childTnLst>
                              <p:par>
                                <p:cTn id="33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2000"/>
                            </p:stCondLst>
                            <p:childTnLst>
                              <p:par>
                                <p:cTn id="3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4000"/>
                            </p:stCondLst>
                            <p:childTnLst>
                              <p:par>
                                <p:cTn id="45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6000"/>
                            </p:stCondLst>
                            <p:childTnLst>
                              <p:par>
                                <p:cTn id="5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8000"/>
                            </p:stCondLst>
                            <p:childTnLst>
                              <p:par>
                                <p:cTn id="5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Třídění dle kuchyňské a výživné hodnoty</a:t>
            </a:r>
            <a:endParaRPr lang="cs-CZ" dirty="0">
              <a:solidFill>
                <a:srgbClr val="FFC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effectLst>
            <a:glow rad="101600">
              <a:schemeClr val="accent6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r>
              <a:rPr lang="cs-CZ" b="1" dirty="0" smtClean="0"/>
              <a:t>Hovězí přední maso s kostí:</a:t>
            </a:r>
          </a:p>
          <a:p>
            <a:pPr>
              <a:buNone/>
            </a:pPr>
            <a:r>
              <a:rPr lang="cs-CZ" dirty="0" smtClean="0"/>
              <a:t>	- žebro a hrudí</a:t>
            </a:r>
          </a:p>
          <a:p>
            <a:pPr>
              <a:buNone/>
            </a:pPr>
            <a:r>
              <a:rPr lang="cs-CZ" dirty="0" smtClean="0"/>
              <a:t>	- oháňka</a:t>
            </a:r>
          </a:p>
          <a:p>
            <a:pPr>
              <a:buNone/>
            </a:pPr>
            <a:r>
              <a:rPr lang="cs-CZ" dirty="0" smtClean="0"/>
              <a:t>	- Harfy - vykostěním nízké a vysoké roštěné, podplečí a krku</a:t>
            </a:r>
          </a:p>
          <a:p>
            <a:pPr>
              <a:buNone/>
            </a:pPr>
            <a:r>
              <a:rPr lang="cs-CZ" dirty="0" smtClean="0"/>
              <a:t>	- Kosti morkové  -  kost stehenní bez kloubních hlavic</a:t>
            </a:r>
          </a:p>
          <a:p>
            <a:r>
              <a:rPr lang="cs-CZ" b="1" dirty="0" smtClean="0"/>
              <a:t>Hovězí droby:</a:t>
            </a:r>
            <a:endParaRPr lang="cs-CZ" dirty="0" smtClean="0"/>
          </a:p>
          <a:p>
            <a:pPr>
              <a:buNone/>
            </a:pPr>
            <a:r>
              <a:rPr lang="cs-CZ" dirty="0" smtClean="0"/>
              <a:t>	- játra		- dršťky		- ledviny</a:t>
            </a:r>
          </a:p>
          <a:p>
            <a:pPr>
              <a:buNone/>
            </a:pPr>
            <a:r>
              <a:rPr lang="cs-CZ" dirty="0" smtClean="0"/>
              <a:t>	- slezina		- jazyk			- srdce</a:t>
            </a:r>
          </a:p>
          <a:p>
            <a:pPr>
              <a:buNone/>
            </a:pPr>
            <a:r>
              <a:rPr lang="cs-CZ" dirty="0" smtClean="0"/>
              <a:t>	- plíce		- vemínko		- býčí žlázy (</a:t>
            </a:r>
            <a:r>
              <a:rPr lang="cs-CZ" dirty="0" err="1" smtClean="0"/>
              <a:t>testes</a:t>
            </a:r>
            <a:r>
              <a:rPr lang="cs-CZ" dirty="0" smtClean="0"/>
              <a:t>)</a:t>
            </a:r>
          </a:p>
          <a:p>
            <a:pPr>
              <a:buNone/>
            </a:pPr>
            <a:r>
              <a:rPr lang="cs-CZ" dirty="0" smtClean="0"/>
              <a:t>	- střeva		- krev (pro technické účely)</a:t>
            </a:r>
          </a:p>
          <a:p>
            <a:pPr>
              <a:buNone/>
            </a:pPr>
            <a:r>
              <a:rPr lang="cs-CZ" dirty="0" smtClean="0"/>
              <a:t>	</a:t>
            </a:r>
            <a:endParaRPr lang="cs-CZ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000"/>
                            </p:stCondLst>
                            <p:childTnLst>
                              <p:par>
                                <p:cTn id="28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0"/>
                            </p:stCondLst>
                            <p:childTnLst>
                              <p:par>
                                <p:cTn id="33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2000"/>
                            </p:stCondLst>
                            <p:childTnLst>
                              <p:par>
                                <p:cTn id="3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400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6000"/>
                            </p:stCondLst>
                            <p:childTnLst>
                              <p:par>
                                <p:cTn id="50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8000"/>
                            </p:stCondLst>
                            <p:childTnLst>
                              <p:par>
                                <p:cTn id="55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0000"/>
                            </p:stCondLst>
                            <p:childTnLst>
                              <p:par>
                                <p:cTn id="6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OPAKOVACÍ TEST</a:t>
            </a:r>
            <a:endParaRPr lang="cs-CZ" b="1" i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arenR"/>
            </a:pPr>
            <a:r>
              <a:rPr lang="cs-CZ" dirty="0" smtClean="0"/>
              <a:t>Z jakých druhů jatečných zvířat získáváme hovězí maso?</a:t>
            </a:r>
          </a:p>
          <a:p>
            <a:pPr marL="514350" indent="-514350">
              <a:buFont typeface="+mj-lt"/>
              <a:buAutoNum type="arabicParenR"/>
            </a:pPr>
            <a:r>
              <a:rPr lang="cs-CZ" dirty="0" smtClean="0"/>
              <a:t>Nejlepší maso nám dodávají jatečná zvířata v jakém věkovém rozmezí?</a:t>
            </a:r>
          </a:p>
          <a:p>
            <a:pPr marL="514350" indent="-514350">
              <a:buFont typeface="+mj-lt"/>
              <a:buAutoNum type="arabicParenR"/>
            </a:pPr>
            <a:r>
              <a:rPr lang="cs-CZ" dirty="0" smtClean="0"/>
              <a:t>Mezi kterým žebrem se dělí Hovězí ½ na Hovězí přední ¼ a na Hovězí zadní ¼?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500"/>
                            </p:stCondLst>
                            <p:childTnLst>
                              <p:par>
                                <p:cTn id="26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cs-CZ" sz="2000" b="1" i="1" dirty="0" smtClean="0">
                <a:latin typeface="Times New Roman" pitchFamily="18" charset="0"/>
                <a:cs typeface="Times New Roman" pitchFamily="18" charset="0"/>
              </a:rPr>
              <a:t>Použitá literatura:</a:t>
            </a:r>
            <a:endParaRPr lang="cs-CZ" sz="2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+mj-lt"/>
              <a:buAutoNum type="arabicPeriod"/>
            </a:pP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STEINHAUSER, L., a kol. </a:t>
            </a:r>
            <a:r>
              <a:rPr lang="cs-CZ" sz="1800" i="1" dirty="0" smtClean="0">
                <a:latin typeface="Times New Roman" pitchFamily="18" charset="0"/>
                <a:cs typeface="Times New Roman" pitchFamily="18" charset="0"/>
              </a:rPr>
              <a:t>Hygiena a technologie masa</a:t>
            </a: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. Vydal: </a:t>
            </a:r>
            <a:r>
              <a:rPr lang="cs-CZ" sz="1800" dirty="0" err="1" smtClean="0">
                <a:latin typeface="Times New Roman" pitchFamily="18" charset="0"/>
                <a:cs typeface="Times New Roman" pitchFamily="18" charset="0"/>
              </a:rPr>
              <a:t>Steinhauser</a:t>
            </a: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 s.r.o. ve svém vydavatelství potravinářské literatury LAST, 1995, 643 s., ISBN 80-900260-4-4</a:t>
            </a:r>
          </a:p>
          <a:p>
            <a:pPr>
              <a:buFont typeface="+mj-lt"/>
              <a:buAutoNum type="arabicPeriod"/>
            </a:pP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KOLDA, O., HORÁK, P., ZELINKA, K. </a:t>
            </a:r>
            <a:r>
              <a:rPr lang="cs-CZ" sz="1800" i="1" dirty="0" smtClean="0">
                <a:latin typeface="Times New Roman" pitchFamily="18" charset="0"/>
                <a:cs typeface="Times New Roman" pitchFamily="18" charset="0"/>
              </a:rPr>
              <a:t>Zpracování masa.</a:t>
            </a: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 Praha: nakladatelství technické literatury </a:t>
            </a:r>
            <a:r>
              <a:rPr lang="cs-CZ" sz="1800" dirty="0" err="1" smtClean="0">
                <a:latin typeface="Times New Roman" pitchFamily="18" charset="0"/>
                <a:cs typeface="Times New Roman" pitchFamily="18" charset="0"/>
              </a:rPr>
              <a:t>n.p</a:t>
            </a: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., 1985, 126 s., 04-807-85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3140968"/>
            <a:ext cx="8229600" cy="1143000"/>
          </a:xfrm>
        </p:spPr>
        <p:txBody>
          <a:bodyPr/>
          <a:lstStyle/>
          <a:p>
            <a:r>
              <a:rPr lang="cs-CZ" b="1" dirty="0" smtClean="0">
                <a:ln>
                  <a:solidFill>
                    <a:srgbClr val="00B0F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Děkuji za pozornost.</a:t>
            </a:r>
            <a:endParaRPr lang="cs-CZ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205</Words>
  <Application>Microsoft Office PowerPoint</Application>
  <PresentationFormat>Předvádění na obrazovce (4:3)</PresentationFormat>
  <Paragraphs>48</Paragraphs>
  <Slides>8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9" baseType="lpstr">
      <vt:lpstr>Motiv sady Office</vt:lpstr>
      <vt:lpstr>Téma: HOVĚZÍ MASO</vt:lpstr>
      <vt:lpstr>Charakteristika hovězího masa</vt:lpstr>
      <vt:lpstr>Dělení hovězího masa</vt:lpstr>
      <vt:lpstr>Třídění dle kuchyňské a výživné hodnoty</vt:lpstr>
      <vt:lpstr>Třídění dle kuchyňské a výživné hodnoty</vt:lpstr>
      <vt:lpstr>OPAKOVACÍ TEST</vt:lpstr>
      <vt:lpstr>Použitá literatura:</vt:lpstr>
      <vt:lpstr>Děkuji za pozornost.</vt:lpstr>
    </vt:vector>
  </TitlesOfParts>
  <Company>KUJC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Téma: HOVĚZÍ MASO</dc:title>
  <dc:creator>Alena Friedová</dc:creator>
  <cp:lastModifiedBy>Vítězslav Kubal</cp:lastModifiedBy>
  <cp:revision>3</cp:revision>
  <dcterms:created xsi:type="dcterms:W3CDTF">2012-08-05T19:38:59Z</dcterms:created>
  <dcterms:modified xsi:type="dcterms:W3CDTF">2012-10-22T13:04:47Z</dcterms:modified>
</cp:coreProperties>
</file>