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9" r:id="rId4"/>
    <p:sldId id="268" r:id="rId5"/>
    <p:sldId id="269" r:id="rId6"/>
    <p:sldId id="270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TtwcgfP6NG9fNNet1GIWvQ==" hashData="gSaMhxdPPhMARu5jTRUloLc2WpA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DD66F-95E5-4B24-B74E-DD9BE943E2A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56E99-5ABC-4346-93C7-F4A37301A90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ZVĚŘINA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zvěřina spárkatá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zvěřiny spárkaté 			a  jednotlivé druhy zvěřiny spárkaté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Rozdělení zvěřiny spárkaté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FF0000"/>
                </a:solidFill>
              </a:rPr>
              <a:t>VYSOKÁ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jelen</a:t>
            </a:r>
          </a:p>
          <a:p>
            <a:r>
              <a:rPr lang="cs-CZ" dirty="0" smtClean="0"/>
              <a:t>srnec</a:t>
            </a:r>
          </a:p>
          <a:p>
            <a:r>
              <a:rPr lang="cs-CZ" dirty="0" smtClean="0"/>
              <a:t>daněk</a:t>
            </a:r>
          </a:p>
          <a:p>
            <a:r>
              <a:rPr lang="cs-CZ" dirty="0" smtClean="0"/>
              <a:t>muflon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FF0000"/>
                </a:solidFill>
              </a:rPr>
              <a:t>NÍZKÁ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4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zajíc</a:t>
            </a:r>
          </a:p>
          <a:p>
            <a:r>
              <a:rPr lang="cs-CZ" dirty="0"/>
              <a:t>d</a:t>
            </a:r>
            <a:r>
              <a:rPr lang="cs-CZ" dirty="0" smtClean="0"/>
              <a:t>ivoký králík</a:t>
            </a:r>
            <a:endParaRPr lang="cs-CZ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800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0"/>
                            </p:stCondLst>
                            <p:childTnLst>
                              <p:par>
                                <p:cTn id="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Spárkatá zvěřina vysoká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 smtClean="0"/>
              <a:t>zvěřina </a:t>
            </a:r>
            <a:r>
              <a:rPr lang="cs-CZ" dirty="0"/>
              <a:t>musí být nezávadná, poživatelná, </a:t>
            </a:r>
            <a:r>
              <a:rPr lang="cs-CZ" dirty="0" smtClean="0"/>
              <a:t>vychladlá</a:t>
            </a:r>
            <a:r>
              <a:rPr lang="cs-CZ" dirty="0"/>
              <a:t>, vychlazená, nebo zmrazená, zpravidla v </a:t>
            </a:r>
            <a:r>
              <a:rPr lang="cs-CZ" dirty="0" smtClean="0"/>
              <a:t>kůži</a:t>
            </a:r>
          </a:p>
          <a:p>
            <a:r>
              <a:rPr lang="cs-CZ" dirty="0" smtClean="0"/>
              <a:t>všechny </a:t>
            </a:r>
            <a:r>
              <a:rPr lang="cs-CZ" dirty="0"/>
              <a:t>uvedené druhy spárkaté zvěře mají velmi chutné maso, nejchutnější je maso </a:t>
            </a:r>
            <a:r>
              <a:rPr lang="cs-CZ" dirty="0" err="1"/>
              <a:t>dančí</a:t>
            </a:r>
            <a:r>
              <a:rPr lang="cs-CZ" dirty="0"/>
              <a:t>. Maso jelena je v době říje cítit specifickým </a:t>
            </a:r>
            <a:r>
              <a:rPr lang="cs-CZ" dirty="0" smtClean="0"/>
              <a:t>pachem</a:t>
            </a:r>
          </a:p>
          <a:p>
            <a:r>
              <a:rPr lang="cs-CZ" dirty="0" smtClean="0"/>
              <a:t>nesmí </a:t>
            </a:r>
            <a:r>
              <a:rPr lang="cs-CZ" dirty="0"/>
              <a:t>být znečištěna hmyzem nebo </a:t>
            </a:r>
            <a:r>
              <a:rPr lang="cs-CZ" dirty="0" smtClean="0"/>
              <a:t>rozstřílena </a:t>
            </a:r>
            <a:endParaRPr lang="cs-CZ" dirty="0"/>
          </a:p>
          <a:p>
            <a:pPr>
              <a:buNone/>
            </a:pPr>
            <a:endParaRPr lang="cs-CZ" dirty="0"/>
          </a:p>
          <a:p>
            <a:pPr>
              <a:buNone/>
            </a:pPr>
            <a:r>
              <a:rPr lang="cs-CZ" u="sng" dirty="0" smtClean="0"/>
              <a:t>použití</a:t>
            </a:r>
            <a:r>
              <a:rPr lang="cs-CZ" dirty="0" smtClean="0"/>
              <a:t> </a:t>
            </a:r>
            <a:r>
              <a:rPr lang="cs-CZ" dirty="0"/>
              <a:t>– na smetaně, na víně, na divoko, </a:t>
            </a:r>
            <a:r>
              <a:rPr lang="cs-CZ" dirty="0" smtClean="0"/>
              <a:t>pečeně, 	      na </a:t>
            </a:r>
            <a:r>
              <a:rPr lang="cs-CZ" dirty="0"/>
              <a:t>zelenině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Spárkatá zvěřina nízká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/>
              <a:t>po odstřelu musí být vymačkáni a řádně vychlazeni a </a:t>
            </a:r>
            <a:r>
              <a:rPr lang="cs-CZ" dirty="0" smtClean="0"/>
              <a:t>rozvěšeni</a:t>
            </a:r>
          </a:p>
          <a:p>
            <a:r>
              <a:rPr lang="cs-CZ" dirty="0"/>
              <a:t>p</a:t>
            </a:r>
            <a:r>
              <a:rPr lang="cs-CZ" dirty="0" smtClean="0"/>
              <a:t>rodávají </a:t>
            </a:r>
            <a:r>
              <a:rPr lang="cs-CZ" dirty="0"/>
              <a:t>se v kůži (vyvržení nebo nevyvržení), stažení, v celku nebo po částech (přední a zadní část</a:t>
            </a:r>
            <a:r>
              <a:rPr lang="cs-CZ" dirty="0" smtClean="0"/>
              <a:t>)</a:t>
            </a:r>
            <a:endParaRPr lang="cs-CZ" dirty="0"/>
          </a:p>
          <a:p>
            <a:r>
              <a:rPr lang="cs-CZ" dirty="0" smtClean="0"/>
              <a:t>nesmí </a:t>
            </a:r>
            <a:r>
              <a:rPr lang="cs-CZ" dirty="0"/>
              <a:t>být rozstřílení, nesmí páchnout, nesmí mít zvětšené břicho, srst nesmí pouštět v celých chomáčích, vnitřnosti nesmí být </a:t>
            </a:r>
            <a:r>
              <a:rPr lang="cs-CZ" dirty="0" smtClean="0"/>
              <a:t>rozbředlé</a:t>
            </a:r>
          </a:p>
          <a:p>
            <a:r>
              <a:rPr lang="cs-CZ" dirty="0" smtClean="0"/>
              <a:t>zajíc </a:t>
            </a:r>
            <a:r>
              <a:rPr lang="cs-CZ" dirty="0"/>
              <a:t>se liší od divokého králíka tím, že má špičky slechů a vrchní pírko černé, kdežto králík šedohnědé (zajíc má slechy delší).</a:t>
            </a:r>
          </a:p>
          <a:p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Spárkatá zvěřina nízká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Stáří </a:t>
            </a:r>
            <a:r>
              <a:rPr lang="cs-CZ" dirty="0">
                <a:solidFill>
                  <a:srgbClr val="FF0000"/>
                </a:solidFill>
              </a:rPr>
              <a:t>zajíců můžeme posuzovat dle těchto znaků:</a:t>
            </a:r>
          </a:p>
          <a:p>
            <a:pPr>
              <a:buNone/>
            </a:pPr>
            <a:r>
              <a:rPr lang="cs-CZ" dirty="0" smtClean="0"/>
              <a:t>	- </a:t>
            </a:r>
            <a:r>
              <a:rPr lang="cs-CZ" u="sng" dirty="0"/>
              <a:t>mladé kusy</a:t>
            </a:r>
            <a:r>
              <a:rPr lang="cs-CZ" dirty="0"/>
              <a:t>: lze snadno stlačit hrudní koš, natrhnout uši, na břiše má jemnou nízkou srst</a:t>
            </a:r>
          </a:p>
          <a:p>
            <a:pPr>
              <a:buNone/>
            </a:pPr>
            <a:r>
              <a:rPr lang="cs-CZ" dirty="0" smtClean="0"/>
              <a:t>	- </a:t>
            </a:r>
            <a:r>
              <a:rPr lang="cs-CZ" u="sng" dirty="0"/>
              <a:t>staré kusy</a:t>
            </a:r>
            <a:r>
              <a:rPr lang="cs-CZ" dirty="0"/>
              <a:t>: opak</a:t>
            </a:r>
          </a:p>
          <a:p>
            <a:r>
              <a:rPr lang="cs-CZ" dirty="0" smtClean="0"/>
              <a:t>zaječí </a:t>
            </a:r>
            <a:r>
              <a:rPr lang="cs-CZ" dirty="0"/>
              <a:t>kůže se dodávají do sběrných </a:t>
            </a:r>
            <a:r>
              <a:rPr lang="cs-CZ" dirty="0" smtClean="0"/>
              <a:t>surovin 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>
                <a:solidFill>
                  <a:srgbClr val="FF0000"/>
                </a:solidFill>
              </a:rPr>
              <a:t>V</a:t>
            </a:r>
            <a:r>
              <a:rPr lang="cs-CZ" dirty="0">
                <a:solidFill>
                  <a:srgbClr val="FF0000"/>
                </a:solidFill>
              </a:rPr>
              <a:t> prodejnách se z hygienických důvodů stahovat nesmí!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- </a:t>
            </a:r>
            <a:r>
              <a:rPr lang="cs-CZ" u="sng" dirty="0"/>
              <a:t>použití</a:t>
            </a:r>
            <a:r>
              <a:rPr lang="cs-CZ" dirty="0"/>
              <a:t> – na smetaně, na divoko, na černo, ve </a:t>
            </a:r>
            <a:r>
              <a:rPr lang="cs-CZ" dirty="0" err="1"/>
              <a:t>vl</a:t>
            </a:r>
            <a:r>
              <a:rPr lang="cs-CZ" dirty="0"/>
              <a:t>. šťávě, pečený</a:t>
            </a:r>
          </a:p>
          <a:p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tografie,jelen,parohy,pole,příroda,rohy,rostliny,samci,savci,trávy,zvířata"/>
          <p:cNvPicPr>
            <a:picLocks noChangeAspect="1" noChangeArrowheads="1"/>
          </p:cNvPicPr>
          <p:nvPr/>
        </p:nvPicPr>
        <p:blipFill>
          <a:blip r:embed="rId2" cstate="print"/>
          <a:srcRect t="16283" b="18586"/>
          <a:stretch>
            <a:fillRect/>
          </a:stretch>
        </p:blipFill>
        <p:spPr bwMode="auto">
          <a:xfrm>
            <a:off x="467544" y="476672"/>
            <a:ext cx="3758974" cy="2448272"/>
          </a:xfrm>
          <a:prstGeom prst="rect">
            <a:avLst/>
          </a:prstGeom>
          <a:noFill/>
        </p:spPr>
      </p:pic>
      <p:pic>
        <p:nvPicPr>
          <p:cNvPr id="1028" name="Picture 4" descr="daněk,fotografie,savci,zvířata"/>
          <p:cNvPicPr>
            <a:picLocks noChangeAspect="1" noChangeArrowheads="1"/>
          </p:cNvPicPr>
          <p:nvPr/>
        </p:nvPicPr>
        <p:blipFill>
          <a:blip r:embed="rId3" cstate="print"/>
          <a:srcRect t="16283" b="16260"/>
          <a:stretch>
            <a:fillRect/>
          </a:stretch>
        </p:blipFill>
        <p:spPr bwMode="auto">
          <a:xfrm>
            <a:off x="4572000" y="260648"/>
            <a:ext cx="4376575" cy="2952328"/>
          </a:xfrm>
          <a:prstGeom prst="rect">
            <a:avLst/>
          </a:prstGeom>
          <a:noFill/>
        </p:spPr>
      </p:pic>
      <p:pic>
        <p:nvPicPr>
          <p:cNvPr id="1030" name="Picture 6" descr="fotografie,mufloni,ovce muflon,ovce ze Skalistých hor,příroda,savci,zvířata"/>
          <p:cNvPicPr>
            <a:picLocks noChangeAspect="1" noChangeArrowheads="1"/>
          </p:cNvPicPr>
          <p:nvPr/>
        </p:nvPicPr>
        <p:blipFill>
          <a:blip r:embed="rId4" cstate="print"/>
          <a:srcRect t="18609" b="18586"/>
          <a:stretch>
            <a:fillRect/>
          </a:stretch>
        </p:blipFill>
        <p:spPr bwMode="auto">
          <a:xfrm>
            <a:off x="4211960" y="3429000"/>
            <a:ext cx="4752528" cy="2984838"/>
          </a:xfrm>
          <a:prstGeom prst="rect">
            <a:avLst/>
          </a:prstGeom>
          <a:noFill/>
        </p:spPr>
      </p:pic>
      <p:pic>
        <p:nvPicPr>
          <p:cNvPr id="1032" name="Picture 8" descr="fotografie,králíci,králík pouštní,květiny,příroda,rostliny,savci,zajíci,zvířata"/>
          <p:cNvPicPr>
            <a:picLocks noChangeAspect="1" noChangeArrowheads="1"/>
          </p:cNvPicPr>
          <p:nvPr/>
        </p:nvPicPr>
        <p:blipFill>
          <a:blip r:embed="rId5" cstate="print"/>
          <a:srcRect l="17430" r="17439"/>
          <a:stretch>
            <a:fillRect/>
          </a:stretch>
        </p:blipFill>
        <p:spPr bwMode="auto">
          <a:xfrm>
            <a:off x="467544" y="2988469"/>
            <a:ext cx="2520280" cy="3869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Co patří do spárkaté zvěře vysoké?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Stručně charakterizuj maso spárkaté zvěře vysoké a uveď k čemu se používá v kuchyňské úpravě?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Co patří do spárkaté zvěře nízké?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Stručně charakterizuj maso spárkaté zvěře nízké a uveď k čemu se používá v kuchyňské úpravě?</a:t>
            </a:r>
          </a:p>
          <a:p>
            <a:pPr marL="514350" indent="-514350">
              <a:buFont typeface="+mj-lt"/>
              <a:buAutoNum type="arabicParenR"/>
            </a:pPr>
            <a:endParaRPr lang="cs-CZ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169</Words>
  <Application>Microsoft Office PowerPoint</Application>
  <PresentationFormat>Předvádění na obrazovce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ZVĚŘINA</vt:lpstr>
      <vt:lpstr>Rozdělení zvěřiny spárkaté</vt:lpstr>
      <vt:lpstr>Spárkatá zvěřina vysoká</vt:lpstr>
      <vt:lpstr>Spárkatá zvěřina nízká</vt:lpstr>
      <vt:lpstr>Spárkatá zvěřina nízká</vt:lpstr>
      <vt:lpstr>Snímek 6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ZVĚŘINA</dc:title>
  <dc:creator>Alena Friedová</dc:creator>
  <cp:lastModifiedBy>Vítězslav Kubal</cp:lastModifiedBy>
  <cp:revision>7</cp:revision>
  <dcterms:created xsi:type="dcterms:W3CDTF">2012-10-06T13:25:03Z</dcterms:created>
  <dcterms:modified xsi:type="dcterms:W3CDTF">2012-10-22T13:02:54Z</dcterms:modified>
</cp:coreProperties>
</file>