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8" r:id="rId5"/>
    <p:sldId id="267" r:id="rId6"/>
    <p:sldId id="268" r:id="rId7"/>
    <p:sldId id="275" r:id="rId8"/>
    <p:sldId id="270" r:id="rId9"/>
    <p:sldId id="260" r:id="rId10"/>
    <p:sldId id="271" r:id="rId11"/>
    <p:sldId id="276" r:id="rId12"/>
    <p:sldId id="272" r:id="rId13"/>
    <p:sldId id="273" r:id="rId14"/>
    <p:sldId id="274" r:id="rId15"/>
    <p:sldId id="263" r:id="rId16"/>
    <p:sldId id="277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H9F9tnDoAMmllkTd1egGIg==" hashData="pOpNtxExUsLTLyr09AKMaRzK33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9346-F807-4670-88FF-FECFB653A9BB}" type="datetimeFigureOut">
              <a:rPr lang="cs-CZ" smtClean="0"/>
              <a:pPr/>
              <a:t>23.10.2012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DE0D-B3FE-4616-B7A2-8AD4E3ED7C6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kaviár, korýši, měkkýši a další mořští 				živočichové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kaviáru, korýšů, měkkýšů a dalších mořských 			živočichů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Korýši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KRABI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jsou charakterističtí zploštělým tělem, krátkým zadečkem (ocáskem) ukrytým obvykle pod tělem, silnými nohami a klepety. Maso některých druhů krabů je jedlé a je považováno za pochoutku.</a:t>
            </a:r>
          </a:p>
          <a:p>
            <a:pPr>
              <a:buNone/>
            </a:pPr>
            <a:r>
              <a:rPr lang="cs-CZ" sz="2800" i="1" dirty="0"/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krab obecný</a:t>
            </a:r>
            <a:endParaRPr lang="cs-CZ" sz="28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krab trnitý</a:t>
            </a:r>
            <a:r>
              <a:rPr lang="cs-CZ" sz="2800" i="1" dirty="0" smtClean="0">
                <a:solidFill>
                  <a:schemeClr val="tx1"/>
                </a:solidFill>
              </a:rPr>
              <a:t> – zvaný též „mořský pavouk“</a:t>
            </a: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:\Users\friedova\AppData\Local\Microsoft\Windows\Temporary Internet Files\Content.IE5\379UQNC2\MP900406648[1].jpg"/>
          <p:cNvPicPr>
            <a:picLocks noChangeAspect="1" noChangeArrowheads="1"/>
          </p:cNvPicPr>
          <p:nvPr/>
        </p:nvPicPr>
        <p:blipFill>
          <a:blip r:embed="rId2" cstate="print"/>
          <a:srcRect t="41528"/>
          <a:stretch>
            <a:fillRect/>
          </a:stretch>
        </p:blipFill>
        <p:spPr bwMode="auto">
          <a:xfrm>
            <a:off x="3347864" y="5032992"/>
            <a:ext cx="2496312" cy="1825008"/>
          </a:xfrm>
          <a:prstGeom prst="rect">
            <a:avLst/>
          </a:prstGeom>
          <a:noFill/>
        </p:spPr>
      </p:pic>
      <p:pic>
        <p:nvPicPr>
          <p:cNvPr id="2" name="Picture 12" descr="C:\Users\friedova\AppData\Local\Microsoft\Windows\Temporary Internet Files\Content.IE5\7E8UOZB1\MP900438314[1].jpg"/>
          <p:cNvPicPr>
            <a:picLocks noChangeAspect="1" noChangeArrowheads="1"/>
          </p:cNvPicPr>
          <p:nvPr/>
        </p:nvPicPr>
        <p:blipFill>
          <a:blip r:embed="rId3" cstate="print"/>
          <a:srcRect r="13391" b="4703"/>
          <a:stretch>
            <a:fillRect/>
          </a:stretch>
        </p:blipFill>
        <p:spPr bwMode="auto">
          <a:xfrm rot="19760296">
            <a:off x="251520" y="260648"/>
            <a:ext cx="3528392" cy="2880320"/>
          </a:xfrm>
          <a:prstGeom prst="rect">
            <a:avLst/>
          </a:prstGeom>
          <a:noFill/>
        </p:spPr>
      </p:pic>
      <p:pic>
        <p:nvPicPr>
          <p:cNvPr id="3" name="Picture 6" descr="C:\Users\friedova\AppData\Local\Microsoft\Windows\Temporary Internet Files\Content.IE5\379UQNC2\MP900422213[1].jpg"/>
          <p:cNvPicPr>
            <a:picLocks noChangeAspect="1" noChangeArrowheads="1"/>
          </p:cNvPicPr>
          <p:nvPr/>
        </p:nvPicPr>
        <p:blipFill>
          <a:blip r:embed="rId4" cstate="print"/>
          <a:srcRect r="9391"/>
          <a:stretch>
            <a:fillRect/>
          </a:stretch>
        </p:blipFill>
        <p:spPr bwMode="auto">
          <a:xfrm rot="19112500">
            <a:off x="451055" y="3139391"/>
            <a:ext cx="3816424" cy="2806877"/>
          </a:xfrm>
          <a:prstGeom prst="rect">
            <a:avLst/>
          </a:prstGeom>
          <a:noFill/>
        </p:spPr>
      </p:pic>
      <p:pic>
        <p:nvPicPr>
          <p:cNvPr id="4" name="Picture 2" descr="C:\Users\friedova\AppData\Local\Microsoft\Windows\Temporary Internet Files\Content.IE5\R3ZF5BV2\MP900289450[1].jpg"/>
          <p:cNvPicPr>
            <a:picLocks noChangeAspect="1" noChangeArrowheads="1"/>
          </p:cNvPicPr>
          <p:nvPr/>
        </p:nvPicPr>
        <p:blipFill>
          <a:blip r:embed="rId5" cstate="print"/>
          <a:srcRect r="11407"/>
          <a:stretch>
            <a:fillRect/>
          </a:stretch>
        </p:blipFill>
        <p:spPr bwMode="auto">
          <a:xfrm>
            <a:off x="5580112" y="4149080"/>
            <a:ext cx="3240360" cy="2414016"/>
          </a:xfrm>
          <a:prstGeom prst="rect">
            <a:avLst/>
          </a:prstGeom>
          <a:noFill/>
        </p:spPr>
      </p:pic>
      <p:pic>
        <p:nvPicPr>
          <p:cNvPr id="5" name="Picture 4" descr="C:\Users\friedova\AppData\Local\Microsoft\Windows\Temporary Internet Files\Content.IE5\7E8UOZB1\MP900400565[1].jpg"/>
          <p:cNvPicPr>
            <a:picLocks noChangeAspect="1" noChangeArrowheads="1"/>
          </p:cNvPicPr>
          <p:nvPr/>
        </p:nvPicPr>
        <p:blipFill>
          <a:blip r:embed="rId6" cstate="print"/>
          <a:srcRect t="6898"/>
          <a:stretch>
            <a:fillRect/>
          </a:stretch>
        </p:blipFill>
        <p:spPr bwMode="auto">
          <a:xfrm>
            <a:off x="6639339" y="908720"/>
            <a:ext cx="2504661" cy="2915567"/>
          </a:xfrm>
          <a:prstGeom prst="rect">
            <a:avLst/>
          </a:prstGeom>
          <a:noFill/>
        </p:spPr>
      </p:pic>
      <p:pic>
        <p:nvPicPr>
          <p:cNvPr id="6" name="Picture 3" descr="C:\Users\friedova\AppData\Local\Microsoft\Windows\Temporary Internet Files\Content.IE5\TWCBW2Y5\MP900406645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188640"/>
            <a:ext cx="2504661" cy="3131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měkkýšů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cs-CZ" dirty="0" smtClean="0"/>
              <a:t>Je to kmen nižších živočichů, charakteristických nečlánkovaným tělem, které je u většiny druhů kryto pevnou schránkou (ulitou, lasturou)</a:t>
            </a:r>
          </a:p>
          <a:p>
            <a:r>
              <a:rPr lang="cs-CZ" dirty="0" smtClean="0"/>
              <a:t>Rozdělují se do několika tříd, z nichž nejznámější je třída </a:t>
            </a:r>
            <a:r>
              <a:rPr lang="cs-CZ" b="1" i="1" dirty="0" smtClean="0"/>
              <a:t>plžů</a:t>
            </a:r>
            <a:r>
              <a:rPr lang="cs-CZ" dirty="0" smtClean="0"/>
              <a:t> a </a:t>
            </a:r>
            <a:r>
              <a:rPr lang="cs-CZ" b="1" i="1" dirty="0" smtClean="0"/>
              <a:t>mlžů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Měkkýši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HLEMÝŽĎ ZAHRADNÍ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patří mezi plže</a:t>
            </a:r>
          </a:p>
          <a:p>
            <a:pPr>
              <a:buNone/>
            </a:pPr>
            <a:r>
              <a:rPr lang="cs-CZ" sz="2800" i="1" dirty="0" smtClean="0"/>
              <a:t>	- je největším z našich druhů hlemýžďů</a:t>
            </a:r>
          </a:p>
          <a:p>
            <a:pPr>
              <a:buNone/>
            </a:pPr>
            <a:r>
              <a:rPr lang="cs-CZ" sz="2800" i="1" dirty="0" smtClean="0"/>
              <a:t>	- žije ve volné přírodě, příp. se speciálně pěstuje</a:t>
            </a:r>
          </a:p>
          <a:p>
            <a:pPr>
              <a:buNone/>
            </a:pPr>
            <a:r>
              <a:rPr lang="cs-CZ" sz="2800" i="1" dirty="0" smtClean="0"/>
              <a:t>	- sbírá se na podzim</a:t>
            </a:r>
          </a:p>
          <a:p>
            <a:pPr>
              <a:buNone/>
            </a:pPr>
            <a:endParaRPr lang="cs-CZ" sz="28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</a:t>
            </a:r>
            <a:r>
              <a:rPr lang="cs-CZ" sz="2800" b="1" i="1" dirty="0" smtClean="0">
                <a:solidFill>
                  <a:srgbClr val="0070C0"/>
                </a:solidFill>
              </a:rPr>
              <a:t>kuchyňská úprava</a:t>
            </a:r>
            <a:r>
              <a:rPr lang="cs-CZ" sz="2800" i="1" dirty="0" smtClean="0">
                <a:solidFill>
                  <a:schemeClr val="tx1"/>
                </a:solidFill>
              </a:rPr>
              <a:t> – vaření, pečení, smažení, připravuje se z něj paštika, salát, polévka</a:t>
            </a: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Měkkýši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ÚSTŘICE JEDLÁ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patří mezi mlže</a:t>
            </a:r>
          </a:p>
          <a:p>
            <a:pPr>
              <a:buNone/>
            </a:pPr>
            <a:r>
              <a:rPr lang="cs-CZ" sz="2800" i="1" dirty="0" smtClean="0"/>
              <a:t>	- žije ve Středozemním moři i Severním moři, na některých místech se chovají ve speciálních sádkách</a:t>
            </a:r>
          </a:p>
          <a:p>
            <a:pPr>
              <a:buNone/>
            </a:pPr>
            <a:r>
              <a:rPr lang="cs-CZ" sz="2800" i="1" dirty="0" smtClean="0"/>
              <a:t>	- sbírají se za odlivu při mořském pobřeží, ale loví se i v mořských hlubinách</a:t>
            </a:r>
          </a:p>
          <a:p>
            <a:pPr>
              <a:buNone/>
            </a:pPr>
            <a:r>
              <a:rPr lang="cs-CZ" sz="2800" i="1" dirty="0" smtClean="0"/>
              <a:t>	- maso vyniká svou jakostí a jemností nad maso ostatních jedlých mlžů (slávky jedlé, srdcovky jedlé, hřebenatky)</a:t>
            </a:r>
          </a:p>
          <a:p>
            <a:pPr>
              <a:buNone/>
            </a:pPr>
            <a:endParaRPr lang="cs-CZ" sz="28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</a:t>
            </a:r>
            <a:r>
              <a:rPr lang="cs-CZ" sz="2800" b="1" i="1" dirty="0" smtClean="0">
                <a:solidFill>
                  <a:srgbClr val="0070C0"/>
                </a:solidFill>
              </a:rPr>
              <a:t>kuchyňská úprava</a:t>
            </a:r>
            <a:r>
              <a:rPr lang="cs-CZ" sz="2800" i="1" dirty="0" smtClean="0">
                <a:solidFill>
                  <a:schemeClr val="tx1"/>
                </a:solidFill>
              </a:rPr>
              <a:t> – nejčastěji syrové, pouze ochucené citrónovou šťávou</a:t>
            </a: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C:\Users\friedova\AppData\Local\Microsoft\Windows\Temporary Internet Files\Content.IE5\3VPNMHOY\MP9004483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060848"/>
            <a:ext cx="4716016" cy="3537012"/>
          </a:xfrm>
          <a:prstGeom prst="rect">
            <a:avLst/>
          </a:prstGeom>
          <a:noFill/>
        </p:spPr>
      </p:pic>
      <p:pic>
        <p:nvPicPr>
          <p:cNvPr id="3075" name="Picture 3" descr="C:\Users\friedova\AppData\Local\Microsoft\Windows\Temporary Internet Files\Content.IE5\TWCBW2Y5\MP900434106[1].jpg"/>
          <p:cNvPicPr>
            <a:picLocks noChangeAspect="1" noChangeArrowheads="1"/>
          </p:cNvPicPr>
          <p:nvPr/>
        </p:nvPicPr>
        <p:blipFill>
          <a:blip r:embed="rId3" cstate="print"/>
          <a:srcRect l="14201"/>
          <a:stretch>
            <a:fillRect/>
          </a:stretch>
        </p:blipFill>
        <p:spPr bwMode="auto">
          <a:xfrm>
            <a:off x="0" y="4077072"/>
            <a:ext cx="3583494" cy="2780928"/>
          </a:xfrm>
          <a:prstGeom prst="rect">
            <a:avLst/>
          </a:prstGeom>
          <a:noFill/>
        </p:spPr>
      </p:pic>
      <p:pic>
        <p:nvPicPr>
          <p:cNvPr id="3076" name="Picture 4" descr="C:\Users\friedova\AppData\Local\Microsoft\Windows\Temporary Internet Files\Content.IE5\7E8UOZB1\MP900433967[1].jpg"/>
          <p:cNvPicPr>
            <a:picLocks noChangeAspect="1" noChangeArrowheads="1"/>
          </p:cNvPicPr>
          <p:nvPr/>
        </p:nvPicPr>
        <p:blipFill>
          <a:blip r:embed="rId4" cstate="print"/>
          <a:srcRect l="7682" t="18353" r="12900"/>
          <a:stretch>
            <a:fillRect/>
          </a:stretch>
        </p:blipFill>
        <p:spPr bwMode="auto">
          <a:xfrm rot="20563901">
            <a:off x="5662517" y="2487623"/>
            <a:ext cx="3498995" cy="4106781"/>
          </a:xfrm>
          <a:prstGeom prst="rect">
            <a:avLst/>
          </a:prstGeom>
          <a:noFill/>
        </p:spPr>
      </p:pic>
      <p:pic>
        <p:nvPicPr>
          <p:cNvPr id="3080" name="Picture 8" descr="C:\Users\friedova\AppData\Local\Microsoft\Windows\Temporary Internet Files\Content.IE5\AAD9JMQX\MP90043396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927394">
            <a:off x="571653" y="-576436"/>
            <a:ext cx="2612636" cy="3914061"/>
          </a:xfrm>
          <a:prstGeom prst="rect">
            <a:avLst/>
          </a:prstGeom>
          <a:noFill/>
        </p:spPr>
      </p:pic>
      <p:pic>
        <p:nvPicPr>
          <p:cNvPr id="3074" name="Picture 2" descr="C:\Users\friedova\AppData\Local\Microsoft\Windows\Temporary Internet Files\Content.IE5\ED4Q3DF5\MP900406501[1].jpg"/>
          <p:cNvPicPr>
            <a:picLocks noChangeAspect="1" noChangeArrowheads="1"/>
          </p:cNvPicPr>
          <p:nvPr/>
        </p:nvPicPr>
        <p:blipFill>
          <a:blip r:embed="rId6" cstate="print"/>
          <a:srcRect l="8651" t="6302" r="23625" b="28744"/>
          <a:stretch>
            <a:fillRect/>
          </a:stretch>
        </p:blipFill>
        <p:spPr bwMode="auto">
          <a:xfrm>
            <a:off x="5012874" y="0"/>
            <a:ext cx="4131126" cy="25939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Další mořští živočichové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CHOBOTNICE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hlavonožec s osmi rameny</a:t>
            </a:r>
          </a:p>
          <a:p>
            <a:pPr>
              <a:buNone/>
            </a:pPr>
            <a:r>
              <a:rPr lang="cs-CZ" sz="2800" i="1" dirty="0" smtClean="0"/>
              <a:t>	- žije ve vodách mírného pásma</a:t>
            </a:r>
            <a:endParaRPr lang="cs-CZ" sz="14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</a:t>
            </a:r>
            <a:r>
              <a:rPr lang="cs-CZ" sz="2800" b="1" i="1" dirty="0" smtClean="0">
                <a:solidFill>
                  <a:srgbClr val="0070C0"/>
                </a:solidFill>
              </a:rPr>
              <a:t>kuchyňská úprava</a:t>
            </a:r>
            <a:r>
              <a:rPr lang="cs-CZ" sz="2800" i="1" dirty="0" smtClean="0">
                <a:solidFill>
                  <a:schemeClr val="tx1"/>
                </a:solidFill>
              </a:rPr>
              <a:t> – dušení (především větší kusy), smažení, grilování, maso se musí předem naklepat</a:t>
            </a:r>
          </a:p>
          <a:p>
            <a:pPr>
              <a:buNone/>
            </a:pPr>
            <a:endParaRPr lang="cs-CZ" sz="2800" i="1" dirty="0" smtClean="0">
              <a:solidFill>
                <a:schemeClr val="tx1"/>
              </a:solidFill>
            </a:endParaRPr>
          </a:p>
          <a:p>
            <a:r>
              <a:rPr lang="cs-CZ" b="1" dirty="0" smtClean="0">
                <a:solidFill>
                  <a:srgbClr val="0070C0"/>
                </a:solidFill>
              </a:rPr>
              <a:t>OLIHEŇ</a:t>
            </a: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cs-CZ" sz="2800" dirty="0" smtClean="0">
                <a:solidFill>
                  <a:schemeClr val="tx1"/>
                </a:solidFill>
              </a:rPr>
              <a:t>	- </a:t>
            </a:r>
            <a:r>
              <a:rPr lang="cs-CZ" sz="2800" i="1" dirty="0" smtClean="0">
                <a:solidFill>
                  <a:schemeClr val="tx1"/>
                </a:solidFill>
              </a:rPr>
              <a:t>druh hlavonožce</a:t>
            </a: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- žije ve vodách mírného pásma</a:t>
            </a: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 - </a:t>
            </a:r>
            <a:r>
              <a:rPr lang="cs-CZ" sz="2800" b="1" i="1" dirty="0" smtClean="0">
                <a:solidFill>
                  <a:srgbClr val="0070C0"/>
                </a:solidFill>
              </a:rPr>
              <a:t>kuchyňská úprava</a:t>
            </a:r>
            <a:r>
              <a:rPr lang="cs-CZ" sz="2800" i="1" dirty="0" smtClean="0">
                <a:solidFill>
                  <a:schemeClr val="tx1"/>
                </a:solidFill>
              </a:rPr>
              <a:t> – dušení (především větší kusy), smažení, grilování, maso se musí předem naklepat</a:t>
            </a:r>
            <a:endParaRPr lang="cs-CZ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 stručně kaviár.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kaviáru, a který je považován za nejjakostnější?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Jací živočichové patří do skupiny korýšů, stručně jednotlivé živočichy charakterizuj?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Do jakých tříd se rozdělují měkkýši?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Uveď nejznámější živočichy z těchto tříd a stručně je charakterizuj?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kaviáru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jsou speciálním způsobem upravené a konzervované čerstvé jikry</a:t>
            </a:r>
          </a:p>
          <a:p>
            <a:r>
              <a:rPr lang="cs-CZ" dirty="0" smtClean="0"/>
              <a:t>za pravý se může prodávat jen kaviár vyrobený z jiker jesetera či vyzy. Tyto ryby se vyskytují a loví na pobřeží Černého moře, na Urale, Volze</a:t>
            </a:r>
          </a:p>
          <a:p>
            <a:r>
              <a:rPr lang="cs-CZ" dirty="0" smtClean="0"/>
              <a:t>též se připravuje z lososovitých ryb</a:t>
            </a:r>
          </a:p>
          <a:p>
            <a:r>
              <a:rPr lang="cs-CZ" dirty="0" smtClean="0"/>
              <a:t>pro dobrou jakost je podmínkou správný stupeň zralosti jiker a jejich rychlé zpracování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kaviáru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cs-CZ" dirty="0" smtClean="0"/>
              <a:t>kaviár se více či méně solí podle jakosti</a:t>
            </a:r>
          </a:p>
          <a:p>
            <a:r>
              <a:rPr lang="cs-CZ" dirty="0" smtClean="0"/>
              <a:t>solený kaviár je růžový, je-li ještě sterilovaný, je tmavý</a:t>
            </a:r>
          </a:p>
          <a:p>
            <a:r>
              <a:rPr lang="cs-CZ" dirty="0" smtClean="0"/>
              <a:t>je velmi výživný, neboť obsahuje cenné minerální látky a vitamíny A </a:t>
            </a:r>
            <a:r>
              <a:rPr lang="cs-CZ" dirty="0" err="1" smtClean="0"/>
              <a:t>a</a:t>
            </a:r>
            <a:r>
              <a:rPr lang="cs-CZ" dirty="0" smtClean="0"/>
              <a:t> D</a:t>
            </a:r>
          </a:p>
          <a:p>
            <a:r>
              <a:rPr lang="cs-CZ" dirty="0" smtClean="0"/>
              <a:t>skladovat se musí v chladu. Nejideálnější je teplota 0 až +2</a:t>
            </a:r>
            <a:r>
              <a:rPr lang="cs-CZ" dirty="0" smtClean="0">
                <a:sym typeface="Symbol"/>
              </a:rPr>
              <a:t>C</a:t>
            </a:r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kaviáru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77500" lnSpcReduction="20000"/>
          </a:bodyPr>
          <a:lstStyle/>
          <a:p>
            <a:r>
              <a:rPr lang="cs-CZ" sz="3400" dirty="0" smtClean="0"/>
              <a:t>nejhodnotnější je vždy kaviár velkozrnný, pevný, pružný, světlý, bez zápachu, s charakteristickou chutí, lze v něm každou jikru oddělit</a:t>
            </a:r>
          </a:p>
          <a:p>
            <a:r>
              <a:rPr lang="cs-CZ" sz="3400" dirty="0" smtClean="0"/>
              <a:t>původní barva pravého kaviáru je bílá. Bílá barva se postupně mění na šedou až černou. Čím je kaviár tmavší, slanější a </a:t>
            </a:r>
            <a:r>
              <a:rPr lang="cs-CZ" sz="3400" dirty="0" err="1" smtClean="0"/>
              <a:t>kašovitější</a:t>
            </a:r>
            <a:r>
              <a:rPr lang="cs-CZ" sz="3400" dirty="0" smtClean="0"/>
              <a:t>, tím je starší a méně jakostní</a:t>
            </a:r>
          </a:p>
          <a:p>
            <a:r>
              <a:rPr lang="cs-CZ" sz="3400" dirty="0" smtClean="0"/>
              <a:t>zkažený kaviár páchne kysele, žlukle a ztuchle a má žlučovitou trpkou chuť</a:t>
            </a:r>
          </a:p>
          <a:p>
            <a:r>
              <a:rPr lang="cs-CZ" sz="3400" dirty="0" smtClean="0"/>
              <a:t>od pravého kaviáru se nepravý pozná podle drobnějších zrn</a:t>
            </a:r>
          </a:p>
          <a:p>
            <a:r>
              <a:rPr lang="cs-CZ" sz="3400" dirty="0" smtClean="0"/>
              <a:t>k</a:t>
            </a:r>
            <a:r>
              <a:rPr lang="cs-CZ" sz="3400" dirty="0" smtClean="0"/>
              <a:t>aviár </a:t>
            </a:r>
            <a:r>
              <a:rPr lang="cs-CZ" sz="3400" dirty="0" smtClean="0"/>
              <a:t>se používá převážně ke zdobení výrobků ve studené kuchyni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Druhy kaviáru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85000" lnSpcReduction="10000"/>
          </a:bodyPr>
          <a:lstStyle/>
          <a:p>
            <a:r>
              <a:rPr lang="cs-CZ" b="1" i="1" dirty="0" smtClean="0"/>
              <a:t>Ruský kaviár</a:t>
            </a:r>
            <a:r>
              <a:rPr lang="cs-CZ" dirty="0" smtClean="0"/>
              <a:t> – vyráběný z jiker jesetera nebo vyzy, je považován za nejjakostnější</a:t>
            </a:r>
            <a:endParaRPr lang="cs-CZ" b="1" i="1" dirty="0" smtClean="0"/>
          </a:p>
          <a:p>
            <a:r>
              <a:rPr lang="cs-CZ" b="1" i="1" dirty="0" smtClean="0"/>
              <a:t>Kaviár lisovaný</a:t>
            </a:r>
            <a:r>
              <a:rPr lang="cs-CZ" dirty="0" smtClean="0"/>
              <a:t> – připravuje se slisováním jiker, které při úpravě a solení popraskaly. Je trvanlivější, neboť lisováním se mu odnímá ve větší míře voda. Odborně vyrobený má jemné aroma, chutná znamenitě, přesto je však méně jakostním než kaviár zrnitý</a:t>
            </a:r>
          </a:p>
          <a:p>
            <a:r>
              <a:rPr lang="cs-CZ" b="1" i="1" dirty="0" smtClean="0"/>
              <a:t>Kaviár červený</a:t>
            </a:r>
            <a:r>
              <a:rPr lang="cs-CZ" dirty="0" smtClean="0"/>
              <a:t> – vyráběný zvláště u Kaspického moře z jiker lososovitých ryb. Lososově červeného zbarvení se dociluje přidáním ledku k soli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Druhy kaviáru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r>
              <a:rPr lang="cs-CZ" b="1" i="1" dirty="0" smtClean="0"/>
              <a:t>Kaviár německý (labský)</a:t>
            </a:r>
            <a:r>
              <a:rPr lang="cs-CZ" dirty="0" smtClean="0"/>
              <a:t> – vyráběný z jiker jesetera loveného na pobřeží Severního moře a ústí Labe. Jedná se o kaviár pravý, avšak méně kvalitní</a:t>
            </a:r>
            <a:endParaRPr lang="cs-CZ" b="1" i="1" dirty="0" smtClean="0"/>
          </a:p>
          <a:p>
            <a:r>
              <a:rPr lang="cs-CZ" b="1" i="1" dirty="0" smtClean="0"/>
              <a:t>Kaviár americký</a:t>
            </a:r>
            <a:r>
              <a:rPr lang="cs-CZ" dirty="0" smtClean="0"/>
              <a:t> – vyráběný z jiker jesetera loveného na Aljašce. Jde taktéž o kaviár pravý, ale méně kvalitní</a:t>
            </a:r>
          </a:p>
          <a:p>
            <a:r>
              <a:rPr lang="cs-CZ" dirty="0" smtClean="0"/>
              <a:t>do obchodu přichází také kaviár nepravý, jehož surovinou jsou jikry tuňáka (např. tzv. </a:t>
            </a:r>
            <a:r>
              <a:rPr lang="cs-CZ" b="1" i="1" dirty="0" smtClean="0"/>
              <a:t>Kaviár italský)</a:t>
            </a:r>
            <a:r>
              <a:rPr lang="cs-CZ" dirty="0" smtClean="0"/>
              <a:t>, dále kaviár z jiker makrely, tresky. Tyto výrobky se uměle připravují a konzervují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friedova\AppData\Local\Microsoft\Windows\Temporary Internet Files\Content.IE5\R3ZF5BV2\MP9004005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8640"/>
            <a:ext cx="3408396" cy="4261536"/>
          </a:xfrm>
          <a:prstGeom prst="rect">
            <a:avLst/>
          </a:prstGeom>
          <a:noFill/>
        </p:spPr>
      </p:pic>
      <p:pic>
        <p:nvPicPr>
          <p:cNvPr id="5" name="Picture 4" descr="C:\Users\friedova\AppData\Local\Microsoft\Windows\Temporary Internet Files\Content.IE5\5WQBG8X8\MP90043396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2944165" cy="3573016"/>
          </a:xfrm>
          <a:prstGeom prst="rect">
            <a:avLst/>
          </a:prstGeom>
          <a:noFill/>
        </p:spPr>
      </p:pic>
      <p:pic>
        <p:nvPicPr>
          <p:cNvPr id="6" name="Picture 3" descr="C:\Users\friedova\AppData\Local\Microsoft\Windows\Temporary Internet Files\Content.IE5\379UQNC2\MP90042437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068960"/>
            <a:ext cx="3501008" cy="3501008"/>
          </a:xfrm>
          <a:prstGeom prst="rect">
            <a:avLst/>
          </a:prstGeom>
          <a:noFill/>
        </p:spPr>
      </p:pic>
      <p:pic>
        <p:nvPicPr>
          <p:cNvPr id="7" name="Picture 2" descr="C:\Users\friedova\AppData\Local\Microsoft\Windows\Temporary Internet Files\Content.IE5\3VPNMHOY\MP90043895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39"/>
            <a:ext cx="4104456" cy="27323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korýšů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cs-CZ" dirty="0" smtClean="0"/>
              <a:t>jsou třídou nižších živočichů, tzv. členovců</a:t>
            </a:r>
          </a:p>
          <a:p>
            <a:r>
              <a:rPr lang="cs-CZ" dirty="0" smtClean="0"/>
              <a:t>jsou to převážně vodní tvorové</a:t>
            </a:r>
          </a:p>
          <a:p>
            <a:r>
              <a:rPr lang="cs-CZ" dirty="0" smtClean="0"/>
              <a:t>je známo několik tisíc druhů, z nichž několik se loví pro trh</a:t>
            </a:r>
          </a:p>
          <a:p>
            <a:r>
              <a:rPr lang="cs-CZ" dirty="0" smtClean="0"/>
              <a:t>k nám přichází jako lahůdka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Korýši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RACI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používá se pouze narůžovělý, měkký masitý obsah klepet a ocásku. Usmrcují se vhozením do osolené vroucí vody. Před požíváním se rukou rozlomí tvrdý račí krunýř. Konzumuje se buď za tepla, nebo po vychladnutí na obložené mísy</a:t>
            </a:r>
          </a:p>
          <a:p>
            <a:pPr>
              <a:buNone/>
            </a:pPr>
            <a:r>
              <a:rPr lang="cs-CZ" sz="2800" i="1" dirty="0"/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rak říční, rak bahenní, rak kamenáč</a:t>
            </a:r>
            <a:r>
              <a:rPr lang="cs-CZ" sz="2800" i="1" dirty="0" smtClean="0">
                <a:solidFill>
                  <a:schemeClr val="tx1"/>
                </a:solidFill>
              </a:rPr>
              <a:t> – u nás žijící druhy raků. Tyto druhy se vyskytují v tekoucích i stojatých sladkých vodách skoro celé Evropy</a:t>
            </a: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humr</a:t>
            </a:r>
            <a:r>
              <a:rPr lang="cs-CZ" sz="2800" i="1" dirty="0" smtClean="0">
                <a:solidFill>
                  <a:schemeClr val="tx1"/>
                </a:solidFill>
              </a:rPr>
              <a:t> – dorůstá délky až 50 cm, používá se vařený, různě ochucený, marinovaný</a:t>
            </a:r>
          </a:p>
          <a:p>
            <a:pPr>
              <a:buNone/>
            </a:pPr>
            <a:r>
              <a:rPr lang="cs-CZ" sz="2800" i="1" dirty="0" smtClean="0">
                <a:solidFill>
                  <a:srgbClr val="0070C0"/>
                </a:solidFill>
              </a:rPr>
              <a:t>	- langusta</a:t>
            </a:r>
            <a:r>
              <a:rPr lang="cs-CZ" sz="2800" i="1" dirty="0" smtClean="0">
                <a:solidFill>
                  <a:schemeClr val="tx1"/>
                </a:solidFill>
              </a:rPr>
              <a:t> – dorůstá délky až 40 cm, má trnitý krunýř, tvarem těla podobná humru, použití podobně jako humr</a:t>
            </a:r>
          </a:p>
          <a:p>
            <a:pPr>
              <a:buNone/>
            </a:pPr>
            <a:r>
              <a:rPr lang="cs-CZ" sz="2800" i="1" dirty="0" smtClean="0">
                <a:solidFill>
                  <a:srgbClr val="0070C0"/>
                </a:solidFill>
              </a:rPr>
              <a:t>	- krevety a </a:t>
            </a:r>
            <a:r>
              <a:rPr lang="cs-CZ" sz="2800" i="1" dirty="0" err="1" smtClean="0">
                <a:solidFill>
                  <a:srgbClr val="0070C0"/>
                </a:solidFill>
              </a:rPr>
              <a:t>garnáti</a:t>
            </a:r>
            <a:r>
              <a:rPr lang="cs-CZ" sz="2800" i="1" dirty="0" smtClean="0">
                <a:solidFill>
                  <a:srgbClr val="0070C0"/>
                </a:solidFill>
              </a:rPr>
              <a:t> </a:t>
            </a:r>
            <a:r>
              <a:rPr lang="cs-CZ" sz="2800" i="1" dirty="0" smtClean="0">
                <a:solidFill>
                  <a:schemeClr val="tx1"/>
                </a:solidFill>
              </a:rPr>
              <a:t>– oba druhy jsou si tvarem těla podobné, mají chutné maso</a:t>
            </a: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564</Words>
  <Application>Microsoft Office PowerPoint</Application>
  <PresentationFormat>Předvádění na obrazovce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Téma: RYBY</vt:lpstr>
      <vt:lpstr>Charakteristika kaviáru</vt:lpstr>
      <vt:lpstr>Charakteristika kaviáru</vt:lpstr>
      <vt:lpstr>Charakteristika kaviáru</vt:lpstr>
      <vt:lpstr>Druhy kaviáru</vt:lpstr>
      <vt:lpstr>Druhy kaviáru</vt:lpstr>
      <vt:lpstr>Snímek 7</vt:lpstr>
      <vt:lpstr>Charakteristika korýšů</vt:lpstr>
      <vt:lpstr>Korýši</vt:lpstr>
      <vt:lpstr>Korýši</vt:lpstr>
      <vt:lpstr>Snímek 11</vt:lpstr>
      <vt:lpstr>Charakteristika měkkýšů</vt:lpstr>
      <vt:lpstr>Měkkýši</vt:lpstr>
      <vt:lpstr>Měkkýši</vt:lpstr>
      <vt:lpstr>Snímek 15</vt:lpstr>
      <vt:lpstr>Další mořští živočichové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Alena Friedová</cp:lastModifiedBy>
  <cp:revision>24</cp:revision>
  <dcterms:created xsi:type="dcterms:W3CDTF">2012-09-14T14:05:10Z</dcterms:created>
  <dcterms:modified xsi:type="dcterms:W3CDTF">2012-10-23T06:27:53Z</dcterms:modified>
</cp:coreProperties>
</file>