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modifyVerifier cryptProviderType="rsaFull" cryptAlgorithmClass="hash" cryptAlgorithmType="typeAny" cryptAlgorithmSid="4" spinCount="100000" saltData="EJut2uljWoRuKQbYcqhqEQ==" hashData="mqUzudP/arjeI8fKIft56lNdh9M=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7" d="100"/>
          <a:sy n="97" d="100"/>
        </p:scale>
        <p:origin x="-131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Klepnutím lze upravit styl předlohy podnadpisů.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9588D5-EDFF-4EA9-B643-40A331C74B21}" type="datetimeFigureOut">
              <a:rPr lang="cs-CZ" smtClean="0"/>
              <a:pPr/>
              <a:t>22.10.2012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70A082-44B2-44F7-8A14-B6FCF1D690E6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9588D5-EDFF-4EA9-B643-40A331C74B21}" type="datetimeFigureOut">
              <a:rPr lang="cs-CZ" smtClean="0"/>
              <a:pPr/>
              <a:t>22.10.2012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70A082-44B2-44F7-8A14-B6FCF1D690E6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9588D5-EDFF-4EA9-B643-40A331C74B21}" type="datetimeFigureOut">
              <a:rPr lang="cs-CZ" smtClean="0"/>
              <a:pPr/>
              <a:t>22.10.2012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70A082-44B2-44F7-8A14-B6FCF1D690E6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9588D5-EDFF-4EA9-B643-40A331C74B21}" type="datetimeFigureOut">
              <a:rPr lang="cs-CZ" smtClean="0"/>
              <a:pPr/>
              <a:t>22.10.2012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70A082-44B2-44F7-8A14-B6FCF1D690E6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9588D5-EDFF-4EA9-B643-40A331C74B21}" type="datetimeFigureOut">
              <a:rPr lang="cs-CZ" smtClean="0"/>
              <a:pPr/>
              <a:t>22.10.2012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70A082-44B2-44F7-8A14-B6FCF1D690E6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9588D5-EDFF-4EA9-B643-40A331C74B21}" type="datetimeFigureOut">
              <a:rPr lang="cs-CZ" smtClean="0"/>
              <a:pPr/>
              <a:t>22.10.2012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70A082-44B2-44F7-8A14-B6FCF1D690E6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9588D5-EDFF-4EA9-B643-40A331C74B21}" type="datetimeFigureOut">
              <a:rPr lang="cs-CZ" smtClean="0"/>
              <a:pPr/>
              <a:t>22.10.2012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70A082-44B2-44F7-8A14-B6FCF1D690E6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9588D5-EDFF-4EA9-B643-40A331C74B21}" type="datetimeFigureOut">
              <a:rPr lang="cs-CZ" smtClean="0"/>
              <a:pPr/>
              <a:t>22.10.2012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70A082-44B2-44F7-8A14-B6FCF1D690E6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9588D5-EDFF-4EA9-B643-40A331C74B21}" type="datetimeFigureOut">
              <a:rPr lang="cs-CZ" smtClean="0"/>
              <a:pPr/>
              <a:t>22.10.2012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70A082-44B2-44F7-8A14-B6FCF1D690E6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9588D5-EDFF-4EA9-B643-40A331C74B21}" type="datetimeFigureOut">
              <a:rPr lang="cs-CZ" smtClean="0"/>
              <a:pPr/>
              <a:t>22.10.2012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70A082-44B2-44F7-8A14-B6FCF1D690E6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9588D5-EDFF-4EA9-B643-40A331C74B21}" type="datetimeFigureOut">
              <a:rPr lang="cs-CZ" smtClean="0"/>
              <a:pPr/>
              <a:t>22.10.2012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70A082-44B2-44F7-8A14-B6FCF1D690E6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09588D5-EDFF-4EA9-B643-40A331C74B21}" type="datetimeFigureOut">
              <a:rPr lang="cs-CZ" smtClean="0"/>
              <a:pPr/>
              <a:t>22.10.2012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770A082-44B2-44F7-8A14-B6FCF1D690E6}" type="slidenum">
              <a:rPr lang="cs-CZ" smtClean="0"/>
              <a:pPr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Nadpis 1"/>
          <p:cNvSpPr>
            <a:spLocks noGrp="1"/>
          </p:cNvSpPr>
          <p:nvPr>
            <p:ph type="ctrTitle"/>
          </p:nvPr>
        </p:nvSpPr>
        <p:spPr>
          <a:xfrm>
            <a:off x="684213" y="1700213"/>
            <a:ext cx="7772400" cy="1082675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cs-CZ" b="1" dirty="0" smtClean="0">
                <a:latin typeface="Times New Roman" pitchFamily="18" charset="0"/>
                <a:cs typeface="Times New Roman" pitchFamily="18" charset="0"/>
              </a:rPr>
              <a:t>Téma:</a:t>
            </a:r>
            <a:br>
              <a:rPr lang="cs-CZ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cs-CZ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MASNÉ VÝROBKY</a:t>
            </a:r>
          </a:p>
        </p:txBody>
      </p:sp>
      <p:sp>
        <p:nvSpPr>
          <p:cNvPr id="2051" name="Podnadpis 2"/>
          <p:cNvSpPr>
            <a:spLocks noGrp="1"/>
          </p:cNvSpPr>
          <p:nvPr>
            <p:ph type="subTitle" idx="1"/>
          </p:nvPr>
        </p:nvSpPr>
        <p:spPr>
          <a:xfrm>
            <a:off x="539750" y="2924175"/>
            <a:ext cx="7848600" cy="3313113"/>
          </a:xfrm>
        </p:spPr>
        <p:txBody>
          <a:bodyPr/>
          <a:lstStyle/>
          <a:p>
            <a:pPr algn="just" eaLnBrk="1" hangingPunct="1"/>
            <a:endParaRPr lang="cs-CZ" sz="2100" b="1" dirty="0" smtClean="0">
              <a:solidFill>
                <a:schemeClr val="tx1"/>
              </a:solidFill>
            </a:endParaRPr>
          </a:p>
          <a:p>
            <a:pPr algn="just" eaLnBrk="1" hangingPunct="1"/>
            <a:r>
              <a:rPr lang="cs-CZ" sz="2100" b="1" dirty="0" smtClean="0">
                <a:solidFill>
                  <a:schemeClr val="tx1"/>
                </a:solidFill>
              </a:rPr>
              <a:t>Autor:</a:t>
            </a:r>
            <a:r>
              <a:rPr lang="cs-CZ" sz="2100" dirty="0" smtClean="0">
                <a:solidFill>
                  <a:schemeClr val="tx1"/>
                </a:solidFill>
              </a:rPr>
              <a:t>			</a:t>
            </a:r>
            <a:r>
              <a:rPr lang="cs-CZ" sz="2100" b="1" i="1" dirty="0" smtClean="0">
                <a:solidFill>
                  <a:schemeClr val="tx1"/>
                </a:solidFill>
              </a:rPr>
              <a:t>Alena FRIEDOVÁ</a:t>
            </a:r>
          </a:p>
          <a:p>
            <a:pPr algn="just" eaLnBrk="1" hangingPunct="1"/>
            <a:r>
              <a:rPr lang="cs-CZ" sz="2100" b="1" dirty="0" smtClean="0">
                <a:solidFill>
                  <a:schemeClr val="tx1"/>
                </a:solidFill>
              </a:rPr>
              <a:t>Období vytvoření:</a:t>
            </a:r>
            <a:r>
              <a:rPr lang="cs-CZ" sz="2100" dirty="0" smtClean="0">
                <a:solidFill>
                  <a:schemeClr val="tx1"/>
                </a:solidFill>
              </a:rPr>
              <a:t>	</a:t>
            </a:r>
            <a:r>
              <a:rPr lang="cs-CZ" sz="2100" i="1" dirty="0" smtClean="0">
                <a:solidFill>
                  <a:schemeClr val="tx1"/>
                </a:solidFill>
              </a:rPr>
              <a:t>duben-květen 2012</a:t>
            </a:r>
          </a:p>
          <a:p>
            <a:pPr algn="just" eaLnBrk="1" hangingPunct="1"/>
            <a:r>
              <a:rPr lang="cs-CZ" sz="2100" b="1" dirty="0" smtClean="0">
                <a:solidFill>
                  <a:schemeClr val="tx1"/>
                </a:solidFill>
              </a:rPr>
              <a:t>Určeno pro:</a:t>
            </a:r>
            <a:r>
              <a:rPr lang="cs-CZ" sz="2100" dirty="0" smtClean="0">
                <a:solidFill>
                  <a:schemeClr val="tx1"/>
                </a:solidFill>
              </a:rPr>
              <a:t>		</a:t>
            </a:r>
            <a:r>
              <a:rPr lang="cs-CZ" sz="2100" i="1" dirty="0" smtClean="0">
                <a:solidFill>
                  <a:schemeClr val="tx1"/>
                </a:solidFill>
              </a:rPr>
              <a:t>1. ročník, oboru obchodník a oboru kuchař</a:t>
            </a:r>
          </a:p>
          <a:p>
            <a:pPr algn="just" eaLnBrk="1" hangingPunct="1"/>
            <a:r>
              <a:rPr lang="cs-CZ" sz="2100" b="1" dirty="0" smtClean="0">
                <a:solidFill>
                  <a:schemeClr val="tx1"/>
                </a:solidFill>
              </a:rPr>
              <a:t>Klíčová slova:</a:t>
            </a:r>
            <a:r>
              <a:rPr lang="cs-CZ" sz="2100" dirty="0" smtClean="0">
                <a:solidFill>
                  <a:schemeClr val="tx1"/>
                </a:solidFill>
              </a:rPr>
              <a:t>		</a:t>
            </a:r>
            <a:r>
              <a:rPr lang="cs-CZ" sz="2100" i="1" dirty="0" smtClean="0">
                <a:solidFill>
                  <a:schemeClr val="tx1"/>
                </a:solidFill>
              </a:rPr>
              <a:t>masné výrobky</a:t>
            </a:r>
          </a:p>
          <a:p>
            <a:pPr algn="just" eaLnBrk="1" hangingPunct="1"/>
            <a:r>
              <a:rPr lang="cs-CZ" sz="2100" b="1" dirty="0" smtClean="0">
                <a:solidFill>
                  <a:schemeClr val="tx1"/>
                </a:solidFill>
              </a:rPr>
              <a:t>Anotace (cíl):</a:t>
            </a:r>
            <a:r>
              <a:rPr lang="cs-CZ" sz="2100" dirty="0" smtClean="0">
                <a:solidFill>
                  <a:schemeClr val="tx1"/>
                </a:solidFill>
              </a:rPr>
              <a:t>		</a:t>
            </a:r>
            <a:r>
              <a:rPr lang="cs-CZ" sz="2100" i="1" dirty="0" smtClean="0">
                <a:solidFill>
                  <a:schemeClr val="tx1"/>
                </a:solidFill>
              </a:rPr>
              <a:t>studenti znají druhy masných výrobků, znají 			základní výrobní suroviny, obaly i formy 				tepelného zpracování</a:t>
            </a:r>
          </a:p>
        </p:txBody>
      </p:sp>
      <p:pic>
        <p:nvPicPr>
          <p:cNvPr id="2052" name="Obrázek 3" descr="OPVK_hor_zakladni_logolink_RGB_cz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92275" y="188913"/>
            <a:ext cx="5759450" cy="1258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Další výrobní suroviny</a:t>
            </a:r>
            <a:endParaRPr lang="cs-CZ" b="1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 fontScale="85000" lnSpcReduction="20000"/>
          </a:bodyPr>
          <a:lstStyle/>
          <a:p>
            <a:pPr marL="514350" indent="-514350">
              <a:buFont typeface="Wingdings" pitchFamily="2" charset="2"/>
              <a:buChar char="v"/>
            </a:pPr>
            <a:r>
              <a:rPr lang="cs-CZ" b="1" dirty="0" smtClean="0">
                <a:latin typeface="Times New Roman" pitchFamily="18" charset="0"/>
                <a:cs typeface="Times New Roman" pitchFamily="18" charset="0"/>
              </a:rPr>
              <a:t>Vepřové kůže</a:t>
            </a:r>
            <a:r>
              <a:rPr lang="cs-CZ" dirty="0" smtClean="0">
                <a:latin typeface="Times New Roman" pitchFamily="18" charset="0"/>
                <a:cs typeface="Times New Roman" pitchFamily="18" charset="0"/>
              </a:rPr>
              <a:t> – zpracovávají se rozmělněním v syrovém nebo uvařeném stavu</a:t>
            </a:r>
          </a:p>
          <a:p>
            <a:pPr marL="514350" indent="-514350">
              <a:buFont typeface="Wingdings" pitchFamily="2" charset="2"/>
              <a:buChar char="v"/>
            </a:pPr>
            <a:r>
              <a:rPr lang="cs-CZ" b="1" dirty="0" smtClean="0">
                <a:latin typeface="Times New Roman" pitchFamily="18" charset="0"/>
                <a:cs typeface="Times New Roman" pitchFamily="18" charset="0"/>
              </a:rPr>
              <a:t>Syrové hřbetní sádlo</a:t>
            </a:r>
            <a:r>
              <a:rPr lang="cs-CZ" dirty="0" smtClean="0">
                <a:latin typeface="Times New Roman" pitchFamily="18" charset="0"/>
                <a:cs typeface="Times New Roman" pitchFamily="18" charset="0"/>
              </a:rPr>
              <a:t> – do masných výrobků se používá bez kůže</a:t>
            </a:r>
          </a:p>
          <a:p>
            <a:pPr marL="514350" indent="-514350">
              <a:buFont typeface="Wingdings" pitchFamily="2" charset="2"/>
              <a:buChar char="v"/>
            </a:pPr>
            <a:r>
              <a:rPr lang="cs-CZ" b="1" dirty="0" smtClean="0">
                <a:latin typeface="Times New Roman" pitchFamily="18" charset="0"/>
                <a:cs typeface="Times New Roman" pitchFamily="18" charset="0"/>
              </a:rPr>
              <a:t>Vnitřnosti</a:t>
            </a:r>
            <a:r>
              <a:rPr lang="cs-CZ" dirty="0" smtClean="0">
                <a:latin typeface="Times New Roman" pitchFamily="18" charset="0"/>
                <a:cs typeface="Times New Roman" pitchFamily="18" charset="0"/>
              </a:rPr>
              <a:t> – zpracovávají se čerstvé, mražené a solené</a:t>
            </a:r>
          </a:p>
          <a:p>
            <a:pPr marL="514350" indent="-514350">
              <a:buFont typeface="Wingdings" pitchFamily="2" charset="2"/>
              <a:buChar char="v"/>
            </a:pPr>
            <a:r>
              <a:rPr lang="cs-CZ" b="1" dirty="0" smtClean="0">
                <a:latin typeface="Times New Roman" pitchFamily="18" charset="0"/>
                <a:cs typeface="Times New Roman" pitchFamily="18" charset="0"/>
              </a:rPr>
              <a:t>Krev</a:t>
            </a:r>
            <a:r>
              <a:rPr lang="cs-CZ" dirty="0" smtClean="0">
                <a:latin typeface="Times New Roman" pitchFamily="18" charset="0"/>
                <a:cs typeface="Times New Roman" pitchFamily="18" charset="0"/>
              </a:rPr>
              <a:t> – zpracovává se hlavně krev vepřová, do určených masných výrobků, čerstvá a bez závad (jelítka, tlačenka tmavá, atd.)</a:t>
            </a:r>
          </a:p>
          <a:p>
            <a:pPr marL="514350" indent="-514350">
              <a:buFont typeface="Wingdings" pitchFamily="2" charset="2"/>
              <a:buChar char="v"/>
            </a:pPr>
            <a:r>
              <a:rPr lang="cs-CZ" b="1" dirty="0" smtClean="0">
                <a:latin typeface="Times New Roman" pitchFamily="18" charset="0"/>
                <a:cs typeface="Times New Roman" pitchFamily="18" charset="0"/>
              </a:rPr>
              <a:t>Husí a kachní krev</a:t>
            </a:r>
            <a:r>
              <a:rPr lang="cs-CZ" dirty="0" smtClean="0">
                <a:latin typeface="Times New Roman" pitchFamily="18" charset="0"/>
                <a:cs typeface="Times New Roman" pitchFamily="18" charset="0"/>
              </a:rPr>
              <a:t> – používá se na samostatné pokrmy</a:t>
            </a:r>
          </a:p>
          <a:p>
            <a:pPr marL="514350" indent="-514350">
              <a:buFont typeface="Wingdings" pitchFamily="2" charset="2"/>
              <a:buChar char="v"/>
            </a:pPr>
            <a:r>
              <a:rPr lang="cs-CZ" b="1" dirty="0" smtClean="0">
                <a:latin typeface="Times New Roman" pitchFamily="18" charset="0"/>
                <a:cs typeface="Times New Roman" pitchFamily="18" charset="0"/>
              </a:rPr>
              <a:t>Hovězí a ostatní krev</a:t>
            </a:r>
            <a:r>
              <a:rPr lang="cs-CZ" dirty="0" smtClean="0">
                <a:latin typeface="Times New Roman" pitchFamily="18" charset="0"/>
                <a:cs typeface="Times New Roman" pitchFamily="18" charset="0"/>
              </a:rPr>
              <a:t> – se zpracovává průmyslově</a:t>
            </a:r>
            <a:endParaRPr lang="cs-CZ" b="1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6000"/>
                            </p:stCondLst>
                            <p:childTnLst>
                              <p:par>
                                <p:cTn id="2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8000"/>
                            </p:stCondLst>
                            <p:childTnLst>
                              <p:par>
                                <p:cTn id="2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0"/>
                            </p:stCondLst>
                            <p:childTnLst>
                              <p:par>
                                <p:cTn id="3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2000"/>
                            </p:stCondLst>
                            <p:childTnLst>
                              <p:par>
                                <p:cTn id="4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4000"/>
                            </p:stCondLst>
                            <p:childTnLst>
                              <p:par>
                                <p:cTn id="4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uiExpand="1" build="p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cs-CZ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Ostatní a </a:t>
            </a:r>
            <a:r>
              <a:rPr lang="cs-CZ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pomocné</a:t>
            </a:r>
            <a:r>
              <a:rPr lang="cs-CZ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výrobní suroviny</a:t>
            </a:r>
            <a:endParaRPr lang="cs-CZ" b="1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 fontScale="70000" lnSpcReduction="20000"/>
          </a:bodyPr>
          <a:lstStyle/>
          <a:p>
            <a:pPr marL="514350" indent="-514350">
              <a:buFont typeface="Wingdings" pitchFamily="2" charset="2"/>
              <a:buChar char="v"/>
            </a:pPr>
            <a:r>
              <a:rPr lang="cs-CZ" dirty="0" smtClean="0"/>
              <a:t>zelenina,</a:t>
            </a:r>
          </a:p>
          <a:p>
            <a:pPr marL="514350" indent="-514350">
              <a:buFont typeface="Wingdings" pitchFamily="2" charset="2"/>
              <a:buChar char="v"/>
            </a:pPr>
            <a:r>
              <a:rPr lang="cs-CZ" dirty="0" smtClean="0"/>
              <a:t>sýr,</a:t>
            </a:r>
          </a:p>
          <a:p>
            <a:pPr marL="514350" indent="-514350">
              <a:buFont typeface="Wingdings" pitchFamily="2" charset="2"/>
              <a:buChar char="v"/>
            </a:pPr>
            <a:r>
              <a:rPr lang="cs-CZ" dirty="0" smtClean="0"/>
              <a:t>koření </a:t>
            </a:r>
            <a:r>
              <a:rPr lang="cs-CZ" dirty="0"/>
              <a:t>(celé, mleté nebo drcené), </a:t>
            </a:r>
            <a:endParaRPr lang="cs-CZ" dirty="0" smtClean="0"/>
          </a:p>
          <a:p>
            <a:pPr marL="514350" indent="-514350">
              <a:buFont typeface="Wingdings" pitchFamily="2" charset="2"/>
              <a:buChar char="v"/>
            </a:pPr>
            <a:r>
              <a:rPr lang="cs-CZ" dirty="0" smtClean="0"/>
              <a:t>žemle</a:t>
            </a:r>
            <a:r>
              <a:rPr lang="cs-CZ" dirty="0"/>
              <a:t>, kroupy (nejčastěji velké č. 10</a:t>
            </a:r>
            <a:r>
              <a:rPr lang="cs-CZ" dirty="0" smtClean="0"/>
              <a:t>),</a:t>
            </a:r>
          </a:p>
          <a:p>
            <a:pPr marL="514350" indent="-514350">
              <a:buFont typeface="Wingdings" pitchFamily="2" charset="2"/>
              <a:buChar char="v"/>
            </a:pPr>
            <a:r>
              <a:rPr lang="cs-CZ" dirty="0" smtClean="0"/>
              <a:t>bramborový </a:t>
            </a:r>
            <a:r>
              <a:rPr lang="cs-CZ" dirty="0"/>
              <a:t>škrob, sojové </a:t>
            </a:r>
            <a:r>
              <a:rPr lang="cs-CZ" dirty="0" smtClean="0"/>
              <a:t>bílkoviny,</a:t>
            </a:r>
          </a:p>
          <a:p>
            <a:pPr marL="514350" indent="-514350">
              <a:buFont typeface="Wingdings" pitchFamily="2" charset="2"/>
              <a:buChar char="v"/>
            </a:pPr>
            <a:r>
              <a:rPr lang="cs-CZ" dirty="0" smtClean="0"/>
              <a:t>jedlý </a:t>
            </a:r>
            <a:r>
              <a:rPr lang="cs-CZ" dirty="0"/>
              <a:t>olej, přírodní bílé víno (vinné klobásy</a:t>
            </a:r>
            <a:r>
              <a:rPr lang="cs-CZ" dirty="0" smtClean="0"/>
              <a:t>),</a:t>
            </a:r>
          </a:p>
          <a:p>
            <a:pPr marL="514350" indent="-514350">
              <a:buFont typeface="Wingdings" pitchFamily="2" charset="2"/>
              <a:buChar char="v"/>
            </a:pPr>
            <a:r>
              <a:rPr lang="cs-CZ" dirty="0" smtClean="0"/>
              <a:t>egalizované </a:t>
            </a:r>
            <a:r>
              <a:rPr lang="cs-CZ" dirty="0"/>
              <a:t>mléko, </a:t>
            </a:r>
            <a:r>
              <a:rPr lang="cs-CZ" dirty="0" smtClean="0"/>
              <a:t>vejce,</a:t>
            </a:r>
          </a:p>
          <a:p>
            <a:pPr marL="514350" indent="-514350">
              <a:buFont typeface="Wingdings" pitchFamily="2" charset="2"/>
              <a:buChar char="v"/>
            </a:pPr>
            <a:r>
              <a:rPr lang="cs-CZ" dirty="0" smtClean="0"/>
              <a:t>kulér </a:t>
            </a:r>
            <a:r>
              <a:rPr lang="cs-CZ" dirty="0"/>
              <a:t>potravin (potravinářské barvivo, slouží k barvení jak střev, tak i masa, např. ostravská klobása, anglická slanina, moravské uzené</a:t>
            </a:r>
            <a:r>
              <a:rPr lang="cs-CZ" dirty="0" smtClean="0"/>
              <a:t>),</a:t>
            </a:r>
          </a:p>
          <a:p>
            <a:pPr marL="514350" indent="-514350">
              <a:buFont typeface="Wingdings" pitchFamily="2" charset="2"/>
              <a:buChar char="v"/>
            </a:pPr>
            <a:r>
              <a:rPr lang="cs-CZ" dirty="0" smtClean="0"/>
              <a:t>pitná </a:t>
            </a:r>
            <a:r>
              <a:rPr lang="cs-CZ" dirty="0"/>
              <a:t>voda </a:t>
            </a:r>
            <a:r>
              <a:rPr lang="cs-CZ" dirty="0" smtClean="0"/>
              <a:t>atd.,</a:t>
            </a:r>
          </a:p>
          <a:p>
            <a:pPr marL="514350" indent="-514350">
              <a:buFont typeface="Wingdings" pitchFamily="2" charset="2"/>
              <a:buChar char="v"/>
            </a:pPr>
            <a:r>
              <a:rPr lang="cs-CZ" dirty="0" smtClean="0">
                <a:solidFill>
                  <a:srgbClr val="FF0000"/>
                </a:solidFill>
              </a:rPr>
              <a:t>jedlá sůl,</a:t>
            </a:r>
          </a:p>
          <a:p>
            <a:pPr marL="514350" indent="-514350">
              <a:buFont typeface="Wingdings" pitchFamily="2" charset="2"/>
              <a:buChar char="v"/>
            </a:pPr>
            <a:r>
              <a:rPr lang="cs-CZ" dirty="0" smtClean="0">
                <a:solidFill>
                  <a:srgbClr val="FF0000"/>
                </a:solidFill>
              </a:rPr>
              <a:t>dusitanová nakládací a solící směs,</a:t>
            </a:r>
          </a:p>
          <a:p>
            <a:pPr marL="514350" indent="-514350">
              <a:buFont typeface="Wingdings" pitchFamily="2" charset="2"/>
              <a:buChar char="v"/>
            </a:pPr>
            <a:r>
              <a:rPr lang="cs-CZ" dirty="0" smtClean="0">
                <a:solidFill>
                  <a:srgbClr val="FF0000"/>
                </a:solidFill>
              </a:rPr>
              <a:t>dusičnanová nakládací a solící směs</a:t>
            </a:r>
          </a:p>
          <a:p>
            <a:pPr marL="514350" indent="-514350">
              <a:buNone/>
            </a:pPr>
            <a:endParaRPr lang="cs-CZ" b="1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6000"/>
                            </p:stCondLst>
                            <p:childTnLst>
                              <p:par>
                                <p:cTn id="2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8000"/>
                            </p:stCondLst>
                            <p:childTnLst>
                              <p:par>
                                <p:cTn id="2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0"/>
                            </p:stCondLst>
                            <p:childTnLst>
                              <p:par>
                                <p:cTn id="3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2000"/>
                            </p:stCondLst>
                            <p:childTnLst>
                              <p:par>
                                <p:cTn id="4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4000"/>
                            </p:stCondLst>
                            <p:childTnLst>
                              <p:par>
                                <p:cTn id="4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6000"/>
                            </p:stCondLst>
                            <p:childTnLst>
                              <p:par>
                                <p:cTn id="5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8000"/>
                            </p:stCondLst>
                            <p:childTnLst>
                              <p:par>
                                <p:cTn id="5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2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2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2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0000"/>
                            </p:stCondLst>
                            <p:childTnLst>
                              <p:par>
                                <p:cTn id="6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2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2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2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22000"/>
                            </p:stCondLst>
                            <p:childTnLst>
                              <p:par>
                                <p:cTn id="7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2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2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2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24000"/>
                            </p:stCondLst>
                            <p:childTnLst>
                              <p:par>
                                <p:cTn id="7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20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2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2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26000"/>
                            </p:stCondLst>
                            <p:childTnLst>
                              <p:par>
                                <p:cTn id="8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20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20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20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Obaly</a:t>
            </a:r>
            <a:endParaRPr lang="cs-CZ" b="1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cs-CZ" b="1" dirty="0" smtClean="0"/>
              <a:t>přírodní </a:t>
            </a:r>
            <a:r>
              <a:rPr lang="cs-CZ" b="1" dirty="0"/>
              <a:t>střeva</a:t>
            </a:r>
            <a:r>
              <a:rPr lang="cs-CZ" dirty="0"/>
              <a:t> -  (hovězí, vepřová, skopová), močový měchýř, serózní blány, deník a </a:t>
            </a:r>
            <a:r>
              <a:rPr lang="cs-CZ" dirty="0" err="1"/>
              <a:t>konečnice</a:t>
            </a:r>
            <a:r>
              <a:rPr lang="cs-CZ" dirty="0"/>
              <a:t> </a:t>
            </a:r>
            <a:endParaRPr lang="cs-CZ" dirty="0" smtClean="0"/>
          </a:p>
          <a:p>
            <a:pPr>
              <a:buNone/>
            </a:pPr>
            <a:endParaRPr lang="cs-CZ" dirty="0"/>
          </a:p>
          <a:p>
            <a:r>
              <a:rPr lang="cs-CZ" b="1" dirty="0" smtClean="0"/>
              <a:t>umělá </a:t>
            </a:r>
            <a:r>
              <a:rPr lang="cs-CZ" b="1" dirty="0"/>
              <a:t>střeva</a:t>
            </a:r>
            <a:r>
              <a:rPr lang="cs-CZ" dirty="0"/>
              <a:t> - </a:t>
            </a:r>
            <a:r>
              <a:rPr lang="cs-CZ" dirty="0" err="1"/>
              <a:t>cutisinová</a:t>
            </a:r>
            <a:r>
              <a:rPr lang="cs-CZ" dirty="0"/>
              <a:t>, pergamenová, celofánové nebo papírové obaly</a:t>
            </a:r>
            <a:endParaRPr lang="cs-CZ" b="1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6000"/>
                            </p:stCondLst>
                            <p:childTnLst>
                              <p:par>
                                <p:cTn id="2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cs-CZ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Formy tepelného zpracování masa a masných výrobků</a:t>
            </a:r>
            <a:endParaRPr lang="cs-CZ" b="1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>
              <a:buNone/>
            </a:pPr>
            <a:endParaRPr lang="cs-CZ" dirty="0" smtClean="0"/>
          </a:p>
          <a:p>
            <a:pPr>
              <a:buFontTx/>
              <a:buChar char="-"/>
            </a:pPr>
            <a:r>
              <a:rPr lang="cs-CZ" dirty="0" smtClean="0"/>
              <a:t>uzení</a:t>
            </a:r>
          </a:p>
          <a:p>
            <a:pPr>
              <a:buFontTx/>
              <a:buChar char="-"/>
            </a:pPr>
            <a:r>
              <a:rPr lang="cs-CZ" dirty="0" smtClean="0"/>
              <a:t>spařování </a:t>
            </a:r>
            <a:r>
              <a:rPr lang="cs-CZ" dirty="0"/>
              <a:t>(blanšírování</a:t>
            </a:r>
            <a:r>
              <a:rPr lang="cs-CZ" dirty="0" smtClean="0"/>
              <a:t>)</a:t>
            </a:r>
          </a:p>
          <a:p>
            <a:pPr>
              <a:buFontTx/>
              <a:buChar char="-"/>
            </a:pPr>
            <a:r>
              <a:rPr lang="cs-CZ" dirty="0" smtClean="0"/>
              <a:t>vaření</a:t>
            </a:r>
            <a:endParaRPr lang="cs-CZ" dirty="0"/>
          </a:p>
          <a:p>
            <a:pPr>
              <a:buFontTx/>
              <a:buChar char="-"/>
            </a:pPr>
            <a:r>
              <a:rPr lang="cs-CZ" dirty="0"/>
              <a:t>p</a:t>
            </a:r>
            <a:r>
              <a:rPr lang="cs-CZ" dirty="0" smtClean="0"/>
              <a:t>ečení</a:t>
            </a:r>
          </a:p>
          <a:p>
            <a:pPr>
              <a:buFontTx/>
              <a:buChar char="-"/>
            </a:pPr>
            <a:r>
              <a:rPr lang="cs-CZ" dirty="0"/>
              <a:t>d</a:t>
            </a:r>
            <a:r>
              <a:rPr lang="cs-CZ" dirty="0" smtClean="0"/>
              <a:t>ušení</a:t>
            </a:r>
          </a:p>
          <a:p>
            <a:pPr>
              <a:buFontTx/>
              <a:buChar char="-"/>
            </a:pPr>
            <a:r>
              <a:rPr lang="cs-CZ" dirty="0" smtClean="0"/>
              <a:t>smažení</a:t>
            </a:r>
            <a:endParaRPr lang="cs-CZ" b="1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6000"/>
                            </p:stCondLst>
                            <p:childTnLst>
                              <p:par>
                                <p:cTn id="2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8000"/>
                            </p:stCondLst>
                            <p:childTnLst>
                              <p:par>
                                <p:cTn id="2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0"/>
                            </p:stCondLst>
                            <p:childTnLst>
                              <p:par>
                                <p:cTn id="3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2000"/>
                            </p:stCondLst>
                            <p:childTnLst>
                              <p:par>
                                <p:cTn id="4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4000"/>
                            </p:stCondLst>
                            <p:childTnLst>
                              <p:par>
                                <p:cTn id="4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cs-CZ" b="1" i="1" u="sng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OPAKOVACÍ TEST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 eaLnBrk="1" hangingPunct="1">
              <a:buFont typeface="Calibri" pitchFamily="34" charset="0"/>
              <a:buAutoNum type="arabicParenR"/>
            </a:pPr>
            <a:r>
              <a:rPr lang="cs-CZ" dirty="0" smtClean="0">
                <a:latin typeface="Times New Roman" pitchFamily="18" charset="0"/>
                <a:cs typeface="Times New Roman" pitchFamily="18" charset="0"/>
              </a:rPr>
              <a:t>Jaké znáš třídění hovězího masa pro výrobu?</a:t>
            </a:r>
          </a:p>
          <a:p>
            <a:pPr marL="514350" indent="-514350" eaLnBrk="1" hangingPunct="1">
              <a:buFont typeface="Calibri" pitchFamily="34" charset="0"/>
              <a:buAutoNum type="arabicParenR"/>
            </a:pPr>
            <a:r>
              <a:rPr lang="cs-CZ" dirty="0" smtClean="0">
                <a:latin typeface="Times New Roman" pitchFamily="18" charset="0"/>
                <a:cs typeface="Times New Roman" pitchFamily="18" charset="0"/>
              </a:rPr>
              <a:t>Jaké znáš třídění vepřového masa pro výrobu?</a:t>
            </a:r>
          </a:p>
          <a:p>
            <a:pPr marL="514350" indent="-514350" eaLnBrk="1" hangingPunct="1">
              <a:buFont typeface="Calibri" pitchFamily="34" charset="0"/>
              <a:buAutoNum type="arabicParenR"/>
            </a:pPr>
            <a:r>
              <a:rPr lang="cs-CZ" dirty="0" smtClean="0">
                <a:latin typeface="Times New Roman" pitchFamily="18" charset="0"/>
                <a:cs typeface="Times New Roman" pitchFamily="18" charset="0"/>
              </a:rPr>
              <a:t>Vyjmenuj další možné výrobní suroviny.</a:t>
            </a:r>
          </a:p>
          <a:p>
            <a:pPr marL="514350" indent="-514350" eaLnBrk="1" hangingPunct="1">
              <a:buFont typeface="Calibri" pitchFamily="34" charset="0"/>
              <a:buAutoNum type="arabicParenR"/>
            </a:pPr>
            <a:r>
              <a:rPr lang="cs-CZ" dirty="0" smtClean="0">
                <a:latin typeface="Times New Roman" pitchFamily="18" charset="0"/>
                <a:cs typeface="Times New Roman" pitchFamily="18" charset="0"/>
              </a:rPr>
              <a:t>Co je to „kulér potravin“?</a:t>
            </a:r>
          </a:p>
          <a:p>
            <a:pPr marL="514350" indent="-514350" eaLnBrk="1" hangingPunct="1">
              <a:buFont typeface="Calibri" pitchFamily="34" charset="0"/>
              <a:buAutoNum type="arabicParenR"/>
            </a:pPr>
            <a:r>
              <a:rPr lang="cs-CZ" dirty="0" smtClean="0">
                <a:latin typeface="Times New Roman" pitchFamily="18" charset="0"/>
                <a:cs typeface="Times New Roman" pitchFamily="18" charset="0"/>
              </a:rPr>
              <a:t>Jaké obaly se nejčastěji používají při výrobě masných výrobků?</a:t>
            </a: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4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500"/>
                            </p:stCondLst>
                            <p:childTnLst>
                              <p:par>
                                <p:cTn id="18" presetID="54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500"/>
                            </p:stCondLst>
                            <p:childTnLst>
                              <p:par>
                                <p:cTn id="26" presetID="54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6500"/>
                            </p:stCondLst>
                            <p:childTnLst>
                              <p:par>
                                <p:cTn id="34" presetID="54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8500"/>
                            </p:stCondLst>
                            <p:childTnLst>
                              <p:par>
                                <p:cTn id="42" presetID="54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Nadpis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eaLnBrk="1" hangingPunct="1"/>
            <a:r>
              <a:rPr lang="cs-CZ" sz="2000" b="1" i="1" smtClean="0">
                <a:latin typeface="Times New Roman" pitchFamily="18" charset="0"/>
                <a:cs typeface="Times New Roman" pitchFamily="18" charset="0"/>
              </a:rPr>
              <a:t>Použitá literatura:</a:t>
            </a:r>
          </a:p>
        </p:txBody>
      </p:sp>
      <p:sp>
        <p:nvSpPr>
          <p:cNvPr id="11267" name="Zástupný symbol pro obsah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 typeface="Calibri" pitchFamily="34" charset="0"/>
              <a:buAutoNum type="arabicPeriod"/>
            </a:pPr>
            <a:r>
              <a:rPr lang="cs-CZ" sz="1800" smtClean="0">
                <a:latin typeface="Times New Roman" pitchFamily="18" charset="0"/>
                <a:cs typeface="Times New Roman" pitchFamily="18" charset="0"/>
              </a:rPr>
              <a:t>STEINHAUSER, L., a kol. </a:t>
            </a:r>
            <a:r>
              <a:rPr lang="cs-CZ" sz="1800" i="1" smtClean="0">
                <a:latin typeface="Times New Roman" pitchFamily="18" charset="0"/>
                <a:cs typeface="Times New Roman" pitchFamily="18" charset="0"/>
              </a:rPr>
              <a:t>Hygiena a technologie masa</a:t>
            </a:r>
            <a:r>
              <a:rPr lang="cs-CZ" sz="1800" smtClean="0">
                <a:latin typeface="Times New Roman" pitchFamily="18" charset="0"/>
                <a:cs typeface="Times New Roman" pitchFamily="18" charset="0"/>
              </a:rPr>
              <a:t>. Vydal: Steinhauser s.r.o. ve svém vydavatelství potravinářské literatury LAST, 1995, 643 s., ISBN 80-900260-4-4</a:t>
            </a:r>
          </a:p>
          <a:p>
            <a:pPr eaLnBrk="1" hangingPunct="1">
              <a:buFont typeface="Calibri" pitchFamily="34" charset="0"/>
              <a:buAutoNum type="arabicPeriod"/>
            </a:pPr>
            <a:r>
              <a:rPr lang="cs-CZ" sz="1800" smtClean="0">
                <a:latin typeface="Times New Roman" pitchFamily="18" charset="0"/>
                <a:cs typeface="Times New Roman" pitchFamily="18" charset="0"/>
              </a:rPr>
              <a:t>KOLDA, O., HORÁK, P., ZELINKA, K. </a:t>
            </a:r>
            <a:r>
              <a:rPr lang="cs-CZ" sz="1800" i="1" smtClean="0">
                <a:latin typeface="Times New Roman" pitchFamily="18" charset="0"/>
                <a:cs typeface="Times New Roman" pitchFamily="18" charset="0"/>
              </a:rPr>
              <a:t>Zpracování masa.</a:t>
            </a:r>
            <a:r>
              <a:rPr lang="cs-CZ" sz="1800" smtClean="0">
                <a:latin typeface="Times New Roman" pitchFamily="18" charset="0"/>
                <a:cs typeface="Times New Roman" pitchFamily="18" charset="0"/>
              </a:rPr>
              <a:t> Praha: nakladatelství technické literatury n.p., 1985, 126 s., 04-807-85</a:t>
            </a: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Nadpis 7"/>
          <p:cNvSpPr>
            <a:spLocks noGrp="1"/>
          </p:cNvSpPr>
          <p:nvPr>
            <p:ph type="title"/>
          </p:nvPr>
        </p:nvSpPr>
        <p:spPr>
          <a:xfrm>
            <a:off x="467544" y="2996952"/>
            <a:ext cx="8229600" cy="1143000"/>
          </a:xfrm>
        </p:spPr>
        <p:txBody>
          <a:bodyPr/>
          <a:lstStyle/>
          <a:p>
            <a:pPr eaLnBrk="1" hangingPunct="1">
              <a:defRPr/>
            </a:pPr>
            <a:r>
              <a:rPr lang="cs-CZ" b="1" dirty="0" smtClean="0">
                <a:ln>
                  <a:solidFill>
                    <a:srgbClr val="00B0F0"/>
                  </a:solidFill>
                </a:ln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Děkuji za pozornost.</a:t>
            </a:r>
            <a:endParaRPr lang="cs-CZ" b="1" dirty="0">
              <a:ln>
                <a:solidFill>
                  <a:srgbClr val="00B0F0"/>
                </a:solidFill>
              </a:ln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cs-CZ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Charakteristika masných výrobků</a:t>
            </a:r>
          </a:p>
        </p:txBody>
      </p:sp>
      <p:sp>
        <p:nvSpPr>
          <p:cNvPr id="3075" name="Zástupný symbol pro obsah 2"/>
          <p:cNvSpPr>
            <a:spLocks noGrp="1"/>
          </p:cNvSpPr>
          <p:nvPr>
            <p:ph idx="1"/>
          </p:nvPr>
        </p:nvSpPr>
        <p:spPr/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>
            <a:normAutofit/>
          </a:bodyPr>
          <a:lstStyle/>
          <a:p>
            <a:r>
              <a:rPr lang="cs-CZ" b="1" dirty="0">
                <a:latin typeface="Times New Roman" pitchFamily="18" charset="0"/>
                <a:cs typeface="Times New Roman" pitchFamily="18" charset="0"/>
              </a:rPr>
              <a:t>Významnou skupinu výrobků z masa jatečných zvířat tvoří masné výrobky</a:t>
            </a:r>
            <a:r>
              <a:rPr lang="cs-CZ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cs-CZ" b="1" dirty="0">
                <a:latin typeface="Times New Roman" pitchFamily="18" charset="0"/>
                <a:cs typeface="Times New Roman" pitchFamily="18" charset="0"/>
              </a:rPr>
              <a:t>běžně je v obchodě nazýváme uzeniny</a:t>
            </a:r>
            <a:r>
              <a:rPr lang="cs-CZ" dirty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r>
              <a:rPr lang="cs-CZ" dirty="0">
                <a:latin typeface="Times New Roman" pitchFamily="18" charset="0"/>
                <a:cs typeface="Times New Roman" pitchFamily="18" charset="0"/>
              </a:rPr>
              <a:t>Masné výrobky patří s výsekovým masem k jedněm z nejběžnějších a nejzákladnějších potravin. Pro svoji širokou škálu chutí a nejrůznější možnost úpravy v kuchyni patří i k potravinám oblíbeným.</a:t>
            </a:r>
            <a:endParaRPr lang="cs-CZ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307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30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4" grpId="0"/>
      <p:bldP spid="3075" grpId="0" build="p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cs-CZ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Charakteristika masných výrobků</a:t>
            </a:r>
          </a:p>
        </p:txBody>
      </p:sp>
      <p:sp>
        <p:nvSpPr>
          <p:cNvPr id="3075" name="Zástupný symbol pro obsah 2"/>
          <p:cNvSpPr>
            <a:spLocks noGrp="1"/>
          </p:cNvSpPr>
          <p:nvPr>
            <p:ph idx="1"/>
          </p:nvPr>
        </p:nvSpPr>
        <p:spPr/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>
            <a:normAutofit fontScale="92500" lnSpcReduction="10000"/>
          </a:bodyPr>
          <a:lstStyle/>
          <a:p>
            <a:r>
              <a:rPr lang="cs-CZ" dirty="0">
                <a:latin typeface="Times New Roman" pitchFamily="18" charset="0"/>
                <a:cs typeface="Times New Roman" pitchFamily="18" charset="0"/>
              </a:rPr>
              <a:t>Uzenářské výrobky se vyrábějí převážně z proleželého masa (hovězího, vepřového, popř. telecího, skopového a koňského), vařené a ostatní masné výrobky z masa čerstvého.</a:t>
            </a:r>
          </a:p>
          <a:p>
            <a:r>
              <a:rPr lang="cs-CZ" dirty="0">
                <a:latin typeface="Times New Roman" pitchFamily="18" charset="0"/>
                <a:cs typeface="Times New Roman" pitchFamily="18" charset="0"/>
              </a:rPr>
              <a:t>Hovězí maso pro výrobu se získává </a:t>
            </a:r>
            <a:r>
              <a:rPr lang="cs-CZ" dirty="0" err="1">
                <a:latin typeface="Times New Roman" pitchFamily="18" charset="0"/>
                <a:cs typeface="Times New Roman" pitchFamily="18" charset="0"/>
              </a:rPr>
              <a:t>kostěním</a:t>
            </a:r>
            <a:r>
              <a:rPr lang="cs-CZ" dirty="0">
                <a:latin typeface="Times New Roman" pitchFamily="18" charset="0"/>
                <a:cs typeface="Times New Roman" pitchFamily="18" charset="0"/>
              </a:rPr>
              <a:t>  buď na čisto, nebo strhnutím na žebírko. Maso pro výrobu musí být bez povrchového loje, zdravotně nezávadné, smyslově nenarušené, zbaveno nezpracovatelných částí (</a:t>
            </a:r>
            <a:r>
              <a:rPr lang="cs-CZ" dirty="0" err="1">
                <a:latin typeface="Times New Roman" pitchFamily="18" charset="0"/>
                <a:cs typeface="Times New Roman" pitchFamily="18" charset="0"/>
              </a:rPr>
              <a:t>vazovice</a:t>
            </a:r>
            <a:r>
              <a:rPr lang="cs-CZ" dirty="0">
                <a:latin typeface="Times New Roman" pitchFamily="18" charset="0"/>
                <a:cs typeface="Times New Roman" pitchFamily="18" charset="0"/>
              </a:rPr>
              <a:t>, šlachy, razítka, chrupavky).</a:t>
            </a:r>
            <a:endParaRPr lang="cs-CZ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307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30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4" grpId="0"/>
      <p:bldP spid="3075" grpId="0" build="p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Třídění hovězího masa pro výrobu</a:t>
            </a:r>
            <a:endParaRPr lang="cs-CZ" b="1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514350" indent="-514350">
              <a:buFont typeface="+mj-lt"/>
              <a:buAutoNum type="arabicParenR"/>
            </a:pPr>
            <a:r>
              <a:rPr lang="cs-CZ" dirty="0" smtClean="0">
                <a:latin typeface="Times New Roman" pitchFamily="18" charset="0"/>
                <a:cs typeface="Times New Roman" pitchFamily="18" charset="0"/>
              </a:rPr>
              <a:t>Hovězí zadní výrobní (HZV) – maso z kýty bez kližky, nízký roštěnec, svíčková, maso z plece bez kližky</a:t>
            </a:r>
          </a:p>
        </p:txBody>
      </p:sp>
      <p:pic>
        <p:nvPicPr>
          <p:cNvPr id="6" name="Obrázek 5" descr="Obrázek66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438576" y="3140968"/>
            <a:ext cx="4266848" cy="2822215"/>
          </a:xfrm>
          <a:prstGeom prst="rect">
            <a:avLst/>
          </a:prstGeom>
        </p:spPr>
      </p:pic>
    </p:spTree>
  </p:cSld>
  <p:clrMapOvr>
    <a:masterClrMapping/>
  </p:clrMapOvr>
  <p:transition spd="slow"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21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6000"/>
                            </p:stCondLst>
                            <p:childTnLst>
                              <p:par>
                                <p:cTn id="2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uiExpand="1" build="p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Třídění hovězího masa pro výrobu</a:t>
            </a:r>
            <a:endParaRPr lang="cs-CZ" b="1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514350" indent="-514350">
              <a:buNone/>
            </a:pPr>
            <a:r>
              <a:rPr lang="cs-CZ" dirty="0" smtClean="0">
                <a:latin typeface="Times New Roman" pitchFamily="18" charset="0"/>
                <a:cs typeface="Times New Roman" pitchFamily="18" charset="0"/>
              </a:rPr>
              <a:t>2)  Hovězí přední výrobní (HPV) – hrudí, žebro, bok bez kosti, vysoký roštěnec, podplečí, krk, kližky, plátek z dutiny pánevní</a:t>
            </a:r>
          </a:p>
        </p:txBody>
      </p:sp>
      <p:pic>
        <p:nvPicPr>
          <p:cNvPr id="7" name="Obrázek 6" descr="Obrázek67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371526" y="3140968"/>
            <a:ext cx="4400948" cy="2822215"/>
          </a:xfrm>
          <a:prstGeom prst="rect">
            <a:avLst/>
          </a:prstGeom>
        </p:spPr>
      </p:pic>
    </p:spTree>
  </p:cSld>
  <p:clrMapOvr>
    <a:masterClrMapping/>
  </p:clrMapOvr>
  <p:transition spd="slow"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21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6000"/>
                            </p:stCondLst>
                            <p:childTnLst>
                              <p:par>
                                <p:cTn id="2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uiExpand="1" build="p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cs-CZ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Třídění vepřového masa pro výrobu</a:t>
            </a:r>
            <a:endParaRPr lang="cs-CZ" b="1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514350" indent="-514350">
              <a:buFont typeface="+mj-lt"/>
              <a:buAutoNum type="arabicParenR"/>
            </a:pPr>
            <a:r>
              <a:rPr lang="cs-CZ" dirty="0" smtClean="0">
                <a:latin typeface="Times New Roman" pitchFamily="18" charset="0"/>
                <a:cs typeface="Times New Roman" pitchFamily="18" charset="0"/>
              </a:rPr>
              <a:t>Vepřové libové maso (VL 1) – maso z kýt a pečení</a:t>
            </a:r>
          </a:p>
        </p:txBody>
      </p:sp>
      <p:pic>
        <p:nvPicPr>
          <p:cNvPr id="7" name="Obrázek 6" descr="Obrázek68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45993" y="2636912"/>
            <a:ext cx="4852015" cy="3108703"/>
          </a:xfrm>
          <a:prstGeom prst="rect">
            <a:avLst/>
          </a:prstGeom>
        </p:spPr>
      </p:pic>
    </p:spTree>
  </p:cSld>
  <p:clrMapOvr>
    <a:masterClrMapping/>
  </p:clrMapOvr>
  <p:transition spd="slow"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21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6000"/>
                            </p:stCondLst>
                            <p:childTnLst>
                              <p:par>
                                <p:cTn id="2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uiExpand="1" build="p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cs-CZ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Třídění vepřového masa pro výrobu</a:t>
            </a:r>
            <a:endParaRPr lang="cs-CZ" b="1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514350" indent="-514350">
              <a:buNone/>
            </a:pPr>
            <a:r>
              <a:rPr lang="cs-CZ" dirty="0" smtClean="0">
                <a:latin typeface="Times New Roman" pitchFamily="18" charset="0"/>
                <a:cs typeface="Times New Roman" pitchFamily="18" charset="0"/>
              </a:rPr>
              <a:t>2) Vepřové libové maso (VL 2) – maso z plecí a krkovic</a:t>
            </a:r>
          </a:p>
        </p:txBody>
      </p:sp>
      <p:pic>
        <p:nvPicPr>
          <p:cNvPr id="6" name="Obrázek 5" descr="Obrázek69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222186" y="2708920"/>
            <a:ext cx="4699628" cy="3102608"/>
          </a:xfrm>
          <a:prstGeom prst="rect">
            <a:avLst/>
          </a:prstGeom>
        </p:spPr>
      </p:pic>
    </p:spTree>
  </p:cSld>
  <p:clrMapOvr>
    <a:masterClrMapping/>
  </p:clrMapOvr>
  <p:transition spd="slow"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21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6000"/>
                            </p:stCondLst>
                            <p:childTnLst>
                              <p:par>
                                <p:cTn id="2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uiExpand="1" build="p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cs-CZ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Třídění vepřového masa pro výrobu</a:t>
            </a:r>
            <a:endParaRPr lang="cs-CZ" b="1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514350" indent="-514350">
              <a:buNone/>
            </a:pPr>
            <a:r>
              <a:rPr lang="cs-CZ" dirty="0" smtClean="0">
                <a:latin typeface="Times New Roman" pitchFamily="18" charset="0"/>
                <a:cs typeface="Times New Roman" pitchFamily="18" charset="0"/>
              </a:rPr>
              <a:t>3) Vepřové výrobní maso bez kůže (VV </a:t>
            </a:r>
            <a:r>
              <a:rPr lang="cs-CZ" dirty="0" err="1" smtClean="0">
                <a:latin typeface="Times New Roman" pitchFamily="18" charset="0"/>
                <a:cs typeface="Times New Roman" pitchFamily="18" charset="0"/>
              </a:rPr>
              <a:t>b.k</a:t>
            </a:r>
            <a:r>
              <a:rPr lang="cs-CZ" dirty="0" smtClean="0">
                <a:latin typeface="Times New Roman" pitchFamily="18" charset="0"/>
                <a:cs typeface="Times New Roman" pitchFamily="18" charset="0"/>
              </a:rPr>
              <a:t>.) – vykostěné boky, laloky (bez kůže), tučný ořez (slouží k přípravě vložek a kostek do masných výrobků)</a:t>
            </a:r>
          </a:p>
        </p:txBody>
      </p:sp>
      <p:pic>
        <p:nvPicPr>
          <p:cNvPr id="6" name="Obrázek 5" descr="Obrázek70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067944" y="3501008"/>
            <a:ext cx="3870640" cy="2535727"/>
          </a:xfrm>
          <a:prstGeom prst="rect">
            <a:avLst/>
          </a:prstGeom>
        </p:spPr>
      </p:pic>
    </p:spTree>
  </p:cSld>
  <p:clrMapOvr>
    <a:masterClrMapping/>
  </p:clrMapOvr>
  <p:transition spd="slow"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21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6000"/>
                            </p:stCondLst>
                            <p:childTnLst>
                              <p:par>
                                <p:cTn id="2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uiExpand="1" build="p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cs-CZ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Třídění vepřového masa pro výrobu</a:t>
            </a:r>
            <a:endParaRPr lang="cs-CZ" b="1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514350" indent="-514350">
              <a:buNone/>
            </a:pPr>
            <a:endParaRPr lang="cs-CZ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buNone/>
            </a:pPr>
            <a:endParaRPr lang="cs-CZ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buNone/>
            </a:pPr>
            <a:r>
              <a:rPr lang="cs-CZ" dirty="0" smtClean="0">
                <a:latin typeface="Times New Roman" pitchFamily="18" charset="0"/>
                <a:cs typeface="Times New Roman" pitchFamily="18" charset="0"/>
              </a:rPr>
              <a:t>4) Vepřové výrobní maso s kůží (VV s.k.) – zahrnuje ostatní vepřové maso s kůží, včetně masa z vepřových hlav a kolen, dále krvavý ořez (používá se do výrobků s jemnou strukturou).</a:t>
            </a:r>
          </a:p>
        </p:txBody>
      </p:sp>
    </p:spTree>
  </p:cSld>
  <p:clrMapOvr>
    <a:masterClrMapping/>
  </p:clrMapOvr>
  <p:transition spd="slow"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 animBg="1"/>
    </p:bldLst>
  </p:timing>
</p:sld>
</file>

<file path=ppt/theme/theme1.xml><?xml version="1.0" encoding="utf-8"?>
<a:theme xmlns:a="http://schemas.openxmlformats.org/drawingml/2006/main" name="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90</TotalTime>
  <Words>490</Words>
  <Application>Microsoft Office PowerPoint</Application>
  <PresentationFormat>Předvádění na obrazovce (4:3)</PresentationFormat>
  <Paragraphs>69</Paragraphs>
  <Slides>16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16</vt:i4>
      </vt:variant>
    </vt:vector>
  </HeadingPairs>
  <TitlesOfParts>
    <vt:vector size="17" baseType="lpstr">
      <vt:lpstr>Motiv sady Office</vt:lpstr>
      <vt:lpstr>Téma: MASNÉ VÝROBKY</vt:lpstr>
      <vt:lpstr>Charakteristika masných výrobků</vt:lpstr>
      <vt:lpstr>Charakteristika masných výrobků</vt:lpstr>
      <vt:lpstr>Třídění hovězího masa pro výrobu</vt:lpstr>
      <vt:lpstr>Třídění hovězího masa pro výrobu</vt:lpstr>
      <vt:lpstr>Třídění vepřového masa pro výrobu</vt:lpstr>
      <vt:lpstr>Třídění vepřového masa pro výrobu</vt:lpstr>
      <vt:lpstr>Třídění vepřového masa pro výrobu</vt:lpstr>
      <vt:lpstr>Třídění vepřového masa pro výrobu</vt:lpstr>
      <vt:lpstr>Další výrobní suroviny</vt:lpstr>
      <vt:lpstr>Ostatní a pomocné výrobní suroviny</vt:lpstr>
      <vt:lpstr>Obaly</vt:lpstr>
      <vt:lpstr>Formy tepelného zpracování masa a masných výrobků</vt:lpstr>
      <vt:lpstr>OPAKOVACÍ TEST</vt:lpstr>
      <vt:lpstr>Použitá literatura:</vt:lpstr>
      <vt:lpstr>Děkuji za pozornost.</vt:lpstr>
    </vt:vector>
  </TitlesOfParts>
  <Company>KUJC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Téma: MASNÉ VÝROBKY</dc:title>
  <dc:creator>Alena Friedová</dc:creator>
  <cp:lastModifiedBy>Vítězslav Kubal</cp:lastModifiedBy>
  <cp:revision>11</cp:revision>
  <dcterms:created xsi:type="dcterms:W3CDTF">2012-08-06T17:52:24Z</dcterms:created>
  <dcterms:modified xsi:type="dcterms:W3CDTF">2012-10-22T13:00:51Z</dcterms:modified>
</cp:coreProperties>
</file>