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5" r:id="rId4"/>
    <p:sldId id="266" r:id="rId5"/>
    <p:sldId id="267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uBL1GDnkYw8XhajRJvFgvQ==" hashData="sqILmHv9MIhZNHPleKq3fMHhuVI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3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6224D-E1D8-4439-B619-07957F883AFC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DB1C9-9A03-4112-AE0D-6DE2EC43A7F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6224D-E1D8-4439-B619-07957F883AFC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DB1C9-9A03-4112-AE0D-6DE2EC43A7F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6224D-E1D8-4439-B619-07957F883AFC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DB1C9-9A03-4112-AE0D-6DE2EC43A7F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6224D-E1D8-4439-B619-07957F883AFC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DB1C9-9A03-4112-AE0D-6DE2EC43A7F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6224D-E1D8-4439-B619-07957F883AFC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DB1C9-9A03-4112-AE0D-6DE2EC43A7F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6224D-E1D8-4439-B619-07957F883AFC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DB1C9-9A03-4112-AE0D-6DE2EC43A7F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6224D-E1D8-4439-B619-07957F883AFC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DB1C9-9A03-4112-AE0D-6DE2EC43A7F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6224D-E1D8-4439-B619-07957F883AFC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DB1C9-9A03-4112-AE0D-6DE2EC43A7F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6224D-E1D8-4439-B619-07957F883AFC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DB1C9-9A03-4112-AE0D-6DE2EC43A7F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6224D-E1D8-4439-B619-07957F883AFC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DB1C9-9A03-4112-AE0D-6DE2EC43A7F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6224D-E1D8-4439-B619-07957F883AFC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DB1C9-9A03-4112-AE0D-6DE2EC43A7F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C6224D-E1D8-4439-B619-07957F883AFC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7DB1C9-9A03-4112-AE0D-6DE2EC43A7FC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1700213"/>
            <a:ext cx="7772400" cy="10826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Téma:</a:t>
            </a:r>
            <a:br>
              <a:rPr lang="cs-CZ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ZVĚŘINA</a:t>
            </a:r>
          </a:p>
        </p:txBody>
      </p:sp>
      <p:sp>
        <p:nvSpPr>
          <p:cNvPr id="2051" name="Podnadpis 2"/>
          <p:cNvSpPr>
            <a:spLocks noGrp="1"/>
          </p:cNvSpPr>
          <p:nvPr>
            <p:ph type="subTitle" idx="1"/>
          </p:nvPr>
        </p:nvSpPr>
        <p:spPr>
          <a:xfrm>
            <a:off x="539750" y="2924175"/>
            <a:ext cx="7848600" cy="3313113"/>
          </a:xfrm>
        </p:spPr>
        <p:txBody>
          <a:bodyPr/>
          <a:lstStyle/>
          <a:p>
            <a:pPr algn="just" eaLnBrk="1" hangingPunct="1"/>
            <a:endParaRPr lang="cs-CZ" sz="2100" b="1" dirty="0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Autor:</a:t>
            </a:r>
            <a:r>
              <a:rPr lang="cs-CZ" sz="2100" dirty="0" smtClean="0">
                <a:solidFill>
                  <a:schemeClr val="tx1"/>
                </a:solidFill>
              </a:rPr>
              <a:t>			</a:t>
            </a:r>
            <a:r>
              <a:rPr lang="cs-CZ" sz="2100" b="1" i="1" dirty="0" smtClean="0">
                <a:solidFill>
                  <a:schemeClr val="tx1"/>
                </a:solidFill>
              </a:rPr>
              <a:t>Alena FRIEDOVÁ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Období vytvoření:</a:t>
            </a:r>
            <a:r>
              <a:rPr lang="cs-CZ" sz="2100" dirty="0" smtClean="0">
                <a:solidFill>
                  <a:schemeClr val="tx1"/>
                </a:solidFill>
              </a:rPr>
              <a:t>	</a:t>
            </a:r>
            <a:r>
              <a:rPr lang="cs-CZ" sz="2100" i="1" dirty="0" smtClean="0">
                <a:solidFill>
                  <a:schemeClr val="tx1"/>
                </a:solidFill>
              </a:rPr>
              <a:t>duben-květen 2012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Určeno pro: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1. ročník, oboru obchodník a oboru kuchař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Klíčová slova: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vady, skladování, přejímka, výrobky</a:t>
            </a: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Anotace (cíl):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studenti znají vady, skladování, přejímku, a 			výrobky ze zvěřiny</a:t>
            </a:r>
          </a:p>
        </p:txBody>
      </p:sp>
      <p:pic>
        <p:nvPicPr>
          <p:cNvPr id="2052" name="Obrázek 3" descr="OPVK_hor_zakladni_logolink_RGB_cz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88913"/>
            <a:ext cx="5759450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Přejímka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Při přejímce musí být především kontrolováno, zda prošla veterinární prohlídkou, jíž musí projít veškerá zvěřina určená pro veřejné stravování i přímý prodej.</a:t>
            </a: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Veterinární prohlídka se provádí buď po odstřelu, nebo v určeném sběrném středisku.</a:t>
            </a:r>
            <a:r>
              <a:rPr lang="cs-CZ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K dodacím dokladům zvěřiny musí být připojeno písemné potvrzení o veterinární prohlídce, případně musí být záznam uveden na dodacím listě.</a:t>
            </a: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Jakostní přejímka se provádí ihned při dodávce. </a:t>
            </a:r>
          </a:p>
          <a:p>
            <a:r>
              <a:rPr lang="cs-CZ" dirty="0">
                <a:latin typeface="Times New Roman" pitchFamily="18" charset="0"/>
                <a:cs typeface="Times New Roman" pitchFamily="18" charset="0"/>
              </a:rPr>
              <a:t>Pokud jde o zmrazenou 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zvěřinu </a:t>
            </a:r>
            <a:r>
              <a:rPr lang="cs-CZ" dirty="0">
                <a:latin typeface="Times New Roman" pitchFamily="18" charset="0"/>
                <a:cs typeface="Times New Roman" pitchFamily="18" charset="0"/>
              </a:rPr>
              <a:t>nesmí být 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rozmražená</a:t>
            </a:r>
            <a:r>
              <a:rPr lang="cs-CZ" dirty="0">
                <a:latin typeface="Times New Roman" pitchFamily="18" charset="0"/>
                <a:cs typeface="Times New Roman" pitchFamily="18" charset="0"/>
              </a:rPr>
              <a:t>!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Vady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cs-CZ" dirty="0" smtClean="0"/>
              <a:t>rozstřílení,</a:t>
            </a:r>
          </a:p>
          <a:p>
            <a:r>
              <a:rPr lang="cs-CZ" dirty="0" smtClean="0"/>
              <a:t>zapaření,</a:t>
            </a:r>
          </a:p>
          <a:p>
            <a:r>
              <a:rPr lang="cs-CZ" dirty="0" smtClean="0"/>
              <a:t>plíseň,</a:t>
            </a:r>
          </a:p>
          <a:p>
            <a:r>
              <a:rPr lang="cs-CZ" dirty="0" smtClean="0"/>
              <a:t>hniloba,</a:t>
            </a:r>
          </a:p>
          <a:p>
            <a:r>
              <a:rPr lang="cs-CZ" dirty="0" smtClean="0"/>
              <a:t>střečkovitost (cizopasný střeček, larvy se nacházejí pod kůží na hlavě a hřbetu zvěřiny. Je-li napadeno, i maso je neprodejné).</a:t>
            </a:r>
          </a:p>
          <a:p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Skladování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cs-CZ" dirty="0" smtClean="0"/>
              <a:t>Je stejné jako u masa výsekového.</a:t>
            </a:r>
          </a:p>
          <a:p>
            <a:r>
              <a:rPr lang="cs-CZ" dirty="0" smtClean="0"/>
              <a:t>Před kuchyňskou úpravou se maso nakládá do mořidla ( ocet, sůl, koření, zelenina), aby změkla a zkřehla.</a:t>
            </a: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Při teplotě:	-1 až +4 °C (3 dny)</a:t>
            </a:r>
          </a:p>
          <a:p>
            <a:pPr>
              <a:buNone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				-4 až -1 °C (10 dnů)</a:t>
            </a: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Při skladování se zvěřina ponechává v kůži, která chrání maso před váhovými úbytky (vyschnutím), znečištěním.</a:t>
            </a: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Zvěřina se skladuje v chladírnách, při skladování se rozvěšuje. Musí se skladovat odděleně od ostatních druhů masa.</a:t>
            </a:r>
          </a:p>
          <a:p>
            <a:pPr>
              <a:buNone/>
            </a:pPr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0"/>
                            </p:stCondLst>
                            <p:childTnLst>
                              <p:par>
                                <p:cTn id="4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Výrobky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cs-CZ" dirty="0" smtClean="0"/>
              <a:t>-  konzervy  - v omezeném rozsahu</a:t>
            </a:r>
          </a:p>
          <a:p>
            <a:pPr>
              <a:buNone/>
            </a:pPr>
            <a:r>
              <a:rPr lang="cs-CZ" dirty="0" smtClean="0"/>
              <a:t>			 - manipulace stejná jako s ostatními 		   konzervami</a:t>
            </a:r>
          </a:p>
          <a:p>
            <a:pPr>
              <a:buNone/>
            </a:pPr>
            <a:r>
              <a:rPr lang="cs-CZ" dirty="0" smtClean="0"/>
              <a:t>			 - např. jelení guláš, jelení svíčková, 		   zajíc ve vlastní šťávě, pečená 			   koroptev v sádle, pečený bažant</a:t>
            </a:r>
          </a:p>
          <a:p>
            <a:pPr>
              <a:buNone/>
            </a:pPr>
            <a:r>
              <a:rPr lang="cs-CZ" dirty="0" smtClean="0"/>
              <a:t>-  paštiky  - např. zaječí paštika, bažantí paštika</a:t>
            </a:r>
          </a:p>
          <a:p>
            <a:pPr>
              <a:buNone/>
            </a:pPr>
            <a:r>
              <a:rPr lang="cs-CZ" dirty="0" smtClean="0"/>
              <a:t>-  uzeniny – jde o krajové výrobky</a:t>
            </a:r>
          </a:p>
          <a:p>
            <a:pPr>
              <a:buNone/>
            </a:pPr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OPAKOVACÍ TEST</a:t>
            </a:r>
            <a:endParaRPr lang="cs-CZ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cs-CZ" dirty="0" smtClean="0"/>
              <a:t>Co je důležité sledovat u přejímky zvěřiny?</a:t>
            </a:r>
          </a:p>
          <a:p>
            <a:pPr marL="514350" indent="-514350">
              <a:buFont typeface="+mj-lt"/>
              <a:buAutoNum type="arabicParenR"/>
            </a:pPr>
            <a:r>
              <a:rPr lang="cs-CZ" dirty="0" smtClean="0"/>
              <a:t>Jaké jsou nejčastější vady zvěřiny?</a:t>
            </a:r>
          </a:p>
          <a:p>
            <a:pPr marL="514350" indent="-514350">
              <a:buFont typeface="+mj-lt"/>
              <a:buAutoNum type="arabicParenR"/>
            </a:pPr>
            <a:r>
              <a:rPr lang="cs-CZ" dirty="0" smtClean="0"/>
              <a:t>Jak se zvěřina skladuje?</a:t>
            </a:r>
          </a:p>
          <a:p>
            <a:pPr marL="514350" indent="-514350">
              <a:buFont typeface="+mj-lt"/>
              <a:buAutoNum type="arabicParenR"/>
            </a:pPr>
            <a:r>
              <a:rPr lang="cs-CZ" dirty="0" smtClean="0"/>
              <a:t>Jaké znáš výrobky ze zvěřiny?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500"/>
                            </p:stCondLst>
                            <p:childTnLst>
                              <p:par>
                                <p:cTn id="34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cs-CZ" sz="2000" b="1" i="1" smtClean="0">
                <a:latin typeface="Times New Roman" pitchFamily="18" charset="0"/>
                <a:cs typeface="Times New Roman" pitchFamily="18" charset="0"/>
              </a:rPr>
              <a:t>Použitá literatura:</a:t>
            </a:r>
          </a:p>
        </p:txBody>
      </p:sp>
      <p:sp>
        <p:nvSpPr>
          <p:cNvPr id="1126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REŽ, J., KAVINA, J.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Drůbež zvěřina konzervy ryby zbožíznalecká příručka. 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Praha: vydavatelství obchodu, 1964, 157 s., 07-25</a:t>
            </a:r>
          </a:p>
          <a:p>
            <a:pPr eaLnBrk="1" hangingPunct="1"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KAVINA, J., WINTER, J.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Drůbež – zvěřina – ryby – konzervy. 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Praha: Vydal Merkur, 1972, 58 s.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3140968"/>
            <a:ext cx="8229600" cy="1143000"/>
          </a:xfrm>
        </p:spPr>
        <p:txBody>
          <a:bodyPr/>
          <a:lstStyle/>
          <a:p>
            <a:r>
              <a:rPr lang="cs-CZ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Děkuji za pozornost.</a:t>
            </a:r>
            <a:endParaRPr lang="cs-CZ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240</Words>
  <Application>Microsoft Office PowerPoint</Application>
  <PresentationFormat>Předvádění na obrazovce (4:3)</PresentationFormat>
  <Paragraphs>40</Paragraphs>
  <Slides>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Motiv sady Office</vt:lpstr>
      <vt:lpstr>Téma: ZVĚŘINA</vt:lpstr>
      <vt:lpstr>Přejímka</vt:lpstr>
      <vt:lpstr>Vady</vt:lpstr>
      <vt:lpstr>Skladování</vt:lpstr>
      <vt:lpstr>Výrobky</vt:lpstr>
      <vt:lpstr>OPAKOVACÍ TEST</vt:lpstr>
      <vt:lpstr>Použitá literatura:</vt:lpstr>
      <vt:lpstr>Děkuji za pozornost.</vt:lpstr>
    </vt:vector>
  </TitlesOfParts>
  <Company>KUJC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Téma: ZVĚŘINA</dc:title>
  <dc:creator>Alena Friedová</dc:creator>
  <cp:lastModifiedBy>Vítězslav Kubal</cp:lastModifiedBy>
  <cp:revision>6</cp:revision>
  <dcterms:created xsi:type="dcterms:W3CDTF">2012-10-06T15:45:10Z</dcterms:created>
  <dcterms:modified xsi:type="dcterms:W3CDTF">2012-10-22T13:03:00Z</dcterms:modified>
</cp:coreProperties>
</file>