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2" r:id="rId3"/>
    <p:sldId id="295" r:id="rId4"/>
    <p:sldId id="292" r:id="rId5"/>
    <p:sldId id="296" r:id="rId6"/>
    <p:sldId id="293" r:id="rId7"/>
    <p:sldId id="286" r:id="rId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6">
          <p15:clr>
            <a:srgbClr val="A4A3A4"/>
          </p15:clr>
        </p15:guide>
        <p15:guide id="2" orient="horz" pos="1877">
          <p15:clr>
            <a:srgbClr val="A4A3A4"/>
          </p15:clr>
        </p15:guide>
        <p15:guide id="3" orient="horz" pos="3297">
          <p15:clr>
            <a:srgbClr val="A4A3A4"/>
          </p15:clr>
        </p15:guide>
        <p15:guide id="4" pos="302">
          <p15:clr>
            <a:srgbClr val="A4A3A4"/>
          </p15:clr>
        </p15:guide>
        <p15:guide id="5" pos="12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PIV" initials="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9821" autoAdjust="0"/>
  </p:normalViewPr>
  <p:slideViewPr>
    <p:cSldViewPr snapToGrid="0" snapToObjects="1" showGuides="1">
      <p:cViewPr varScale="1">
        <p:scale>
          <a:sx n="72" d="100"/>
          <a:sy n="72" d="100"/>
        </p:scale>
        <p:origin x="282" y="72"/>
      </p:cViewPr>
      <p:guideLst>
        <p:guide orient="horz" pos="4196"/>
        <p:guide orient="horz" pos="1877"/>
        <p:guide orient="horz" pos="3297"/>
        <p:guide pos="302"/>
        <p:guide pos="1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287DD-D57B-4A1F-9A73-518CE20E56B4}" type="datetimeFigureOut">
              <a:rPr lang="cs-CZ" smtClean="0"/>
              <a:pPr/>
              <a:t>11. 4. 2017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93ED0-A090-4B25-BFB4-D3E26E4B73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05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2DA01-25A2-453B-9157-4DFAE34F9D0B}" type="datetimeFigureOut">
              <a:rPr lang="cs-CZ" smtClean="0"/>
              <a:pPr/>
              <a:t>11. 4. 2017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DC0C-3A26-48DB-87D7-83B1F6FAD7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12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BD5-CA47-44D9-82C7-409235B9B760}" type="datetime1">
              <a:rPr lang="cs-CZ" smtClean="0"/>
              <a:pPr/>
              <a:t>11. 4. 2017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8145-5D9A-4621-8A72-AF39B82773C6}" type="datetime1">
              <a:rPr lang="cs-CZ" smtClean="0"/>
              <a:pPr/>
              <a:t>11. 4. 2017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0A10-4C89-4D38-8B9D-FB3DFCFB3EDF}" type="datetime1">
              <a:rPr lang="cs-CZ" smtClean="0"/>
              <a:pPr/>
              <a:t>11. 4. 2017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671A-DDCF-44AC-BD3C-D1B119FFC017}" type="datetime1">
              <a:rPr lang="cs-CZ" smtClean="0"/>
              <a:pPr/>
              <a:t>11. 4. 2017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BDB3F-3C61-44A8-A00E-BBC446DB773E}" type="datetime1">
              <a:rPr lang="cs-CZ" smtClean="0"/>
              <a:pPr/>
              <a:t>11. 4. 2017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29B9-A11C-43EE-AB4D-F23D8AC2F776}" type="datetime1">
              <a:rPr lang="cs-CZ" smtClean="0"/>
              <a:pPr/>
              <a:t>11. 4. 2017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4392-EAEE-4A71-B94E-60A8E803C5F9}" type="datetime1">
              <a:rPr lang="cs-CZ" smtClean="0"/>
              <a:pPr/>
              <a:t>11. 4. 2017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BA124-D45F-4B4C-A75E-51D07D51DD3F}" type="datetime1">
              <a:rPr lang="cs-CZ" smtClean="0"/>
              <a:pPr/>
              <a:t>11. 4. 2017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9161AD-CE0D-4BCB-8C8C-A6C26A0B30BD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3" name="Přímá spojovací čára 12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 userDrawn="1"/>
        </p:nvSpPr>
        <p:spPr>
          <a:xfrm>
            <a:off x="0" y="0"/>
            <a:ext cx="9144000" cy="9834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856" y="519437"/>
            <a:ext cx="7352936" cy="442035"/>
          </a:xfrm>
        </p:spPr>
        <p:txBody>
          <a:bodyPr wrap="square" lIns="36000" tIns="36000" rIns="36000" bIns="36000" anchor="b" anchorCtr="0">
            <a:sp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pic>
        <p:nvPicPr>
          <p:cNvPr id="8" name="Obrázek 7" descr="C_mini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B0B0B0"/>
              </a:clrFrom>
              <a:clrTo>
                <a:srgbClr val="B0B0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1332" y="95536"/>
            <a:ext cx="777452" cy="764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B285-905C-491D-B33F-3DF0BB194B43}" type="datetime1">
              <a:rPr lang="cs-CZ" smtClean="0"/>
              <a:pPr/>
              <a:t>11. 4. 2017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3C0D9-14C9-4E9E-A947-67C4C2765C59}" type="datetime1">
              <a:rPr lang="cs-CZ" smtClean="0"/>
              <a:pPr/>
              <a:t>11. 4. 2017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4C33-5242-411D-A384-3FD9F2D5119A}" type="datetime1">
              <a:rPr lang="cs-CZ" smtClean="0"/>
              <a:pPr/>
              <a:t>11. 4. 2017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91EB4-D25D-466E-A395-748B3D6DFF75}" type="datetime1">
              <a:rPr lang="cs-CZ" smtClean="0"/>
              <a:pPr/>
              <a:t>11. 4. 2017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161AD-CE0D-4BCB-8C8C-A6C26A0B30B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83480" y="2316778"/>
            <a:ext cx="6903320" cy="1470025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chemeClr val="tx2"/>
                </a:solidFill>
              </a:rPr>
              <a:t>Zaměstnanci v podniku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28640"/>
            <a:ext cx="2133600" cy="365125"/>
          </a:xfrm>
        </p:spPr>
        <p:txBody>
          <a:bodyPr/>
          <a:lstStyle/>
          <a:p>
            <a:fld id="{909161AD-CE0D-4BCB-8C8C-A6C26A0B30BD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0" y="5874531"/>
            <a:ext cx="9144000" cy="9834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852755" y="193964"/>
            <a:ext cx="6193158" cy="688256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CZECH SALES ACADEMY Hradec</a:t>
            </a:r>
            <a:r>
              <a:rPr kumimoji="0" lang="cs-CZ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Králové – VOŠ a SOŠ s.r.o.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Hradecká</a:t>
            </a:r>
            <a:r>
              <a:rPr lang="cs-CZ" sz="2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1151, 500 03 Hradec Králové</a:t>
            </a: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Benesova\Documents\06_projekty\OPVK\00_příručky\OPVK\Zakladni_logolink_OPVK (ESF, EU, MSMT, OP VK)\03_Zakladni_logolink_vertikalni_cz\OPVK_ver_zakladni_logolink_CMYK_cz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90" y="1744931"/>
            <a:ext cx="1512323" cy="4004712"/>
          </a:xfrm>
          <a:prstGeom prst="rect">
            <a:avLst/>
          </a:prstGeom>
          <a:noFill/>
        </p:spPr>
      </p:pic>
      <p:pic>
        <p:nvPicPr>
          <p:cNvPr id="14" name="Obrázek 13" descr="C_min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0B0B0"/>
              </a:clrFrom>
              <a:clrTo>
                <a:srgbClr val="B0B0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1332" y="95536"/>
            <a:ext cx="777452" cy="764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Zaměstnanci v podniku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98490" y="1725769"/>
            <a:ext cx="744398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Pro práci potřebujeme zaměstnance.</a:t>
            </a:r>
          </a:p>
          <a:p>
            <a:endParaRPr lang="cs-CZ" sz="800" b="1" dirty="0" smtClean="0"/>
          </a:p>
          <a:p>
            <a:r>
              <a:rPr lang="cs-CZ" sz="2400" dirty="0" smtClean="0"/>
              <a:t>Skupiny zaměstnanců:</a:t>
            </a:r>
          </a:p>
          <a:p>
            <a:endParaRPr lang="cs-CZ" sz="8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 dělníci – vykonávají fyzickou práci za pomocí strojů, nástrojů a zařízení. </a:t>
            </a:r>
          </a:p>
          <a:p>
            <a:endParaRPr lang="cs-CZ" sz="8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duševní pracovníci – vykonávají činnost duševní a tvůrčí.</a:t>
            </a:r>
          </a:p>
          <a:p>
            <a:endParaRPr lang="cs-CZ" sz="800" dirty="0" smtClean="0"/>
          </a:p>
          <a:p>
            <a:pPr>
              <a:buFont typeface="Wingdings" pitchFamily="2" charset="2"/>
              <a:buChar char="Ø"/>
            </a:pPr>
            <a:r>
              <a:rPr lang="cs-CZ" sz="2400" dirty="0" smtClean="0"/>
              <a:t>provozní a obsluhující pracovníci – doprava, skladování, poskytování služeb</a:t>
            </a:r>
            <a:r>
              <a:rPr lang="cs-CZ" sz="2400" i="1" dirty="0" smtClean="0"/>
              <a:t>.</a:t>
            </a:r>
            <a:endParaRPr lang="cs-CZ" sz="2400" dirty="0" smtClean="0"/>
          </a:p>
          <a:p>
            <a:pPr lvl="0"/>
            <a:endParaRPr lang="cs-CZ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Zaměstnanci v podniku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81825" y="1738648"/>
            <a:ext cx="67179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Trh práce</a:t>
            </a:r>
          </a:p>
          <a:p>
            <a:r>
              <a:rPr lang="cs-CZ" sz="2400" dirty="0" smtClean="0"/>
              <a:t>Poptávka po určitých zaměstnancích vyplývá ze situace na trhu. Ovlivňuje ji:</a:t>
            </a:r>
          </a:p>
          <a:p>
            <a:endParaRPr lang="cs-CZ" sz="1200" u="sng" dirty="0" smtClean="0"/>
          </a:p>
          <a:p>
            <a:pPr lvl="0"/>
            <a:r>
              <a:rPr lang="cs-CZ" sz="2400" dirty="0" smtClean="0"/>
              <a:t>→ poptávka po produktu daného podniku</a:t>
            </a:r>
            <a:endParaRPr lang="cs-CZ" sz="1200" dirty="0" smtClean="0"/>
          </a:p>
          <a:p>
            <a:pPr lvl="0"/>
            <a:r>
              <a:rPr lang="cs-CZ" sz="2400" dirty="0" smtClean="0"/>
              <a:t>→ poptávka po zaměstnancích s určitou kvalifikací</a:t>
            </a:r>
          </a:p>
          <a:p>
            <a:pPr lvl="0"/>
            <a:endParaRPr lang="cs-CZ" sz="2400" b="1" dirty="0" smtClean="0"/>
          </a:p>
          <a:p>
            <a:pPr lvl="0" algn="ctr"/>
            <a:r>
              <a:rPr lang="cs-CZ" sz="2400" dirty="0" smtClean="0"/>
              <a:t>Poptávka a nabídka jsou závislé </a:t>
            </a:r>
          </a:p>
          <a:p>
            <a:pPr algn="ctr"/>
            <a:r>
              <a:rPr lang="cs-CZ" sz="2400" dirty="0" smtClean="0"/>
              <a:t>na </a:t>
            </a:r>
            <a:r>
              <a:rPr lang="cs-CZ" sz="2400" b="1" dirty="0" smtClean="0"/>
              <a:t>ceně práce – mzdě.</a:t>
            </a:r>
          </a:p>
          <a:p>
            <a:pPr lvl="0"/>
            <a:endParaRPr lang="cs-CZ" sz="2400" b="1" dirty="0" smtClean="0"/>
          </a:p>
          <a:p>
            <a:pPr lvl="0"/>
            <a:endParaRPr lang="cs-CZ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Zaměstnanci v podniku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82580" y="1249249"/>
            <a:ext cx="80042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Plánování zaměstnanců</a:t>
            </a:r>
          </a:p>
          <a:p>
            <a:endParaRPr lang="cs-CZ" sz="800" dirty="0" smtClean="0"/>
          </a:p>
          <a:p>
            <a:r>
              <a:rPr lang="cs-CZ" sz="2400" dirty="0" smtClean="0"/>
              <a:t>Podnik plánuje:</a:t>
            </a:r>
          </a:p>
          <a:p>
            <a:endParaRPr lang="cs-CZ" sz="800" dirty="0" smtClean="0"/>
          </a:p>
          <a:p>
            <a:r>
              <a:rPr lang="cs-CZ" sz="2400" dirty="0" smtClean="0"/>
              <a:t>→ Potřebu zaměstnanců – počet, v jaké kvalifikaci</a:t>
            </a:r>
          </a:p>
          <a:p>
            <a:endParaRPr lang="cs-CZ" sz="800" dirty="0" smtClean="0"/>
          </a:p>
          <a:p>
            <a:r>
              <a:rPr lang="cs-CZ" sz="2400" dirty="0" smtClean="0"/>
              <a:t>→ Péče o zaměstnance včetně odměňování</a:t>
            </a:r>
          </a:p>
          <a:p>
            <a:endParaRPr lang="cs-CZ" sz="2400" dirty="0" smtClean="0"/>
          </a:p>
          <a:p>
            <a:r>
              <a:rPr lang="cs-CZ" sz="2400" dirty="0" smtClean="0"/>
              <a:t>Potřebný počet zaměstnanců – vychází z produkce podniku. </a:t>
            </a:r>
          </a:p>
          <a:p>
            <a:pPr>
              <a:buFontTx/>
              <a:buChar char="-"/>
            </a:pPr>
            <a:r>
              <a:rPr lang="cs-CZ" sz="2400" dirty="0" smtClean="0"/>
              <a:t>Stanovení dle situace (např. sezónní zboží)</a:t>
            </a:r>
          </a:p>
          <a:p>
            <a:pPr>
              <a:buFontTx/>
              <a:buChar char="-"/>
            </a:pPr>
            <a:r>
              <a:rPr lang="cs-CZ" sz="2400" dirty="0" smtClean="0"/>
              <a:t> stanoveno normou 	- časová</a:t>
            </a:r>
          </a:p>
          <a:p>
            <a:pPr lvl="6">
              <a:buFontTx/>
              <a:buChar char="-"/>
            </a:pPr>
            <a:r>
              <a:rPr lang="cs-CZ" sz="2400" dirty="0" smtClean="0"/>
              <a:t> množství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Zaměstnanci v podniku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944710" y="2055547"/>
            <a:ext cx="491329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Získávání zaměstnanců</a:t>
            </a:r>
          </a:p>
          <a:p>
            <a:endParaRPr lang="cs-CZ" sz="800" dirty="0" smtClean="0"/>
          </a:p>
          <a:p>
            <a:pPr lvl="0">
              <a:buFont typeface="Wingdings" pitchFamily="2" charset="2"/>
              <a:buChar char="ü"/>
            </a:pPr>
            <a:r>
              <a:rPr lang="cs-CZ" sz="2400" b="1" dirty="0" smtClean="0"/>
              <a:t> </a:t>
            </a:r>
            <a:r>
              <a:rPr lang="cs-CZ" sz="2400" dirty="0" smtClean="0"/>
              <a:t>inzerce – tisk, internet, vývěska</a:t>
            </a:r>
          </a:p>
          <a:p>
            <a:pPr lvl="0"/>
            <a:endParaRPr lang="cs-CZ" sz="800" dirty="0" smtClean="0"/>
          </a:p>
          <a:p>
            <a:pPr lvl="0">
              <a:buFont typeface="Wingdings" pitchFamily="2" charset="2"/>
              <a:buChar char="ü"/>
            </a:pPr>
            <a:r>
              <a:rPr lang="cs-CZ" sz="2400" dirty="0" smtClean="0"/>
              <a:t>doporučení </a:t>
            </a:r>
          </a:p>
          <a:p>
            <a:pPr lvl="0"/>
            <a:endParaRPr lang="cs-CZ" sz="800" dirty="0" smtClean="0"/>
          </a:p>
          <a:p>
            <a:pPr lvl="0">
              <a:buFont typeface="Wingdings" pitchFamily="2" charset="2"/>
              <a:buChar char="ü"/>
            </a:pPr>
            <a:r>
              <a:rPr lang="cs-CZ" sz="2400" dirty="0" smtClean="0"/>
              <a:t>spolupráce s ÚP, SŠ, VŠ</a:t>
            </a:r>
          </a:p>
          <a:p>
            <a:pPr lvl="0"/>
            <a:endParaRPr lang="cs-CZ" sz="800" dirty="0" smtClean="0"/>
          </a:p>
          <a:p>
            <a:pPr lvl="0">
              <a:buFont typeface="Wingdings" pitchFamily="2" charset="2"/>
              <a:buChar char="ü"/>
            </a:pPr>
            <a:r>
              <a:rPr lang="cs-CZ" sz="2400" dirty="0" smtClean="0"/>
              <a:t>zájemci se hlásí sami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Zaměstnanci v podniku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27279" y="1957589"/>
            <a:ext cx="725080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Při výběrovém řízení se zjišťují:</a:t>
            </a:r>
          </a:p>
          <a:p>
            <a:endParaRPr lang="cs-CZ" sz="1000" dirty="0" smtClean="0"/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Odborné schopnosti, znalosti a zkušenosti = kvalifikace</a:t>
            </a:r>
          </a:p>
          <a:p>
            <a:endParaRPr lang="cs-CZ" sz="800" dirty="0" smtClean="0"/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Osobní předpoklady pro výkon určitého zaměstnání 		(komunikativnost)</a:t>
            </a:r>
          </a:p>
          <a:p>
            <a:endParaRPr lang="cs-CZ" sz="800" dirty="0" smtClean="0"/>
          </a:p>
          <a:p>
            <a:pPr>
              <a:buFont typeface="Wingdings" pitchFamily="2" charset="2"/>
              <a:buChar char="ü"/>
            </a:pPr>
            <a:r>
              <a:rPr lang="cs-CZ" sz="2400" dirty="0" smtClean="0"/>
              <a:t>Znalosti jazyka (u jiných národností místní jazyk)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Zaměstnanci v podniku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188719" y="1568491"/>
            <a:ext cx="7498081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cs-CZ" sz="2400" b="1" dirty="0" smtClean="0"/>
              <a:t>Použité zdroje:</a:t>
            </a:r>
          </a:p>
          <a:p>
            <a:pPr>
              <a:lnSpc>
                <a:spcPct val="90000"/>
              </a:lnSpc>
            </a:pPr>
            <a:endParaRPr lang="cs-CZ" sz="2400" b="1" dirty="0" smtClean="0"/>
          </a:p>
          <a:p>
            <a:pPr>
              <a:lnSpc>
                <a:spcPct val="90000"/>
              </a:lnSpc>
            </a:pPr>
            <a:r>
              <a:rPr lang="cs-CZ" sz="2400" dirty="0" err="1" smtClean="0"/>
              <a:t>Klínský</a:t>
            </a:r>
            <a:r>
              <a:rPr lang="cs-CZ" sz="2400" dirty="0" smtClean="0"/>
              <a:t> P., </a:t>
            </a:r>
            <a:r>
              <a:rPr lang="cs-CZ" sz="2400" dirty="0" err="1" smtClean="0"/>
              <a:t>Münch</a:t>
            </a:r>
            <a:r>
              <a:rPr lang="cs-CZ" sz="2400" dirty="0" smtClean="0"/>
              <a:t> O., Ekonomika pro obchodní akademie a ostatní střední školy,  1 díl.</a:t>
            </a:r>
          </a:p>
          <a:p>
            <a:pPr>
              <a:lnSpc>
                <a:spcPct val="90000"/>
              </a:lnSpc>
            </a:pPr>
            <a:endParaRPr lang="cs-CZ" sz="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VOSHK_logolinkEU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232</Words>
  <Application>Microsoft Office PowerPoint</Application>
  <PresentationFormat>Předvádění na obrazovce (4:3)</PresentationFormat>
  <Paragraphs>64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PREZENTACE_VOSHK_logolinkEU</vt:lpstr>
      <vt:lpstr>Zaměstnanci v podniku</vt:lpstr>
      <vt:lpstr>Zaměstnanci v podniku</vt:lpstr>
      <vt:lpstr>Zaměstnanci v podniku</vt:lpstr>
      <vt:lpstr>Zaměstnanci v podniku</vt:lpstr>
      <vt:lpstr>Zaměstnanci v podniku</vt:lpstr>
      <vt:lpstr>Zaměstnanci v podniku</vt:lpstr>
      <vt:lpstr>Zaměstnanci v podniku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Potřeby</dc:title>
  <dc:creator>Věra</dc:creator>
  <cp:lastModifiedBy>Břenda Ladislav Bc.</cp:lastModifiedBy>
  <cp:revision>102</cp:revision>
  <dcterms:created xsi:type="dcterms:W3CDTF">2012-10-31T11:13:41Z</dcterms:created>
  <dcterms:modified xsi:type="dcterms:W3CDTF">2017-04-11T07:30:55Z</dcterms:modified>
</cp:coreProperties>
</file>