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73" r:id="rId5"/>
    <p:sldId id="270" r:id="rId6"/>
    <p:sldId id="271" r:id="rId7"/>
    <p:sldId id="272" r:id="rId8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modifyVerifier cryptProviderType="rsaFull" cryptAlgorithmClass="hash" cryptAlgorithmType="typeAny" cryptAlgorithmSid="4" spinCount="100000" saltData="Z0LfEV53vuK9Csl9m3ow8w==" hashData="Jg/TDWnNLrCTZp/qipNcpeb775E=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7" d="100"/>
          <a:sy n="97" d="100"/>
        </p:scale>
        <p:origin x="-131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C8D13D-6286-4EBA-B03C-227CC187DA6A}" type="datetimeFigureOut">
              <a:rPr lang="cs-CZ" smtClean="0"/>
              <a:pPr/>
              <a:t>22.10.2012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88C9BB-C2A8-45AF-A910-D69C641A2779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Nadpis 1"/>
          <p:cNvSpPr>
            <a:spLocks noGrp="1"/>
          </p:cNvSpPr>
          <p:nvPr>
            <p:ph type="ctrTitle"/>
          </p:nvPr>
        </p:nvSpPr>
        <p:spPr>
          <a:xfrm>
            <a:off x="684213" y="1700213"/>
            <a:ext cx="7772400" cy="1082675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cs-CZ" b="1" dirty="0" smtClean="0">
                <a:latin typeface="Times New Roman" pitchFamily="18" charset="0"/>
                <a:cs typeface="Times New Roman" pitchFamily="18" charset="0"/>
              </a:rPr>
              <a:t>Téma:</a:t>
            </a:r>
            <a:br>
              <a:rPr lang="cs-CZ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cs-CZ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TUKY</a:t>
            </a:r>
          </a:p>
        </p:txBody>
      </p:sp>
      <p:sp>
        <p:nvSpPr>
          <p:cNvPr id="2051" name="Podnadpis 2"/>
          <p:cNvSpPr>
            <a:spLocks noGrp="1"/>
          </p:cNvSpPr>
          <p:nvPr>
            <p:ph type="subTitle" idx="1"/>
          </p:nvPr>
        </p:nvSpPr>
        <p:spPr>
          <a:xfrm>
            <a:off x="539750" y="2924175"/>
            <a:ext cx="7848600" cy="3313113"/>
          </a:xfrm>
        </p:spPr>
        <p:txBody>
          <a:bodyPr/>
          <a:lstStyle/>
          <a:p>
            <a:pPr algn="just" eaLnBrk="1" hangingPunct="1"/>
            <a:endParaRPr lang="cs-CZ" sz="2100" b="1" dirty="0" smtClean="0">
              <a:solidFill>
                <a:schemeClr val="tx1"/>
              </a:solidFill>
            </a:endParaRPr>
          </a:p>
          <a:p>
            <a:pPr algn="just" eaLnBrk="1" hangingPunct="1"/>
            <a:r>
              <a:rPr lang="cs-CZ" sz="2100" b="1" dirty="0" smtClean="0">
                <a:solidFill>
                  <a:schemeClr val="tx1"/>
                </a:solidFill>
              </a:rPr>
              <a:t>Autor:</a:t>
            </a:r>
            <a:r>
              <a:rPr lang="cs-CZ" sz="2100" dirty="0" smtClean="0">
                <a:solidFill>
                  <a:schemeClr val="tx1"/>
                </a:solidFill>
              </a:rPr>
              <a:t>			</a:t>
            </a:r>
            <a:r>
              <a:rPr lang="cs-CZ" sz="2100" b="1" i="1" dirty="0" smtClean="0">
                <a:solidFill>
                  <a:schemeClr val="tx1"/>
                </a:solidFill>
              </a:rPr>
              <a:t>Alena FRIEDOVÁ</a:t>
            </a:r>
          </a:p>
          <a:p>
            <a:pPr algn="just" eaLnBrk="1" hangingPunct="1"/>
            <a:r>
              <a:rPr lang="cs-CZ" sz="2100" b="1" dirty="0" smtClean="0">
                <a:solidFill>
                  <a:schemeClr val="tx1"/>
                </a:solidFill>
              </a:rPr>
              <a:t>Období vytvoření:</a:t>
            </a:r>
            <a:r>
              <a:rPr lang="cs-CZ" sz="2100" dirty="0" smtClean="0">
                <a:solidFill>
                  <a:schemeClr val="tx1"/>
                </a:solidFill>
              </a:rPr>
              <a:t>	</a:t>
            </a:r>
            <a:r>
              <a:rPr lang="cs-CZ" sz="2100" i="1" dirty="0" smtClean="0">
                <a:solidFill>
                  <a:schemeClr val="tx1"/>
                </a:solidFill>
              </a:rPr>
              <a:t>duben-květen 2012</a:t>
            </a:r>
          </a:p>
          <a:p>
            <a:pPr algn="just" eaLnBrk="1" hangingPunct="1"/>
            <a:r>
              <a:rPr lang="cs-CZ" sz="2100" b="1" dirty="0" smtClean="0">
                <a:solidFill>
                  <a:schemeClr val="tx1"/>
                </a:solidFill>
              </a:rPr>
              <a:t>Určeno pro:</a:t>
            </a:r>
            <a:r>
              <a:rPr lang="cs-CZ" sz="2100" dirty="0" smtClean="0">
                <a:solidFill>
                  <a:schemeClr val="tx1"/>
                </a:solidFill>
              </a:rPr>
              <a:t>		</a:t>
            </a:r>
            <a:r>
              <a:rPr lang="cs-CZ" sz="2100" i="1" dirty="0" smtClean="0">
                <a:solidFill>
                  <a:schemeClr val="tx1"/>
                </a:solidFill>
              </a:rPr>
              <a:t>1. ročník, oboru obchodník a oboru kuchař</a:t>
            </a:r>
          </a:p>
          <a:p>
            <a:pPr algn="just" eaLnBrk="1" hangingPunct="1"/>
            <a:r>
              <a:rPr lang="cs-CZ" sz="2100" b="1" dirty="0" smtClean="0">
                <a:solidFill>
                  <a:schemeClr val="tx1"/>
                </a:solidFill>
              </a:rPr>
              <a:t>Klíčová slova:</a:t>
            </a:r>
            <a:r>
              <a:rPr lang="cs-CZ" sz="2100" dirty="0" smtClean="0">
                <a:solidFill>
                  <a:schemeClr val="tx1"/>
                </a:solidFill>
              </a:rPr>
              <a:t>		</a:t>
            </a:r>
            <a:r>
              <a:rPr lang="cs-CZ" sz="2100" i="1" dirty="0" smtClean="0">
                <a:solidFill>
                  <a:schemeClr val="tx1"/>
                </a:solidFill>
              </a:rPr>
              <a:t>tuky</a:t>
            </a:r>
          </a:p>
          <a:p>
            <a:pPr algn="just" eaLnBrk="1" hangingPunct="1"/>
            <a:r>
              <a:rPr lang="cs-CZ" sz="2100" b="1" dirty="0" smtClean="0">
                <a:solidFill>
                  <a:schemeClr val="tx1"/>
                </a:solidFill>
              </a:rPr>
              <a:t>Anotace (cíl):</a:t>
            </a:r>
            <a:r>
              <a:rPr lang="cs-CZ" sz="2100" dirty="0" smtClean="0">
                <a:solidFill>
                  <a:schemeClr val="tx1"/>
                </a:solidFill>
              </a:rPr>
              <a:t>		</a:t>
            </a:r>
            <a:r>
              <a:rPr lang="cs-CZ" sz="2100" i="1" dirty="0" smtClean="0">
                <a:solidFill>
                  <a:schemeClr val="tx1"/>
                </a:solidFill>
              </a:rPr>
              <a:t>studenti znají charakteristiku tuků</a:t>
            </a:r>
          </a:p>
        </p:txBody>
      </p:sp>
      <p:pic>
        <p:nvPicPr>
          <p:cNvPr id="2052" name="Obrázek 3" descr="OPVK_hor_zakladni_logolink_RGB_cz.jp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692275" y="188913"/>
            <a:ext cx="5759450" cy="1258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 spd="slow">
    <p:dissolv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Charakteristika tuků</a:t>
            </a:r>
          </a:p>
        </p:txBody>
      </p:sp>
      <p:sp>
        <p:nvSpPr>
          <p:cNvPr id="3075" name="Zástupný symbol pro obsah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>
            <a:normAutofit fontScale="92500"/>
          </a:bodyPr>
          <a:lstStyle/>
          <a:p>
            <a:r>
              <a:rPr lang="cs-CZ" b="1" dirty="0"/>
              <a:t>Význam ve výživě:</a:t>
            </a:r>
            <a:endParaRPr lang="cs-CZ" dirty="0"/>
          </a:p>
          <a:p>
            <a:pPr>
              <a:buNone/>
            </a:pPr>
            <a:r>
              <a:rPr lang="cs-CZ" dirty="0" smtClean="0"/>
              <a:t>- Tuky </a:t>
            </a:r>
            <a:r>
              <a:rPr lang="cs-CZ" dirty="0"/>
              <a:t>jsou látky energetické  s vysokým kalorickým </a:t>
            </a:r>
            <a:r>
              <a:rPr lang="cs-CZ" dirty="0" smtClean="0"/>
              <a:t>obsahem</a:t>
            </a:r>
            <a:r>
              <a:rPr lang="cs-CZ" dirty="0"/>
              <a:t>. </a:t>
            </a:r>
            <a:endParaRPr lang="cs-CZ" dirty="0" smtClean="0"/>
          </a:p>
          <a:p>
            <a:pPr>
              <a:buNone/>
            </a:pPr>
            <a:r>
              <a:rPr lang="cs-CZ" dirty="0" smtClean="0"/>
              <a:t>- Umožňují </a:t>
            </a:r>
            <a:r>
              <a:rPr lang="cs-CZ" dirty="0"/>
              <a:t>rozpouštění a vstřebávání vitamínů </a:t>
            </a:r>
            <a:r>
              <a:rPr lang="cs-CZ" dirty="0" smtClean="0"/>
              <a:t>A, D</a:t>
            </a:r>
            <a:r>
              <a:rPr lang="cs-CZ" dirty="0"/>
              <a:t>, E, </a:t>
            </a:r>
            <a:r>
              <a:rPr lang="cs-CZ" dirty="0" smtClean="0"/>
              <a:t>K. Racionální </a:t>
            </a:r>
            <a:r>
              <a:rPr lang="cs-CZ" dirty="0"/>
              <a:t>výživě odpovídají </a:t>
            </a:r>
            <a:r>
              <a:rPr lang="cs-CZ" dirty="0" smtClean="0"/>
              <a:t>tuky rostlinné, neobsahují cholesterol a jsou i lehčeji stravitelné. </a:t>
            </a:r>
          </a:p>
          <a:p>
            <a:pPr>
              <a:buNone/>
            </a:pPr>
            <a:r>
              <a:rPr lang="cs-CZ" dirty="0" smtClean="0"/>
              <a:t>- Závažným </a:t>
            </a:r>
            <a:r>
              <a:rPr lang="cs-CZ" dirty="0"/>
              <a:t>nedostatkem tuků z hlediska racionální </a:t>
            </a:r>
            <a:r>
              <a:rPr lang="cs-CZ" dirty="0" smtClean="0"/>
              <a:t>výživy </a:t>
            </a:r>
            <a:r>
              <a:rPr lang="cs-CZ" dirty="0"/>
              <a:t>je, že jejich přebytek se v </a:t>
            </a:r>
            <a:r>
              <a:rPr lang="cs-CZ" dirty="0" smtClean="0"/>
              <a:t>lidském organismu ukládá </a:t>
            </a:r>
            <a:r>
              <a:rPr lang="cs-CZ" dirty="0"/>
              <a:t>– vzniká obezita.</a:t>
            </a:r>
            <a:endParaRPr lang="cs-CZ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spd="slow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2000"/>
                                        <p:tgtEl>
                                          <p:spTgt spid="30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3075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4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6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80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0"/>
                            </p:stCondLst>
                            <p:childTnLst>
                              <p:par>
                                <p:cTn id="2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4" grpId="0"/>
      <p:bldP spid="3075" grpId="0" uiExpand="1" build="p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Složení a vlastnosti tuků</a:t>
            </a:r>
          </a:p>
        </p:txBody>
      </p:sp>
      <p:sp>
        <p:nvSpPr>
          <p:cNvPr id="3075" name="Zástupný symbol pro obsah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>
            <a:normAutofit fontScale="92500" lnSpcReduction="10000"/>
          </a:bodyPr>
          <a:lstStyle/>
          <a:p>
            <a:r>
              <a:rPr lang="cs-CZ" b="1" dirty="0"/>
              <a:t>Tuky jsou sloučeniny glycerinu a vyšších masných kyselin.</a:t>
            </a:r>
            <a:endParaRPr lang="cs-CZ" dirty="0"/>
          </a:p>
          <a:p>
            <a:r>
              <a:rPr lang="cs-CZ" b="1" dirty="0"/>
              <a:t>Vlastnosti:</a:t>
            </a:r>
            <a:r>
              <a:rPr lang="cs-CZ" dirty="0"/>
              <a:t>    </a:t>
            </a:r>
            <a:endParaRPr lang="cs-CZ" dirty="0" smtClean="0"/>
          </a:p>
          <a:p>
            <a:pPr>
              <a:buNone/>
            </a:pPr>
            <a:r>
              <a:rPr lang="cs-CZ" dirty="0"/>
              <a:t>	</a:t>
            </a:r>
            <a:r>
              <a:rPr lang="cs-CZ" dirty="0" smtClean="0"/>
              <a:t>-  </a:t>
            </a:r>
            <a:r>
              <a:rPr lang="cs-CZ" dirty="0"/>
              <a:t>ve vodě se nerozpouštějí, jsou lehčí, plavou na hladině</a:t>
            </a:r>
          </a:p>
          <a:p>
            <a:pPr>
              <a:buNone/>
            </a:pPr>
            <a:r>
              <a:rPr lang="cs-CZ" dirty="0" smtClean="0"/>
              <a:t>	-  </a:t>
            </a:r>
            <a:r>
              <a:rPr lang="cs-CZ" dirty="0"/>
              <a:t>intenzivním hnětením vzniká emulze</a:t>
            </a:r>
          </a:p>
          <a:p>
            <a:pPr>
              <a:buNone/>
            </a:pPr>
            <a:r>
              <a:rPr lang="cs-CZ" dirty="0" smtClean="0"/>
              <a:t>	-  </a:t>
            </a:r>
            <a:r>
              <a:rPr lang="cs-CZ" dirty="0"/>
              <a:t>rozpouštějí se v organických rozpouštědlech (benzín, aceton, chloroform</a:t>
            </a:r>
            <a:r>
              <a:rPr lang="cs-CZ" dirty="0" smtClean="0"/>
              <a:t>)</a:t>
            </a:r>
          </a:p>
          <a:p>
            <a:pPr>
              <a:buNone/>
            </a:pPr>
            <a:r>
              <a:rPr lang="cs-CZ" dirty="0" smtClean="0"/>
              <a:t>	-  zanechávají na papíru mastné skvrny</a:t>
            </a:r>
            <a:endParaRPr lang="cs-CZ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spd="slow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2000"/>
                                        <p:tgtEl>
                                          <p:spTgt spid="30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3075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4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6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80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0"/>
                            </p:stCondLst>
                            <p:childTnLst>
                              <p:par>
                                <p:cTn id="2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12000"/>
                            </p:stCondLst>
                            <p:childTnLst>
                              <p:par>
                                <p:cTn id="2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2000"/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14000"/>
                            </p:stCondLst>
                            <p:childTnLst>
                              <p:par>
                                <p:cTn id="3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2000"/>
                                        <p:tgtEl>
                                          <p:spTgt spid="3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4" grpId="0"/>
      <p:bldP spid="3075" grpId="0" uiExpand="1" build="p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b="1" i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Zpracování tuků</a:t>
            </a:r>
          </a:p>
        </p:txBody>
      </p:sp>
      <p:sp>
        <p:nvSpPr>
          <p:cNvPr id="3075" name="Zástupný symbol pro obsah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>
            <a:normAutofit fontScale="70000" lnSpcReduction="20000"/>
          </a:bodyPr>
          <a:lstStyle/>
          <a:p>
            <a:r>
              <a:rPr lang="cs-CZ" dirty="0" smtClean="0"/>
              <a:t>Působením </a:t>
            </a:r>
            <a:r>
              <a:rPr lang="cs-CZ" dirty="0"/>
              <a:t>vysokých teplot (při smažení) se tuk postupně rozkládá – vzniká akrolein, který má nepříznivý vliv na zažívací ústrojí (žlučníkové onemocnění). Má též vedlejší účinky vyvolávající rakovinové onemocnění (nepoužívat přepálené tuky).</a:t>
            </a:r>
          </a:p>
          <a:p>
            <a:r>
              <a:rPr lang="cs-CZ" b="1" dirty="0"/>
              <a:t>Tuky mají různý bod tání –</a:t>
            </a:r>
            <a:r>
              <a:rPr lang="cs-CZ" dirty="0"/>
              <a:t> nejnižší bod tání má máslo, husí sádlo, nejvyšší lůj.</a:t>
            </a:r>
          </a:p>
          <a:p>
            <a:r>
              <a:rPr lang="cs-CZ" b="1" dirty="0"/>
              <a:t>Žluknutí </a:t>
            </a:r>
            <a:r>
              <a:rPr lang="cs-CZ" dirty="0"/>
              <a:t>– vzniká působením světla a tepla. Dochází k chemickému rozkladu za vzniku charakteristických zplodin. Projevuje se to změnou konzistence, barvy, chuti a vůně. Žluklé produkty mohou být příčinou vážného onemocnění zažívacího traktu.</a:t>
            </a:r>
          </a:p>
          <a:p>
            <a:r>
              <a:rPr lang="cs-CZ" b="1" dirty="0"/>
              <a:t>Tuky se získávají</a:t>
            </a:r>
            <a:r>
              <a:rPr lang="cs-CZ" dirty="0"/>
              <a:t>:     </a:t>
            </a:r>
            <a:endParaRPr lang="cs-CZ" dirty="0" smtClean="0"/>
          </a:p>
          <a:p>
            <a:pPr>
              <a:buNone/>
            </a:pPr>
            <a:r>
              <a:rPr lang="cs-CZ" dirty="0"/>
              <a:t>	</a:t>
            </a:r>
            <a:r>
              <a:rPr lang="cs-CZ" dirty="0" smtClean="0"/>
              <a:t>- </a:t>
            </a:r>
            <a:r>
              <a:rPr lang="cs-CZ" dirty="0"/>
              <a:t>z tkání </a:t>
            </a:r>
            <a:r>
              <a:rPr lang="cs-CZ" dirty="0" smtClean="0"/>
              <a:t>lisováním </a:t>
            </a:r>
            <a:r>
              <a:rPr lang="cs-CZ" dirty="0"/>
              <a:t>a extrakcí oleje</a:t>
            </a:r>
          </a:p>
          <a:p>
            <a:pPr>
              <a:buNone/>
            </a:pPr>
            <a:r>
              <a:rPr lang="cs-CZ" dirty="0" smtClean="0"/>
              <a:t>	- </a:t>
            </a:r>
            <a:r>
              <a:rPr lang="cs-CZ" dirty="0"/>
              <a:t>vytavováním – sádlo, lůj</a:t>
            </a:r>
            <a:endParaRPr lang="cs-CZ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spd="slow">
    <p:wipe dir="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2000"/>
                                        <p:tgtEl>
                                          <p:spTgt spid="30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3075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4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6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2000"/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80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10000"/>
                            </p:stCondLst>
                            <p:childTnLst>
                              <p:par>
                                <p:cTn id="2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12000"/>
                            </p:stCondLst>
                            <p:childTnLst>
                              <p:par>
                                <p:cTn id="2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2000"/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14000"/>
                            </p:stCondLst>
                            <p:childTnLst>
                              <p:par>
                                <p:cTn id="3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2000"/>
                                        <p:tgtEl>
                                          <p:spTgt spid="30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4" grpId="0"/>
      <p:bldP spid="3075" grpId="0" build="p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b="1" i="1" u="sng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OPAKOVACÍ TEST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Calibri" pitchFamily="34" charset="0"/>
              <a:buAutoNum type="arabicParenR"/>
            </a:pPr>
            <a:r>
              <a:rPr lang="cs-CZ" dirty="0" smtClean="0"/>
              <a:t>Co jsou to tuky?</a:t>
            </a:r>
          </a:p>
          <a:p>
            <a:pPr marL="514350" indent="-514350">
              <a:buFont typeface="Calibri" pitchFamily="34" charset="0"/>
              <a:buAutoNum type="arabicParenR"/>
            </a:pPr>
            <a:r>
              <a:rPr lang="cs-CZ" dirty="0" smtClean="0"/>
              <a:t>Jaké vitamíny se rozpouštějí v tucích?</a:t>
            </a:r>
          </a:p>
          <a:p>
            <a:pPr marL="514350" indent="-514350">
              <a:buFont typeface="Calibri" pitchFamily="34" charset="0"/>
              <a:buAutoNum type="arabicParenR"/>
            </a:pPr>
            <a:r>
              <a:rPr lang="cs-CZ" dirty="0" smtClean="0"/>
              <a:t>Jaké jsou vlastnosti tuků?</a:t>
            </a:r>
          </a:p>
          <a:p>
            <a:pPr marL="514350" indent="-514350">
              <a:buFont typeface="Calibri" pitchFamily="34" charset="0"/>
              <a:buAutoNum type="arabicParenR"/>
            </a:pPr>
            <a:r>
              <a:rPr lang="cs-CZ" dirty="0" smtClean="0"/>
              <a:t>Co způsobuje a jak se projevuje žluknutí tuků?</a:t>
            </a:r>
          </a:p>
          <a:p>
            <a:pPr marL="514350" indent="-514350">
              <a:buFont typeface="Calibri" pitchFamily="34" charset="0"/>
              <a:buAutoNum type="arabicParenR"/>
            </a:pPr>
            <a:r>
              <a:rPr lang="cs-CZ" dirty="0" smtClean="0"/>
              <a:t>Jakým způsobem se získávají tuky?</a:t>
            </a:r>
            <a:endParaRPr lang="cs-CZ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spd="slow"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54" presetClass="entr" presetSubtype="0" ac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2500"/>
                            </p:stCondLst>
                            <p:childTnLst>
                              <p:par>
                                <p:cTn id="18" presetID="54" presetClass="entr" presetSubtype="0" ac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4500"/>
                            </p:stCondLst>
                            <p:childTnLst>
                              <p:par>
                                <p:cTn id="26" presetID="54" presetClass="entr" presetSubtype="0" ac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6500"/>
                            </p:stCondLst>
                            <p:childTnLst>
                              <p:par>
                                <p:cTn id="34" presetID="54" presetClass="entr" presetSubtype="0" ac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0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8500"/>
                            </p:stCondLst>
                            <p:childTnLst>
                              <p:par>
                                <p:cTn id="42" presetID="54" presetClass="entr" presetSubtype="0" ac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4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8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Nadpis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 eaLnBrk="1" hangingPunct="1"/>
            <a:r>
              <a:rPr lang="cs-CZ" sz="2000" b="1" i="1" smtClean="0">
                <a:latin typeface="Times New Roman" pitchFamily="18" charset="0"/>
                <a:cs typeface="Times New Roman" pitchFamily="18" charset="0"/>
              </a:rPr>
              <a:t>Použitá literatura:</a:t>
            </a:r>
          </a:p>
        </p:txBody>
      </p:sp>
      <p:sp>
        <p:nvSpPr>
          <p:cNvPr id="11267" name="Zástupný symbol pro obsah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Font typeface="Calibri" pitchFamily="34" charset="0"/>
              <a:buAutoNum type="arabicPeriod"/>
            </a:pPr>
            <a:r>
              <a:rPr lang="cs-CZ" sz="1800" dirty="0" smtClean="0">
                <a:latin typeface="Times New Roman" pitchFamily="18" charset="0"/>
                <a:cs typeface="Times New Roman" pitchFamily="18" charset="0"/>
              </a:rPr>
              <a:t>VANDA, P., KAVINA, J. </a:t>
            </a:r>
            <a:r>
              <a:rPr lang="cs-CZ" sz="1800" i="1" dirty="0" smtClean="0">
                <a:latin typeface="Times New Roman" pitchFamily="18" charset="0"/>
                <a:cs typeface="Times New Roman" pitchFamily="18" charset="0"/>
              </a:rPr>
              <a:t>Zbožíznalství smíšeného zboží pro 3 ročník</a:t>
            </a:r>
            <a:r>
              <a:rPr lang="cs-CZ" sz="1800" dirty="0" smtClean="0">
                <a:latin typeface="Times New Roman" pitchFamily="18" charset="0"/>
                <a:cs typeface="Times New Roman" pitchFamily="18" charset="0"/>
              </a:rPr>
              <a:t>. Praha: vydal Merkur, 1987, 225 s., 51-529-87</a:t>
            </a:r>
          </a:p>
          <a:p>
            <a:pPr eaLnBrk="1" hangingPunct="1">
              <a:buFont typeface="Calibri" pitchFamily="34" charset="0"/>
              <a:buAutoNum type="arabicPeriod"/>
            </a:pPr>
            <a:r>
              <a:rPr lang="cs-CZ" sz="1800" dirty="0" smtClean="0">
                <a:latin typeface="Times New Roman" pitchFamily="18" charset="0"/>
                <a:cs typeface="Times New Roman" pitchFamily="18" charset="0"/>
              </a:rPr>
              <a:t>MÜLLER, L., FORRÖ, A. </a:t>
            </a:r>
            <a:r>
              <a:rPr lang="cs-CZ" sz="1800" i="1" dirty="0" smtClean="0">
                <a:latin typeface="Times New Roman" pitchFamily="18" charset="0"/>
                <a:cs typeface="Times New Roman" pitchFamily="18" charset="0"/>
              </a:rPr>
              <a:t>Zbožíznalství potravinářské pro 2 ročník</a:t>
            </a:r>
            <a:r>
              <a:rPr lang="cs-CZ" sz="1800" dirty="0" smtClean="0">
                <a:latin typeface="Times New Roman" pitchFamily="18" charset="0"/>
                <a:cs typeface="Times New Roman" pitchFamily="18" charset="0"/>
              </a:rPr>
              <a:t>. Praha: vydal Merkur, 1986, 173 s., 51-513-86 </a:t>
            </a:r>
          </a:p>
        </p:txBody>
      </p:sp>
    </p:spTree>
  </p:cSld>
  <p:clrMapOvr>
    <a:masterClrMapping/>
  </p:clrMapOvr>
  <p:transition spd="slow">
    <p:dissolv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Nadpis 7"/>
          <p:cNvSpPr>
            <a:spLocks noGrp="1"/>
          </p:cNvSpPr>
          <p:nvPr>
            <p:ph type="title"/>
          </p:nvPr>
        </p:nvSpPr>
        <p:spPr>
          <a:xfrm>
            <a:off x="467544" y="2996952"/>
            <a:ext cx="8229600" cy="1143000"/>
          </a:xfrm>
        </p:spPr>
        <p:txBody>
          <a:bodyPr/>
          <a:lstStyle/>
          <a:p>
            <a:pPr eaLnBrk="1" hangingPunct="1">
              <a:defRPr/>
            </a:pPr>
            <a:r>
              <a:rPr lang="cs-CZ" b="1" dirty="0" smtClean="0">
                <a:ln>
                  <a:solidFill>
                    <a:srgbClr val="00B0F0"/>
                  </a:solidFill>
                </a:ln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Děkuji za pozornost.</a:t>
            </a:r>
            <a:endParaRPr lang="cs-CZ" b="1" dirty="0">
              <a:ln>
                <a:solidFill>
                  <a:srgbClr val="00B0F0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 spd="slow"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169</Words>
  <Application>Microsoft Office PowerPoint</Application>
  <PresentationFormat>Předvádění na obrazovce (4:3)</PresentationFormat>
  <Paragraphs>36</Paragraphs>
  <Slides>7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7</vt:i4>
      </vt:variant>
    </vt:vector>
  </HeadingPairs>
  <TitlesOfParts>
    <vt:vector size="8" baseType="lpstr">
      <vt:lpstr>Motiv sady Office</vt:lpstr>
      <vt:lpstr>Téma: TUKY</vt:lpstr>
      <vt:lpstr>Charakteristika tuků</vt:lpstr>
      <vt:lpstr>Složení a vlastnosti tuků</vt:lpstr>
      <vt:lpstr>Zpracování tuků</vt:lpstr>
      <vt:lpstr>OPAKOVACÍ TEST</vt:lpstr>
      <vt:lpstr>Použitá literatura:</vt:lpstr>
      <vt:lpstr>Děkuji za pozornost.</vt:lpstr>
    </vt:vector>
  </TitlesOfParts>
  <Company>KUJC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Téma: MASNÉ VÝROBKY</dc:title>
  <dc:creator>Alena Friedová</dc:creator>
  <cp:lastModifiedBy>Vítězslav Kubal</cp:lastModifiedBy>
  <cp:revision>9</cp:revision>
  <dcterms:created xsi:type="dcterms:W3CDTF">2012-10-06T16:15:21Z</dcterms:created>
  <dcterms:modified xsi:type="dcterms:W3CDTF">2012-10-22T13:02:56Z</dcterms:modified>
</cp:coreProperties>
</file>

<file path=docProps/thumbnail.jpeg>
</file>