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modifyVerifier cryptProviderType="rsaFull" cryptAlgorithmClass="hash" cryptAlgorithmType="typeAny" cryptAlgorithmSid="4" spinCount="100000" saltData="/YRNEsiSChBEmIQMRgHnnw==" hashData="6xDZoDnZnM+V9lDMDNh21De0QV8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924CE-E221-472E-ABFA-1DA97F150435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5264E-6CD2-4356-8DAE-AFB21E3CE27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5B886-F650-415A-BE8B-766493BE095C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66AF6-E835-41B7-95CF-990480F5F5B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ED2D9-D21D-445A-A808-70512775FEEE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14955-A883-403F-89DA-A2A1DA09DC5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0C63C-1333-4AFB-A237-E57A38F357F4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DB400-9C65-4381-819F-66EBF6FA7A9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4A62E-0FF5-4612-BB70-E5CB73BD76BE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4E389-9A49-4439-8268-F0345B50E66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BB2C6-AE6B-4600-9E75-D1C83A439CEB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15D45-43CF-4C63-BD3F-82147A0A7CB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03B1F-80E8-4A01-9AD3-7ECD4F570E15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37945-668D-48AA-AEEF-171CD2C1B3C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65B35-4952-4939-85BC-7E44E6BC17E0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13415-EE0C-4D89-AA72-BF4A56099AA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FC68A-B5A4-4774-968D-460D2A7F92E6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15069-F80E-46B9-85DC-E1097A5D7F0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F592D-33B9-4BA7-A070-3A02297A9594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7656B-FAAD-497F-8D32-03C666FED5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CBA1F-834C-4233-BA8A-4921E8835BF0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93C40-37A0-4886-9F53-683AAB2723C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7D0490-B431-45DE-8A04-7F62757569D4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EE722E-085F-4BAF-BF04-A50EE124F7A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MASO A JEHO SLOŽENÍ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Autor:</a:t>
            </a:r>
            <a:r>
              <a:rPr lang="cs-CZ" sz="2100" smtClean="0">
                <a:solidFill>
                  <a:schemeClr val="tx1"/>
                </a:solidFill>
              </a:rPr>
              <a:t>			</a:t>
            </a:r>
            <a:r>
              <a:rPr lang="cs-CZ" sz="2100" b="1" i="1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Období vytvoření:</a:t>
            </a:r>
            <a:r>
              <a:rPr lang="cs-CZ" sz="2100" smtClean="0">
                <a:solidFill>
                  <a:schemeClr val="tx1"/>
                </a:solidFill>
              </a:rPr>
              <a:t>	</a:t>
            </a:r>
            <a:r>
              <a:rPr lang="cs-CZ" sz="2100" i="1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Určeno pro: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Klíčová slova: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definice masa, definice drobů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Anotace (cíl):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studenti znají definice masa a drobů a vědí, 			jaká zvířata jsou hlavním zdrojem masa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. Vydal: Steinhauser s.r.o. ve svém vydavatelství potravinářské literatury LAST, 1995, 643 s., ISBN 80-900260-4-4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 Praha: nakladatelství technické literatury n.p., 1985, 126 s., 04-807-85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Definice masa a drobů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Masem jsou definovány všechny části těl živočichů, včetně ryb a bezobratlých v čerstvém nebo upraveném stavu, které se hodí k lidské výživě.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Podle této definice patří mezi maso i živočišné tuky, krev, droby, kůže a kosti (pokud se konzumují), a také masné výrobky.</a:t>
            </a:r>
          </a:p>
        </p:txBody>
      </p:sp>
      <p:pic>
        <p:nvPicPr>
          <p:cNvPr id="3076" name="Picture 2" descr="C:\Program Files\Microsoft Office\MEDIA\CAGCAT10\j014962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333375"/>
            <a:ext cx="1411287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Definice masa a drobů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b="1" i="1" u="sng" dirty="0" smtClean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Hlavním zdrojem masa jsou zejména jatečná zvířata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prasata, skot, ovce, koně, králíci, jatečná drůbež (vodní a hrabavá),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b="1" i="1" u="sng" dirty="0" smtClean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dále zvěř žijící ve volné přírodě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	lovná zvěř – jelen, srnec, daněk, divočák, muflon, zajíc a bažant,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b="1" i="1" u="sng" dirty="0" smtClean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dalším zdrojem masa jsou ryby a řada bezobratlých</a:t>
            </a:r>
            <a:r>
              <a:rPr lang="cs-CZ" b="1" i="1" dirty="0" smtClean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(zejména měkkýši a korýši).</a:t>
            </a:r>
          </a:p>
        </p:txBody>
      </p:sp>
      <p:pic>
        <p:nvPicPr>
          <p:cNvPr id="4100" name="Picture 2" descr="C:\Users\friedova\AppData\Local\Microsoft\Windows\Temporary Internet Files\Content.IE5\ED4Q3DF5\MC90029721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2060575"/>
            <a:ext cx="125095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 descr="C:\Users\friedova\AppData\Local\Microsoft\Windows\Temporary Internet Files\Content.IE5\379UQNC2\MC90035615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188" y="3357563"/>
            <a:ext cx="974725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5" descr="C:\Users\friedova\AppData\Local\Microsoft\Windows\Temporary Internet Files\Content.IE5\7E8UOZB1\MC90020911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4868863"/>
            <a:ext cx="1223963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  <a:noFill/>
        </p:spPr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Droby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808"/>
            <a:ext cx="8229600" cy="41764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Wingdings" pitchFamily="2" charset="2"/>
              <a:buChar char="v"/>
            </a:pPr>
            <a:endParaRPr lang="cs-CZ" sz="2800" dirty="0" smtClean="0"/>
          </a:p>
          <a:p>
            <a:pPr eaLnBrk="1" hangingPunct="1">
              <a:buFont typeface="Wingdings" pitchFamily="2" charset="2"/>
              <a:buChar char="v"/>
            </a:pP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droby mohou být napadeny člověku škodlivými cizopasníky nebo mohou obsahovat nebezpečné vysoké množství těžkých kovů (olovo, kadmium, zinek, rtuť).</a:t>
            </a:r>
          </a:p>
          <a:p>
            <a:pPr eaLnBrk="1" hangingPunct="1">
              <a:buNone/>
            </a:pPr>
            <a:endParaRPr lang="cs-CZ" sz="2800" dirty="0" smtClean="0"/>
          </a:p>
          <a:p>
            <a:pPr eaLnBrk="1" hangingPunct="1">
              <a:buFont typeface="Wingdings" pitchFamily="2" charset="2"/>
              <a:buChar char="v"/>
            </a:pP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droby musí být vychlazené, očištěné, čerstvé a bez zápachu.</a:t>
            </a:r>
          </a:p>
          <a:p>
            <a:pPr eaLnBrk="1" hangingPunct="1"/>
            <a:endParaRPr lang="cs-CZ" sz="2800" dirty="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1"/>
      <p:bldP spid="512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569325" cy="706438"/>
          </a:xfrm>
          <a:noFill/>
        </p:spPr>
        <p:txBody>
          <a:bodyPr/>
          <a:lstStyle/>
          <a:p>
            <a:pPr algn="l" eaLnBrk="1" hangingPunct="1"/>
            <a:r>
              <a:rPr lang="cs-CZ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 drobů mají význam: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08050"/>
            <a:ext cx="8569325" cy="5761038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cs-CZ" sz="3000" u="wavyHeavy" dirty="0" smtClean="0">
                <a:uFill>
                  <a:solidFill>
                    <a:srgbClr val="7030A0"/>
                  </a:solidFill>
                </a:uFill>
                <a:latin typeface="Times New Roman" pitchFamily="18" charset="0"/>
                <a:cs typeface="Times New Roman" pitchFamily="18" charset="0"/>
              </a:rPr>
              <a:t>játra</a:t>
            </a: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 (nejhodnotnější jsou játra telecí, vepřové a hovězí),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cs-CZ" sz="3000" u="wavyHeavy" dirty="0" smtClean="0">
                <a:uFill>
                  <a:solidFill>
                    <a:srgbClr val="7030A0"/>
                  </a:solidFill>
                </a:uFill>
                <a:latin typeface="Times New Roman" pitchFamily="18" charset="0"/>
                <a:cs typeface="Times New Roman" pitchFamily="18" charset="0"/>
              </a:rPr>
              <a:t>jazyk</a:t>
            </a: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 (nejhodnotnější je vepřový, dále i hovězí a telecí),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předvařené </a:t>
            </a:r>
            <a:r>
              <a:rPr lang="cs-CZ" sz="3000" u="wavyHeavy" dirty="0" smtClean="0">
                <a:uFill>
                  <a:solidFill>
                    <a:srgbClr val="7030A0"/>
                  </a:solidFill>
                </a:uFill>
                <a:latin typeface="Times New Roman" pitchFamily="18" charset="0"/>
                <a:cs typeface="Times New Roman" pitchFamily="18" charset="0"/>
              </a:rPr>
              <a:t>dršťky</a:t>
            </a: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 (hovězí),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cs-CZ" sz="3000" u="wavyHeavy" dirty="0" smtClean="0">
                <a:uFill>
                  <a:solidFill>
                    <a:srgbClr val="7030A0"/>
                  </a:solidFill>
                </a:uFill>
                <a:latin typeface="Times New Roman" pitchFamily="18" charset="0"/>
                <a:cs typeface="Times New Roman" pitchFamily="18" charset="0"/>
              </a:rPr>
              <a:t>telecí okruží</a:t>
            </a: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 (telecí dršťky s rozřezanými a vyčištěnými střevy),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cs-CZ" sz="3000" u="wavyHeavy" dirty="0" smtClean="0">
                <a:uFill>
                  <a:solidFill>
                    <a:srgbClr val="7030A0"/>
                  </a:solidFill>
                </a:uFill>
                <a:latin typeface="Times New Roman" pitchFamily="18" charset="0"/>
                <a:cs typeface="Times New Roman" pitchFamily="18" charset="0"/>
              </a:rPr>
              <a:t>ledviny</a:t>
            </a: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cs-CZ" sz="3000" u="wavyHeavy" dirty="0" smtClean="0">
                <a:uFill>
                  <a:solidFill>
                    <a:srgbClr val="7030A0"/>
                  </a:solidFill>
                </a:uFill>
                <a:latin typeface="Times New Roman" pitchFamily="18" charset="0"/>
                <a:cs typeface="Times New Roman" pitchFamily="18" charset="0"/>
              </a:rPr>
              <a:t>slezina</a:t>
            </a: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 (vepřová, hovězí i telecí),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cs-CZ" sz="3000" u="wavyHeavy" dirty="0" smtClean="0">
                <a:uFill>
                  <a:solidFill>
                    <a:srgbClr val="7030A0"/>
                  </a:solidFill>
                </a:uFill>
                <a:latin typeface="Times New Roman" pitchFamily="18" charset="0"/>
                <a:cs typeface="Times New Roman" pitchFamily="18" charset="0"/>
              </a:rPr>
              <a:t>plíce</a:t>
            </a: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cs-CZ" sz="3000" u="wavyHeavy" dirty="0" smtClean="0">
                <a:uFill>
                  <a:solidFill>
                    <a:srgbClr val="7030A0"/>
                  </a:solidFill>
                </a:uFill>
                <a:latin typeface="Times New Roman" pitchFamily="18" charset="0"/>
                <a:cs typeface="Times New Roman" pitchFamily="18" charset="0"/>
              </a:rPr>
              <a:t>srdce</a:t>
            </a: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 (vepřové, hovězí, telecí),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cs-CZ" sz="3000" u="wavyHeavy" dirty="0" smtClean="0">
                <a:uFill>
                  <a:solidFill>
                    <a:srgbClr val="7030A0"/>
                  </a:solidFill>
                </a:uFill>
                <a:latin typeface="Times New Roman" pitchFamily="18" charset="0"/>
                <a:cs typeface="Times New Roman" pitchFamily="18" charset="0"/>
              </a:rPr>
              <a:t>mozek</a:t>
            </a: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 (vepřový, hovězí, telecí hlava bez kosti s mozečkem).</a:t>
            </a:r>
          </a:p>
          <a:p>
            <a:pPr eaLnBrk="1" hangingPunct="1">
              <a:lnSpc>
                <a:spcPct val="80000"/>
              </a:lnSpc>
            </a:pPr>
            <a:endParaRPr lang="cs-CZ" sz="2800" dirty="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0"/>
                            </p:stCondLst>
                            <p:childTnLst>
                              <p:par>
                                <p:cTn id="4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Krev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48881"/>
            <a:ext cx="8229600" cy="3168352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endParaRPr lang="cs-CZ" dirty="0" smtClean="0"/>
          </a:p>
          <a:p>
            <a:pPr eaLnBrk="1" hangingPunct="1">
              <a:buFontTx/>
              <a:buNone/>
            </a:pPr>
            <a:r>
              <a:rPr lang="cs-CZ" sz="2800" dirty="0" smtClean="0"/>
              <a:t>	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Krev obsahuje kolem 10% plnohodnotných bílkovin, dále glukózu a železo.</a:t>
            </a:r>
          </a:p>
          <a:p>
            <a:pPr eaLnBrk="1" hangingPunct="1"/>
            <a:endParaRPr lang="cs-CZ" sz="2800" dirty="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936402"/>
          </a:xfrm>
          <a:noFill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Výsekové kosti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5000625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Font typeface="Symbol" pitchFamily="18" charset="2"/>
              <a:buChar char="~"/>
            </a:pP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Výsekové kosti se získávají vykostěním hovězího, vepřového, telecího nebo koňského masa.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Symbol" pitchFamily="18" charset="2"/>
              <a:buChar char="~"/>
            </a:pP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Výsekové kosti se rozlišují na: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 		-  masité (hovězí),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  		-  morkové (hovězí s hustým morkem),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  		-  řídké (hovězí a vepřové) a ostatní.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Symbol" pitchFamily="18" charset="2"/>
              <a:buChar char="~"/>
            </a:pP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Morek je výživově hodnotný, obsahuje lecitin (důležitý pro trávení tuků, činnost nervových buněk, rozpouští sklerotickou krustu na stěnách tepen) a železo.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Char char="~"/>
            </a:pP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Výsekové kosti se také zpracovávají na želatinu.</a:t>
            </a:r>
          </a:p>
          <a:p>
            <a:pPr eaLnBrk="1" hangingPunct="1">
              <a:lnSpc>
                <a:spcPct val="80000"/>
              </a:lnSpc>
            </a:pPr>
            <a:endParaRPr lang="cs-CZ" sz="2400" dirty="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600" decel="100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600" decel="100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600" decel="100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00" decel="100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600" decel="1000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600" decel="1000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00" decel="1000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00" decel="1000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000"/>
                            </p:stCondLst>
                            <p:childTnLst>
                              <p:par>
                                <p:cTn id="5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600" decel="100000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600" decel="1000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00" decel="1000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00" decel="1000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993775"/>
          </a:xfrm>
          <a:noFill/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4000" i="1" dirty="0" smtClean="0"/>
              <a:t/>
            </a:r>
            <a:br>
              <a:rPr lang="cs-CZ" sz="4000" i="1" dirty="0" smtClean="0"/>
            </a:br>
            <a:r>
              <a:rPr lang="cs-CZ" sz="4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Střeva </a:t>
            </a:r>
            <a:br>
              <a:rPr lang="cs-CZ" sz="49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cs-CZ" sz="49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4725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cs-CZ" dirty="0" smtClean="0"/>
              <a:t> </a:t>
            </a: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- střeva a některé další části zažívacích ústrojí jatečních zvířat se používají jako obaly na některé druhy mastných výrobků</a:t>
            </a:r>
          </a:p>
          <a:p>
            <a:pPr eaLnBrk="1" hangingPunct="1">
              <a:buFontTx/>
              <a:buNone/>
            </a:pPr>
            <a:endParaRPr lang="cs-CZ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cs-CZ" sz="2800" b="1" i="1" u="sng" dirty="0" smtClean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Rozlišují se:</a:t>
            </a:r>
          </a:p>
          <a:p>
            <a:pPr eaLnBrk="1" hangingPunct="1">
              <a:buFontTx/>
              <a:buNone/>
            </a:pP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	- tenká střeva (kroužková), </a:t>
            </a:r>
          </a:p>
          <a:p>
            <a:pPr eaLnBrk="1" hangingPunct="1">
              <a:buFontTx/>
              <a:buNone/>
            </a:pP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		- tlustá (okolní), slepá (deníky), </a:t>
            </a:r>
          </a:p>
          <a:p>
            <a:pPr eaLnBrk="1" hangingPunct="1">
              <a:buFontTx/>
              <a:buNone/>
            </a:pP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			- konečníky, </a:t>
            </a:r>
          </a:p>
          <a:p>
            <a:pPr eaLnBrk="1" hangingPunct="1">
              <a:buFontTx/>
              <a:buNone/>
            </a:pP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				- močové měchýře.</a:t>
            </a:r>
          </a:p>
          <a:p>
            <a:pPr eaLnBrk="1" hangingPunct="1"/>
            <a:endParaRPr lang="cs-CZ" sz="2800" dirty="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Jaká jatečná zvířata jsou hlavním zdrojem masa?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Které z drobů mají největší význam ve výživě?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Jaké je složení krve?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Co je to morek a z jakých kostí se získává?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K čemu se používají střeva jatečných zvířat a jak se nejčastěji dělí?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308</Words>
  <Application>Microsoft Office PowerPoint</Application>
  <PresentationFormat>Předvádění na obrazovce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Téma: MASO A JEHO SLOŽENÍ</vt:lpstr>
      <vt:lpstr>Definice masa a drobů</vt:lpstr>
      <vt:lpstr>Definice masa a drobů</vt:lpstr>
      <vt:lpstr>Droby</vt:lpstr>
      <vt:lpstr>Z drobů mají význam:</vt:lpstr>
      <vt:lpstr>Krev</vt:lpstr>
      <vt:lpstr>Výsekové kosti</vt:lpstr>
      <vt:lpstr> Střeva  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MASO A JEHO SLOŽENÍ</dc:title>
  <dc:creator>Alena Friedová</dc:creator>
  <cp:lastModifiedBy>Vítězslav Kubal</cp:lastModifiedBy>
  <cp:revision>13</cp:revision>
  <dcterms:created xsi:type="dcterms:W3CDTF">2012-08-05T17:40:48Z</dcterms:created>
  <dcterms:modified xsi:type="dcterms:W3CDTF">2012-10-22T13:04:46Z</dcterms:modified>
</cp:coreProperties>
</file>