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5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modifyVerifier cryptProviderType="rsaFull" cryptAlgorithmClass="hash" cryptAlgorithmType="typeAny" cryptAlgorithmSid="4" spinCount="100000" saltData="xZaIh8ntNrpckJvu1oeIqw==" hashData="bAJSNNFIV0tQRvtwgy+K6QmeEFI=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7" d="100"/>
          <a:sy n="97" d="100"/>
        </p:scale>
        <p:origin x="-131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Klepnutím lze upravit styl předlohy podnadpisů.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50B28A-D262-42CE-B671-32C0C40878E7}" type="datetimeFigureOut">
              <a:rPr lang="cs-CZ" smtClean="0"/>
              <a:pPr/>
              <a:t>22.10.2012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99A70B-F379-464B-9CE9-D644A6DC5457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50B28A-D262-42CE-B671-32C0C40878E7}" type="datetimeFigureOut">
              <a:rPr lang="cs-CZ" smtClean="0"/>
              <a:pPr/>
              <a:t>22.10.2012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99A70B-F379-464B-9CE9-D644A6DC5457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50B28A-D262-42CE-B671-32C0C40878E7}" type="datetimeFigureOut">
              <a:rPr lang="cs-CZ" smtClean="0"/>
              <a:pPr/>
              <a:t>22.10.2012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99A70B-F379-464B-9CE9-D644A6DC5457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50B28A-D262-42CE-B671-32C0C40878E7}" type="datetimeFigureOut">
              <a:rPr lang="cs-CZ" smtClean="0"/>
              <a:pPr/>
              <a:t>22.10.2012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99A70B-F379-464B-9CE9-D644A6DC5457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50B28A-D262-42CE-B671-32C0C40878E7}" type="datetimeFigureOut">
              <a:rPr lang="cs-CZ" smtClean="0"/>
              <a:pPr/>
              <a:t>22.10.2012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99A70B-F379-464B-9CE9-D644A6DC5457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50B28A-D262-42CE-B671-32C0C40878E7}" type="datetimeFigureOut">
              <a:rPr lang="cs-CZ" smtClean="0"/>
              <a:pPr/>
              <a:t>22.10.2012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99A70B-F379-464B-9CE9-D644A6DC5457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50B28A-D262-42CE-B671-32C0C40878E7}" type="datetimeFigureOut">
              <a:rPr lang="cs-CZ" smtClean="0"/>
              <a:pPr/>
              <a:t>22.10.2012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99A70B-F379-464B-9CE9-D644A6DC5457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50B28A-D262-42CE-B671-32C0C40878E7}" type="datetimeFigureOut">
              <a:rPr lang="cs-CZ" smtClean="0"/>
              <a:pPr/>
              <a:t>22.10.2012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99A70B-F379-464B-9CE9-D644A6DC5457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50B28A-D262-42CE-B671-32C0C40878E7}" type="datetimeFigureOut">
              <a:rPr lang="cs-CZ" smtClean="0"/>
              <a:pPr/>
              <a:t>22.10.2012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99A70B-F379-464B-9CE9-D644A6DC5457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50B28A-D262-42CE-B671-32C0C40878E7}" type="datetimeFigureOut">
              <a:rPr lang="cs-CZ" smtClean="0"/>
              <a:pPr/>
              <a:t>22.10.2012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99A70B-F379-464B-9CE9-D644A6DC5457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50B28A-D262-42CE-B671-32C0C40878E7}" type="datetimeFigureOut">
              <a:rPr lang="cs-CZ" smtClean="0"/>
              <a:pPr/>
              <a:t>22.10.2012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99A70B-F379-464B-9CE9-D644A6DC5457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50B28A-D262-42CE-B671-32C0C40878E7}" type="datetimeFigureOut">
              <a:rPr lang="cs-CZ" smtClean="0"/>
              <a:pPr/>
              <a:t>22.10.2012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99A70B-F379-464B-9CE9-D644A6DC5457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Nadpis 1"/>
          <p:cNvSpPr>
            <a:spLocks noGrp="1"/>
          </p:cNvSpPr>
          <p:nvPr>
            <p:ph type="ctrTitle"/>
          </p:nvPr>
        </p:nvSpPr>
        <p:spPr>
          <a:xfrm>
            <a:off x="684213" y="1700213"/>
            <a:ext cx="7772400" cy="1082675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cs-CZ" b="1" dirty="0" smtClean="0">
                <a:latin typeface="Times New Roman" pitchFamily="18" charset="0"/>
                <a:cs typeface="Times New Roman" pitchFamily="18" charset="0"/>
              </a:rPr>
              <a:t>Téma:</a:t>
            </a:r>
            <a:br>
              <a:rPr lang="cs-CZ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cs-CZ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PŘÍPRAVKY K DOCHUCOVÁNÍ JÍDEL</a:t>
            </a:r>
          </a:p>
        </p:txBody>
      </p:sp>
      <p:sp>
        <p:nvSpPr>
          <p:cNvPr id="2051" name="Podnadpis 2"/>
          <p:cNvSpPr>
            <a:spLocks noGrp="1"/>
          </p:cNvSpPr>
          <p:nvPr>
            <p:ph type="subTitle" idx="1"/>
          </p:nvPr>
        </p:nvSpPr>
        <p:spPr>
          <a:xfrm>
            <a:off x="539750" y="2924175"/>
            <a:ext cx="7848600" cy="3313113"/>
          </a:xfrm>
        </p:spPr>
        <p:txBody>
          <a:bodyPr/>
          <a:lstStyle/>
          <a:p>
            <a:pPr algn="just" eaLnBrk="1" hangingPunct="1"/>
            <a:endParaRPr lang="cs-CZ" sz="2100" b="1" dirty="0" smtClean="0">
              <a:solidFill>
                <a:schemeClr val="tx1"/>
              </a:solidFill>
            </a:endParaRPr>
          </a:p>
          <a:p>
            <a:pPr algn="just" eaLnBrk="1" hangingPunct="1"/>
            <a:r>
              <a:rPr lang="cs-CZ" sz="2100" b="1" dirty="0" smtClean="0">
                <a:solidFill>
                  <a:schemeClr val="tx1"/>
                </a:solidFill>
              </a:rPr>
              <a:t>Autor:</a:t>
            </a:r>
            <a:r>
              <a:rPr lang="cs-CZ" sz="2100" dirty="0" smtClean="0">
                <a:solidFill>
                  <a:schemeClr val="tx1"/>
                </a:solidFill>
              </a:rPr>
              <a:t>			</a:t>
            </a:r>
            <a:r>
              <a:rPr lang="cs-CZ" sz="2100" b="1" i="1" dirty="0" smtClean="0">
                <a:solidFill>
                  <a:schemeClr val="tx1"/>
                </a:solidFill>
              </a:rPr>
              <a:t>Alena FRIEDOVÁ</a:t>
            </a:r>
          </a:p>
          <a:p>
            <a:pPr algn="just" eaLnBrk="1" hangingPunct="1"/>
            <a:r>
              <a:rPr lang="cs-CZ" sz="2100" b="1" dirty="0" smtClean="0">
                <a:solidFill>
                  <a:schemeClr val="tx1"/>
                </a:solidFill>
              </a:rPr>
              <a:t>Období vytvoření:</a:t>
            </a:r>
            <a:r>
              <a:rPr lang="cs-CZ" sz="2100" dirty="0" smtClean="0">
                <a:solidFill>
                  <a:schemeClr val="tx1"/>
                </a:solidFill>
              </a:rPr>
              <a:t>	</a:t>
            </a:r>
            <a:r>
              <a:rPr lang="cs-CZ" sz="2100" i="1" dirty="0" smtClean="0">
                <a:solidFill>
                  <a:schemeClr val="tx1"/>
                </a:solidFill>
              </a:rPr>
              <a:t>duben-květen 2012</a:t>
            </a:r>
          </a:p>
          <a:p>
            <a:pPr algn="just" eaLnBrk="1" hangingPunct="1"/>
            <a:r>
              <a:rPr lang="cs-CZ" sz="2100" b="1" dirty="0" smtClean="0">
                <a:solidFill>
                  <a:schemeClr val="tx1"/>
                </a:solidFill>
              </a:rPr>
              <a:t>Určeno pro:</a:t>
            </a:r>
            <a:r>
              <a:rPr lang="cs-CZ" sz="2100" dirty="0" smtClean="0">
                <a:solidFill>
                  <a:schemeClr val="tx1"/>
                </a:solidFill>
              </a:rPr>
              <a:t>		</a:t>
            </a:r>
            <a:r>
              <a:rPr lang="cs-CZ" sz="2100" i="1" dirty="0" smtClean="0">
                <a:solidFill>
                  <a:schemeClr val="tx1"/>
                </a:solidFill>
              </a:rPr>
              <a:t>1. ročník, oboru obchodník a oboru kuchař</a:t>
            </a:r>
          </a:p>
          <a:p>
            <a:pPr algn="just" eaLnBrk="1" hangingPunct="1"/>
            <a:r>
              <a:rPr lang="cs-CZ" sz="2100" b="1" dirty="0" smtClean="0">
                <a:solidFill>
                  <a:schemeClr val="tx1"/>
                </a:solidFill>
              </a:rPr>
              <a:t>Klíčová slova:</a:t>
            </a:r>
            <a:r>
              <a:rPr lang="cs-CZ" sz="2100" dirty="0" smtClean="0">
                <a:solidFill>
                  <a:schemeClr val="tx1"/>
                </a:solidFill>
              </a:rPr>
              <a:t>		</a:t>
            </a:r>
            <a:r>
              <a:rPr lang="cs-CZ" sz="2100" i="1" dirty="0" smtClean="0">
                <a:solidFill>
                  <a:schemeClr val="tx1"/>
                </a:solidFill>
              </a:rPr>
              <a:t>hotové dehydrované polévky</a:t>
            </a:r>
          </a:p>
          <a:p>
            <a:pPr algn="just" eaLnBrk="1" hangingPunct="1"/>
            <a:r>
              <a:rPr lang="cs-CZ" sz="2100" b="1" dirty="0" smtClean="0">
                <a:solidFill>
                  <a:schemeClr val="tx1"/>
                </a:solidFill>
              </a:rPr>
              <a:t>Anotace (cíl):</a:t>
            </a:r>
            <a:r>
              <a:rPr lang="cs-CZ" sz="2100" dirty="0" smtClean="0">
                <a:solidFill>
                  <a:schemeClr val="tx1"/>
                </a:solidFill>
              </a:rPr>
              <a:t>		</a:t>
            </a:r>
            <a:r>
              <a:rPr lang="cs-CZ" sz="2100" i="1" dirty="0" smtClean="0">
                <a:solidFill>
                  <a:schemeClr val="tx1"/>
                </a:solidFill>
              </a:rPr>
              <a:t>studenti znají charakteristiku hotových 				dehydrovaných polévek</a:t>
            </a:r>
          </a:p>
        </p:txBody>
      </p:sp>
      <p:pic>
        <p:nvPicPr>
          <p:cNvPr id="2052" name="Obrázek 3" descr="OPVK_hor_zakladni_logolink_RGB_cz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2275" y="188913"/>
            <a:ext cx="5759450" cy="1258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cs-CZ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Charakteristika hotových dehydrovaných polévek</a:t>
            </a:r>
          </a:p>
        </p:txBody>
      </p:sp>
      <p:sp>
        <p:nvSpPr>
          <p:cNvPr id="3075" name="Zástupný symbol pro obsah 2"/>
          <p:cNvSpPr>
            <a:spLocks noGrp="1"/>
          </p:cNvSpPr>
          <p:nvPr>
            <p:ph idx="1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>
            <a:normAutofit/>
          </a:bodyPr>
          <a:lstStyle/>
          <a:p>
            <a:pPr marL="514350" indent="-514350">
              <a:buFontTx/>
              <a:buChar char="-"/>
            </a:pPr>
            <a:r>
              <a:rPr lang="cs-CZ" dirty="0"/>
              <a:t>j</a:t>
            </a:r>
            <a:r>
              <a:rPr lang="cs-CZ" dirty="0" smtClean="0"/>
              <a:t>sou výrobky určené k rychlé  přípravě polévek</a:t>
            </a:r>
          </a:p>
          <a:p>
            <a:pPr marL="514350" indent="-514350">
              <a:buFontTx/>
              <a:buChar char="-"/>
            </a:pPr>
            <a:r>
              <a:rPr lang="cs-CZ" dirty="0"/>
              <a:t>p</a:t>
            </a:r>
            <a:r>
              <a:rPr lang="cs-CZ" dirty="0" smtClean="0"/>
              <a:t>řipravují se smícháním, zahuštěním a dehydratací surovin podle určitých receptur – ze zásmažky, tuku, polévkového koření, kyseliny </a:t>
            </a:r>
            <a:r>
              <a:rPr lang="cs-CZ" dirty="0" err="1" smtClean="0"/>
              <a:t>glutamanové</a:t>
            </a:r>
            <a:r>
              <a:rPr lang="cs-CZ" dirty="0" smtClean="0"/>
              <a:t>, rýže, luštěnin, těstovin, sušených brambor, zeleniny, hub, dehydrovaného masa, apod.</a:t>
            </a: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07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" grpId="0"/>
      <p:bldP spid="3075" grpId="0" uiExpand="1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Dělení hotových dehydrovaných polévek</a:t>
            </a:r>
          </a:p>
        </p:txBody>
      </p:sp>
      <p:sp>
        <p:nvSpPr>
          <p:cNvPr id="3075" name="Zástupný symbol pro obsah 2"/>
          <p:cNvSpPr>
            <a:spLocks noGrp="1"/>
          </p:cNvSpPr>
          <p:nvPr>
            <p:ph idx="1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>
            <a:normAutofit fontScale="77500" lnSpcReduction="20000"/>
          </a:bodyPr>
          <a:lstStyle/>
          <a:p>
            <a:pPr marL="514350" indent="-514350">
              <a:buFont typeface="Wingdings" pitchFamily="2" charset="2"/>
              <a:buChar char="v"/>
            </a:pPr>
            <a:r>
              <a:rPr lang="cs-CZ" b="1" i="1" u="sng" dirty="0" smtClean="0">
                <a:latin typeface="Times New Roman" pitchFamily="18" charset="0"/>
                <a:cs typeface="Times New Roman" pitchFamily="18" charset="0"/>
              </a:rPr>
              <a:t>Polévky bezmasé</a:t>
            </a: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 – zeleninové a luštěninové</a:t>
            </a:r>
          </a:p>
          <a:p>
            <a:pPr marL="514350" indent="-514350">
              <a:buFont typeface="Wingdings" pitchFamily="2" charset="2"/>
              <a:buChar char="v"/>
            </a:pPr>
            <a:r>
              <a:rPr lang="cs-CZ" b="1" i="1" u="sng" dirty="0" smtClean="0">
                <a:latin typeface="Times New Roman" pitchFamily="18" charset="0"/>
                <a:cs typeface="Times New Roman" pitchFamily="18" charset="0"/>
              </a:rPr>
              <a:t>Polévky masité</a:t>
            </a: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 – čiré se zeleninou, těstovinami, a masem</a:t>
            </a:r>
          </a:p>
          <a:p>
            <a:pPr marL="514350" indent="-514350">
              <a:buFont typeface="Wingdings" pitchFamily="2" charset="2"/>
              <a:buChar char="v"/>
            </a:pPr>
            <a:r>
              <a:rPr lang="cs-CZ" b="1" i="1" u="sng" dirty="0" smtClean="0">
                <a:latin typeface="Times New Roman" pitchFamily="18" charset="0"/>
                <a:cs typeface="Times New Roman" pitchFamily="18" charset="0"/>
              </a:rPr>
              <a:t>Bujóny</a:t>
            </a: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514350" indent="-514350">
              <a:buNone/>
            </a:pP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	- </a:t>
            </a:r>
            <a:r>
              <a:rPr lang="cs-CZ" i="1" dirty="0" smtClean="0">
                <a:latin typeface="Times New Roman" pitchFamily="18" charset="0"/>
                <a:cs typeface="Times New Roman" pitchFamily="18" charset="0"/>
              </a:rPr>
              <a:t>hovězí bujón</a:t>
            </a: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 – zahuštěné polévkové koření s výtažkem odleželého hovězího masa, tvoří pouze základ plévky, při kuchyňské úpravě se do ni přidává vložka (např. těstoviny)</a:t>
            </a:r>
          </a:p>
          <a:p>
            <a:pPr marL="514350" indent="-514350">
              <a:buNone/>
            </a:pP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	- </a:t>
            </a:r>
            <a:r>
              <a:rPr lang="cs-CZ" i="1" dirty="0" smtClean="0">
                <a:latin typeface="Times New Roman" pitchFamily="18" charset="0"/>
                <a:cs typeface="Times New Roman" pitchFamily="18" charset="0"/>
              </a:rPr>
              <a:t>slepičí bujón</a:t>
            </a: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 – zahuštěné polévkové koření, ochucené výluhy ze </a:t>
            </a:r>
            <a:r>
              <a:rPr lang="cs-CZ" dirty="0" err="1" smtClean="0">
                <a:latin typeface="Times New Roman" pitchFamily="18" charset="0"/>
                <a:cs typeface="Times New Roman" pitchFamily="18" charset="0"/>
              </a:rPr>
              <a:t>slepičího</a:t>
            </a: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 masa</a:t>
            </a:r>
          </a:p>
          <a:p>
            <a:pPr marL="514350" indent="-514350">
              <a:buNone/>
            </a:pP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	- </a:t>
            </a:r>
            <a:r>
              <a:rPr lang="cs-CZ" i="1" dirty="0" smtClean="0">
                <a:latin typeface="Times New Roman" pitchFamily="18" charset="0"/>
                <a:cs typeface="Times New Roman" pitchFamily="18" charset="0"/>
              </a:rPr>
              <a:t>Masox</a:t>
            </a: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 – vyrobený z loje, aromatizovaného zeleninou a kořením, z jedlého oleje, masového výtažku, zahuštěného polévkového koření, </a:t>
            </a:r>
            <a:r>
              <a:rPr lang="cs-CZ" dirty="0" err="1" smtClean="0">
                <a:latin typeface="Times New Roman" pitchFamily="18" charset="0"/>
                <a:cs typeface="Times New Roman" pitchFamily="18" charset="0"/>
              </a:rPr>
              <a:t>glutamanu</a:t>
            </a: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 sodného, cukru, soli a petrželové natě</a:t>
            </a:r>
            <a:endParaRPr lang="cs-CZ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07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30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4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30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" grpId="0"/>
      <p:bldP spid="3075" grpId="0" uiExpand="1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Hotové dehydrované polévky</a:t>
            </a:r>
          </a:p>
        </p:txBody>
      </p:sp>
      <p:sp>
        <p:nvSpPr>
          <p:cNvPr id="3075" name="Zástupný symbol pro obsah 2"/>
          <p:cNvSpPr>
            <a:spLocks noGrp="1"/>
          </p:cNvSpPr>
          <p:nvPr>
            <p:ph idx="1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>
            <a:normAutofit fontScale="85000" lnSpcReduction="20000"/>
          </a:bodyPr>
          <a:lstStyle/>
          <a:p>
            <a:pPr marL="514350" indent="-514350">
              <a:buNone/>
            </a:pPr>
            <a:r>
              <a:rPr lang="cs-CZ" b="1" i="1" dirty="0" smtClean="0">
                <a:latin typeface="Times New Roman" pitchFamily="18" charset="0"/>
                <a:cs typeface="Times New Roman" pitchFamily="18" charset="0"/>
              </a:rPr>
              <a:t>Přejímka:</a:t>
            </a:r>
          </a:p>
          <a:p>
            <a:pPr marL="514350" indent="-514350">
              <a:buNone/>
            </a:pPr>
            <a:r>
              <a:rPr lang="cs-CZ" dirty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- kontrolujeme neporušenost obalů, datum výroby (zejména bujónů), plesnivění, zvlhnutí</a:t>
            </a:r>
          </a:p>
          <a:p>
            <a:pPr marL="514350" indent="-514350">
              <a:buNone/>
            </a:pPr>
            <a:endParaRPr lang="cs-CZ" sz="1500" dirty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None/>
            </a:pPr>
            <a:r>
              <a:rPr lang="cs-CZ" b="1" i="1" dirty="0" smtClean="0">
                <a:latin typeface="Times New Roman" pitchFamily="18" charset="0"/>
                <a:cs typeface="Times New Roman" pitchFamily="18" charset="0"/>
              </a:rPr>
              <a:t>Skladování:</a:t>
            </a:r>
          </a:p>
          <a:p>
            <a:pPr marL="514350" indent="-514350">
              <a:buNone/>
            </a:pPr>
            <a:r>
              <a:rPr lang="cs-CZ" dirty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- v suchu a chladu, škodí kolísání teploty, odděleně od aromatického zboží. Chráníme před přímým slunečním světlem.</a:t>
            </a:r>
          </a:p>
          <a:p>
            <a:pPr marL="514350" indent="-514350">
              <a:buNone/>
            </a:pPr>
            <a:endParaRPr lang="cs-CZ" sz="1400" dirty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None/>
            </a:pPr>
            <a:r>
              <a:rPr lang="cs-CZ" b="1" i="1" dirty="0" smtClean="0">
                <a:latin typeface="Times New Roman" pitchFamily="18" charset="0"/>
                <a:cs typeface="Times New Roman" pitchFamily="18" charset="0"/>
              </a:rPr>
              <a:t>Prodej:</a:t>
            </a:r>
          </a:p>
          <a:p>
            <a:pPr marL="514350" indent="-514350">
              <a:buNone/>
            </a:pPr>
            <a:r>
              <a:rPr lang="cs-CZ" dirty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- zvýšený především v létě – dostatečná zásoba, prodat do konce sezóny</a:t>
            </a: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07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3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5" dur="1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6" dur="400" decel="5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7" dur="400" decel="10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8" dur="400" decel="10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0"/>
                            </p:stCondLst>
                            <p:childTnLst>
                              <p:par>
                                <p:cTn id="20" presetID="3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2" dur="1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3" dur="400" decel="5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4" dur="400" decel="10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5" dur="400" decel="10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8000"/>
                            </p:stCondLst>
                            <p:childTnLst>
                              <p:par>
                                <p:cTn id="27" presetID="3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9" dur="1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0" dur="400" decel="5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1" dur="400" decel="10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2" dur="400" decel="10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0"/>
                            </p:stCondLst>
                            <p:childTnLst>
                              <p:par>
                                <p:cTn id="34" presetID="3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6" dur="1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7" dur="400" decel="5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8" dur="400" decel="10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9" dur="400" decel="10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2000"/>
                            </p:stCondLst>
                            <p:childTnLst>
                              <p:par>
                                <p:cTn id="41" presetID="3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43" dur="1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4" dur="400" decel="5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5" dur="400" decel="10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46" dur="400" decel="10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4000"/>
                            </p:stCondLst>
                            <p:childTnLst>
                              <p:par>
                                <p:cTn id="48" presetID="3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50" dur="1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51" dur="400" decel="5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52" dur="400" decel="10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53" dur="400" decel="10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" grpId="0"/>
      <p:bldP spid="3075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 descr="Obrázek15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788024" y="3585807"/>
            <a:ext cx="4355976" cy="3272193"/>
          </a:xfrm>
          <a:prstGeom prst="rect">
            <a:avLst/>
          </a:prstGeom>
        </p:spPr>
      </p:pic>
      <p:pic>
        <p:nvPicPr>
          <p:cNvPr id="5" name="Obrázek 4" descr="Obrázek17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88024" y="0"/>
            <a:ext cx="4355976" cy="3272193"/>
          </a:xfrm>
          <a:prstGeom prst="rect">
            <a:avLst/>
          </a:prstGeom>
        </p:spPr>
      </p:pic>
      <p:pic>
        <p:nvPicPr>
          <p:cNvPr id="6" name="Obrázek 5" descr="Obrázek19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3585807"/>
            <a:ext cx="4355976" cy="3272193"/>
          </a:xfrm>
          <a:prstGeom prst="rect">
            <a:avLst/>
          </a:prstGeom>
        </p:spPr>
      </p:pic>
      <p:pic>
        <p:nvPicPr>
          <p:cNvPr id="2" name="Obrázek 1" descr="Obrázek13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0"/>
            <a:ext cx="4373004" cy="32849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 descr="Obrázek24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860032" y="3572672"/>
            <a:ext cx="4109908" cy="3087348"/>
          </a:xfrm>
          <a:prstGeom prst="rect">
            <a:avLst/>
          </a:prstGeom>
        </p:spPr>
      </p:pic>
      <p:pic>
        <p:nvPicPr>
          <p:cNvPr id="3" name="Obrázek 2" descr="Obrázek23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1520" y="3522676"/>
            <a:ext cx="4176464" cy="3137344"/>
          </a:xfrm>
          <a:prstGeom prst="rect">
            <a:avLst/>
          </a:prstGeom>
        </p:spPr>
      </p:pic>
      <p:pic>
        <p:nvPicPr>
          <p:cNvPr id="4" name="Obrázek 3" descr="Obrázek22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848056" y="188640"/>
            <a:ext cx="4121884" cy="3096344"/>
          </a:xfrm>
          <a:prstGeom prst="rect">
            <a:avLst/>
          </a:prstGeom>
        </p:spPr>
      </p:pic>
      <p:pic>
        <p:nvPicPr>
          <p:cNvPr id="5" name="Obrázek 4" descr="Obrázek21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79512" y="188640"/>
            <a:ext cx="4248472" cy="3191436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cs-CZ" b="1" i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OPAKOVACÍ TEST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Font typeface="Calibri" pitchFamily="34" charset="0"/>
              <a:buAutoNum type="arabicParenR"/>
            </a:pPr>
            <a:r>
              <a:rPr lang="cs-CZ" dirty="0" smtClean="0"/>
              <a:t>Charakterizuj hotové dehydrované polévky</a:t>
            </a: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 marL="514350" indent="-514350">
              <a:buFont typeface="Calibri" pitchFamily="34" charset="0"/>
              <a:buAutoNum type="arabicParenR"/>
            </a:pP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Jak se hotové dehydrované polévky dělí?</a:t>
            </a: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Nadpis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cs-CZ" sz="2000" b="1" i="1" smtClean="0">
                <a:latin typeface="Times New Roman" pitchFamily="18" charset="0"/>
                <a:cs typeface="Times New Roman" pitchFamily="18" charset="0"/>
              </a:rPr>
              <a:t>Použitá literatura:</a:t>
            </a:r>
          </a:p>
        </p:txBody>
      </p:sp>
      <p:sp>
        <p:nvSpPr>
          <p:cNvPr id="11267" name="Zástupný symbol pro obsah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Calibri" pitchFamily="34" charset="0"/>
              <a:buAutoNum type="arabicPeriod"/>
            </a:pP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VANDA, P., KAVINA, J. </a:t>
            </a:r>
            <a:r>
              <a:rPr lang="cs-CZ" sz="1800" i="1" dirty="0" smtClean="0">
                <a:latin typeface="Times New Roman" pitchFamily="18" charset="0"/>
                <a:cs typeface="Times New Roman" pitchFamily="18" charset="0"/>
              </a:rPr>
              <a:t>Zbožíznalství smíšeného zboží pro 3 ročník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. Praha: vydal Merkur, 1987, 225 s., 51-529-87</a:t>
            </a:r>
          </a:p>
          <a:p>
            <a:pPr>
              <a:buFont typeface="Calibri" pitchFamily="34" charset="0"/>
              <a:buAutoNum type="arabicPeriod"/>
            </a:pP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MÜLLER, L., FORRÖ, A. </a:t>
            </a:r>
            <a:r>
              <a:rPr lang="cs-CZ" sz="1800" i="1" dirty="0" smtClean="0">
                <a:latin typeface="Times New Roman" pitchFamily="18" charset="0"/>
                <a:cs typeface="Times New Roman" pitchFamily="18" charset="0"/>
              </a:rPr>
              <a:t>Zbožíznalství potravinářské pro 2 ročník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cs-CZ" sz="1800" smtClean="0">
                <a:latin typeface="Times New Roman" pitchFamily="18" charset="0"/>
                <a:cs typeface="Times New Roman" pitchFamily="18" charset="0"/>
              </a:rPr>
              <a:t>Praha: vydal Merkur, 1986, 173 s., 51-513-86 </a:t>
            </a:r>
            <a:endParaRPr lang="cs-CZ" sz="18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Nadpis 7"/>
          <p:cNvSpPr>
            <a:spLocks noGrp="1"/>
          </p:cNvSpPr>
          <p:nvPr>
            <p:ph type="title"/>
          </p:nvPr>
        </p:nvSpPr>
        <p:spPr>
          <a:xfrm>
            <a:off x="467544" y="2996952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cs-CZ" b="1" dirty="0" smtClean="0">
                <a:ln>
                  <a:solidFill>
                    <a:srgbClr val="00B0F0"/>
                  </a:solidFill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Děkuji za pozornost.</a:t>
            </a:r>
            <a:endParaRPr lang="cs-CZ" b="1" dirty="0">
              <a:ln>
                <a:solidFill>
                  <a:srgbClr val="00B0F0"/>
                </a:solidFill>
              </a:ln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155</Words>
  <Application>Microsoft Office PowerPoint</Application>
  <PresentationFormat>Předvádění na obrazovce (4:3)</PresentationFormat>
  <Paragraphs>33</Paragraphs>
  <Slides>9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9</vt:i4>
      </vt:variant>
    </vt:vector>
  </HeadingPairs>
  <TitlesOfParts>
    <vt:vector size="10" baseType="lpstr">
      <vt:lpstr>Motiv sady Office</vt:lpstr>
      <vt:lpstr>Téma: PŘÍPRAVKY K DOCHUCOVÁNÍ JÍDEL</vt:lpstr>
      <vt:lpstr>Charakteristika hotových dehydrovaných polévek</vt:lpstr>
      <vt:lpstr>Dělení hotových dehydrovaných polévek</vt:lpstr>
      <vt:lpstr>Hotové dehydrované polévky</vt:lpstr>
      <vt:lpstr>Snímek 5</vt:lpstr>
      <vt:lpstr>Snímek 6</vt:lpstr>
      <vt:lpstr>OPAKOVACÍ TEST</vt:lpstr>
      <vt:lpstr>Použitá literatura:</vt:lpstr>
      <vt:lpstr>Děkuji za pozornost.</vt:lpstr>
    </vt:vector>
  </TitlesOfParts>
  <Company>KUJC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Téma: PŘÍPRAVKY K DOCHUCOVÁNÍ JÍDEL</dc:title>
  <dc:creator>Alena Friedová</dc:creator>
  <cp:lastModifiedBy>Vítězslav Kubal</cp:lastModifiedBy>
  <cp:revision>6</cp:revision>
  <dcterms:created xsi:type="dcterms:W3CDTF">2012-10-21T11:43:27Z</dcterms:created>
  <dcterms:modified xsi:type="dcterms:W3CDTF">2012-10-22T13:04:52Z</dcterms:modified>
</cp:coreProperties>
</file>