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9" r:id="rId6"/>
    <p:sldId id="261" r:id="rId7"/>
    <p:sldId id="262" r:id="rId8"/>
    <p:sldId id="268" r:id="rId9"/>
    <p:sldId id="266" r:id="rId10"/>
    <p:sldId id="267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LCkaCRTIvunH6VGbKw5MPg==" hashData="o8vvhUJaj5YKmb9Lguex5zSobHI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3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3B22A-F78A-4E75-8042-AC033B8089E6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AE05D-33B6-40A3-88C6-223168AE9AA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3B22A-F78A-4E75-8042-AC033B8089E6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AE05D-33B6-40A3-88C6-223168AE9AA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3B22A-F78A-4E75-8042-AC033B8089E6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AE05D-33B6-40A3-88C6-223168AE9AA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3B22A-F78A-4E75-8042-AC033B8089E6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AE05D-33B6-40A3-88C6-223168AE9AA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3B22A-F78A-4E75-8042-AC033B8089E6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AE05D-33B6-40A3-88C6-223168AE9AA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3B22A-F78A-4E75-8042-AC033B8089E6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AE05D-33B6-40A3-88C6-223168AE9AA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3B22A-F78A-4E75-8042-AC033B8089E6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AE05D-33B6-40A3-88C6-223168AE9AA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3B22A-F78A-4E75-8042-AC033B8089E6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AE05D-33B6-40A3-88C6-223168AE9AA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3B22A-F78A-4E75-8042-AC033B8089E6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AE05D-33B6-40A3-88C6-223168AE9AA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3B22A-F78A-4E75-8042-AC033B8089E6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AE05D-33B6-40A3-88C6-223168AE9AA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3B22A-F78A-4E75-8042-AC033B8089E6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AE05D-33B6-40A3-88C6-223168AE9AA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43B22A-F78A-4E75-8042-AC033B8089E6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AE05D-33B6-40A3-88C6-223168AE9AA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Nadpis 1"/>
          <p:cNvSpPr>
            <a:spLocks noGrp="1"/>
          </p:cNvSpPr>
          <p:nvPr>
            <p:ph type="ctrTitle"/>
          </p:nvPr>
        </p:nvSpPr>
        <p:spPr>
          <a:xfrm>
            <a:off x="684213" y="1700213"/>
            <a:ext cx="7772400" cy="10826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Téma:</a:t>
            </a:r>
            <a:br>
              <a:rPr lang="cs-CZ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MASNÉ VÝROBKY</a:t>
            </a:r>
          </a:p>
        </p:txBody>
      </p:sp>
      <p:sp>
        <p:nvSpPr>
          <p:cNvPr id="2051" name="Podnadpis 2"/>
          <p:cNvSpPr>
            <a:spLocks noGrp="1"/>
          </p:cNvSpPr>
          <p:nvPr>
            <p:ph type="subTitle" idx="1"/>
          </p:nvPr>
        </p:nvSpPr>
        <p:spPr>
          <a:xfrm>
            <a:off x="539750" y="2924175"/>
            <a:ext cx="7848600" cy="3313113"/>
          </a:xfrm>
        </p:spPr>
        <p:txBody>
          <a:bodyPr/>
          <a:lstStyle/>
          <a:p>
            <a:pPr algn="just" eaLnBrk="1" hangingPunct="1"/>
            <a:endParaRPr lang="cs-CZ" sz="2100" b="1" dirty="0" smtClean="0">
              <a:solidFill>
                <a:schemeClr val="tx1"/>
              </a:solidFill>
            </a:endParaRP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Autor:</a:t>
            </a:r>
            <a:r>
              <a:rPr lang="cs-CZ" sz="2100" dirty="0" smtClean="0">
                <a:solidFill>
                  <a:schemeClr val="tx1"/>
                </a:solidFill>
              </a:rPr>
              <a:t>			</a:t>
            </a:r>
            <a:r>
              <a:rPr lang="cs-CZ" sz="2100" b="1" i="1" dirty="0" smtClean="0">
                <a:solidFill>
                  <a:schemeClr val="tx1"/>
                </a:solidFill>
              </a:rPr>
              <a:t>Alena FRIEDOVÁ</a:t>
            </a: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Období vytvoření:</a:t>
            </a:r>
            <a:r>
              <a:rPr lang="cs-CZ" sz="2100" dirty="0" smtClean="0">
                <a:solidFill>
                  <a:schemeClr val="tx1"/>
                </a:solidFill>
              </a:rPr>
              <a:t>	</a:t>
            </a:r>
            <a:r>
              <a:rPr lang="cs-CZ" sz="2100" i="1" dirty="0" smtClean="0">
                <a:solidFill>
                  <a:schemeClr val="tx1"/>
                </a:solidFill>
              </a:rPr>
              <a:t>duben-květen 2012</a:t>
            </a: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Určeno pro:</a:t>
            </a:r>
            <a:r>
              <a:rPr lang="cs-CZ" sz="2100" dirty="0" smtClean="0">
                <a:solidFill>
                  <a:schemeClr val="tx1"/>
                </a:solidFill>
              </a:rPr>
              <a:t>		</a:t>
            </a:r>
            <a:r>
              <a:rPr lang="cs-CZ" sz="2100" i="1" dirty="0" smtClean="0">
                <a:solidFill>
                  <a:schemeClr val="tx1"/>
                </a:solidFill>
              </a:rPr>
              <a:t>1. ročník, oboru obchodník a oboru kuchař</a:t>
            </a: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Klíčová slova:</a:t>
            </a:r>
            <a:r>
              <a:rPr lang="cs-CZ" sz="2100" dirty="0" smtClean="0">
                <a:solidFill>
                  <a:schemeClr val="tx1"/>
                </a:solidFill>
              </a:rPr>
              <a:t>		</a:t>
            </a:r>
            <a:r>
              <a:rPr lang="cs-CZ" sz="2100" i="1" dirty="0" smtClean="0">
                <a:solidFill>
                  <a:schemeClr val="tx1"/>
                </a:solidFill>
              </a:rPr>
              <a:t>měkké salámy</a:t>
            </a: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Anotace (cíl):</a:t>
            </a:r>
            <a:r>
              <a:rPr lang="cs-CZ" sz="2100" dirty="0" smtClean="0">
                <a:solidFill>
                  <a:schemeClr val="tx1"/>
                </a:solidFill>
              </a:rPr>
              <a:t>		</a:t>
            </a:r>
            <a:r>
              <a:rPr lang="cs-CZ" sz="2100" i="1" dirty="0" smtClean="0">
                <a:solidFill>
                  <a:schemeClr val="tx1"/>
                </a:solidFill>
              </a:rPr>
              <a:t>studenti znají druhy masných výrobků, znají 			základní výrobní suroviny, obaly i formy 				tepelného zpracování</a:t>
            </a:r>
          </a:p>
        </p:txBody>
      </p:sp>
      <p:pic>
        <p:nvPicPr>
          <p:cNvPr id="2052" name="Obrázek 3" descr="OPVK_hor_zakladni_logolink_RGB_cz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1889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467544" y="2996952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cs-CZ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Děkuji za pozornost.</a:t>
            </a:r>
            <a:endParaRPr lang="cs-CZ" b="1" dirty="0">
              <a:ln>
                <a:solidFill>
                  <a:srgbClr val="00B0F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cs-CZ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Charakteristika měkkých salámů</a:t>
            </a:r>
          </a:p>
        </p:txBody>
      </p:sp>
      <p:sp>
        <p:nvSpPr>
          <p:cNvPr id="3075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3305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 fontScale="92500" lnSpcReduction="20000"/>
          </a:bodyPr>
          <a:lstStyle/>
          <a:p>
            <a:r>
              <a:rPr lang="cs-CZ" dirty="0" smtClean="0"/>
              <a:t>jsou </a:t>
            </a:r>
            <a:r>
              <a:rPr lang="cs-CZ" dirty="0"/>
              <a:t>určeny k přímému prodeji převážně ve studeném stavu, v celku nebo </a:t>
            </a:r>
            <a:r>
              <a:rPr lang="cs-CZ" dirty="0" smtClean="0"/>
              <a:t>krájené,</a:t>
            </a:r>
          </a:p>
          <a:p>
            <a:r>
              <a:rPr lang="cs-CZ" dirty="0" smtClean="0"/>
              <a:t>vyznačují </a:t>
            </a:r>
            <a:r>
              <a:rPr lang="cs-CZ" dirty="0"/>
              <a:t>se osobitou kresbou na řezu, chutí a </a:t>
            </a:r>
            <a:r>
              <a:rPr lang="cs-CZ" dirty="0" smtClean="0"/>
              <a:t>vůní,</a:t>
            </a:r>
          </a:p>
          <a:p>
            <a:r>
              <a:rPr lang="cs-CZ" dirty="0" smtClean="0"/>
              <a:t>obsahují </a:t>
            </a:r>
            <a:r>
              <a:rPr lang="cs-CZ" dirty="0"/>
              <a:t>poměrně dost vody, mouky a bílkoviny – </a:t>
            </a:r>
            <a:r>
              <a:rPr lang="cs-CZ" dirty="0" smtClean="0"/>
              <a:t>proto </a:t>
            </a:r>
            <a:r>
              <a:rPr lang="cs-CZ" dirty="0"/>
              <a:t>mají krátkou trvanlivost</a:t>
            </a:r>
            <a:r>
              <a:rPr lang="cs-CZ" dirty="0" smtClean="0"/>
              <a:t>.</a:t>
            </a:r>
          </a:p>
          <a:p>
            <a:pPr>
              <a:buNone/>
            </a:pPr>
            <a:endParaRPr lang="cs-CZ" dirty="0"/>
          </a:p>
          <a:p>
            <a:pPr>
              <a:buNone/>
            </a:pPr>
            <a:r>
              <a:rPr lang="cs-CZ" b="1" dirty="0" smtClean="0"/>
              <a:t>Vady</a:t>
            </a:r>
            <a:r>
              <a:rPr lang="cs-CZ" dirty="0" smtClean="0"/>
              <a:t>: šednutí, zelenání na řezu, nakyslá chuť, 	rosolovité podlitiny, zapaření</a:t>
            </a:r>
            <a:endParaRPr lang="cs-CZ" b="1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0"/>
                            </p:stCondLst>
                            <p:childTnLst>
                              <p:par>
                                <p:cTn id="6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cs-CZ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Druhy měkkých salámů</a:t>
            </a:r>
          </a:p>
        </p:txBody>
      </p:sp>
      <p:sp>
        <p:nvSpPr>
          <p:cNvPr id="3075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lvl="0"/>
            <a:r>
              <a:rPr lang="cs-CZ" b="1" dirty="0"/>
              <a:t>Tyčovým tvarem –</a:t>
            </a:r>
            <a:r>
              <a:rPr lang="cs-CZ" dirty="0"/>
              <a:t> šunkový, polský, junior, gothajský, mortadela, myslivecký, pařížský, </a:t>
            </a:r>
            <a:r>
              <a:rPr lang="cs-CZ" dirty="0" err="1"/>
              <a:t>krakonoš</a:t>
            </a:r>
            <a:r>
              <a:rPr lang="cs-CZ" dirty="0"/>
              <a:t>, tyrolský, </a:t>
            </a:r>
            <a:r>
              <a:rPr lang="cs-CZ" dirty="0" smtClean="0"/>
              <a:t>český</a:t>
            </a:r>
            <a:endParaRPr lang="cs-CZ" dirty="0"/>
          </a:p>
        </p:txBody>
      </p:sp>
      <p:pic>
        <p:nvPicPr>
          <p:cNvPr id="5" name="Obrázek 4" descr="Obrázek1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88946" y="3140968"/>
            <a:ext cx="5354754" cy="2978422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rázek1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1" y="188640"/>
            <a:ext cx="4467435" cy="2880320"/>
          </a:xfrm>
          <a:prstGeom prst="rect">
            <a:avLst/>
          </a:prstGeom>
        </p:spPr>
      </p:pic>
      <p:pic>
        <p:nvPicPr>
          <p:cNvPr id="4" name="Obrázek 3" descr="Obrázek1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988840"/>
            <a:ext cx="4127057" cy="3265584"/>
          </a:xfrm>
          <a:prstGeom prst="rect">
            <a:avLst/>
          </a:prstGeom>
        </p:spPr>
      </p:pic>
      <p:pic>
        <p:nvPicPr>
          <p:cNvPr id="5" name="Obrázek 4" descr="Obrázek1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717032"/>
            <a:ext cx="4488929" cy="2977284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Obrázek1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4949543" cy="3699966"/>
          </a:xfrm>
          <a:prstGeom prst="rect">
            <a:avLst/>
          </a:prstGeom>
        </p:spPr>
      </p:pic>
      <p:pic>
        <p:nvPicPr>
          <p:cNvPr id="3" name="Obrázek 2" descr="Obrázek1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3933056"/>
            <a:ext cx="4754487" cy="2688114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cs-CZ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Druhy měkkých salámů</a:t>
            </a:r>
          </a:p>
        </p:txBody>
      </p:sp>
      <p:sp>
        <p:nvSpPr>
          <p:cNvPr id="3075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lvl="0"/>
            <a:r>
              <a:rPr lang="cs-CZ" b="1" dirty="0" smtClean="0"/>
              <a:t>Točeným tvarem –</a:t>
            </a:r>
            <a:r>
              <a:rPr lang="cs-CZ" dirty="0" smtClean="0"/>
              <a:t> kabanos, slovenský, česnekový, šunkový zauzený, mouřenín, hlavičkový</a:t>
            </a:r>
          </a:p>
        </p:txBody>
      </p:sp>
      <p:pic>
        <p:nvPicPr>
          <p:cNvPr id="7" name="Obrázek 6" descr="Obrázek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71700" y="3103700"/>
            <a:ext cx="5400600" cy="306104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rázek1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1" y="188640"/>
            <a:ext cx="4224305" cy="4320480"/>
          </a:xfrm>
          <a:prstGeom prst="rect">
            <a:avLst/>
          </a:prstGeom>
        </p:spPr>
      </p:pic>
      <p:pic>
        <p:nvPicPr>
          <p:cNvPr id="4" name="Obrázek 3" descr="Obrázek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59624" y="2708920"/>
            <a:ext cx="4374149" cy="398499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b="1" i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OPAKOVACÍ TEST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buFont typeface="Calibri" pitchFamily="34" charset="0"/>
              <a:buAutoNum type="arabicParenR"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Charakterizuj stručně měkké salámy.</a:t>
            </a:r>
          </a:p>
          <a:p>
            <a:pPr marL="514350" indent="-514350" eaLnBrk="1" hangingPunct="1">
              <a:buFont typeface="Calibri" pitchFamily="34" charset="0"/>
              <a:buAutoNum type="arabicParenR"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Do jakých skupin dělíme měkké salámy a uveď příklady.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Nadpi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sz="2000" b="1" i="1" smtClean="0">
                <a:latin typeface="Times New Roman" pitchFamily="18" charset="0"/>
                <a:cs typeface="Times New Roman" pitchFamily="18" charset="0"/>
              </a:rPr>
              <a:t>Použitá literatura:</a:t>
            </a:r>
          </a:p>
        </p:txBody>
      </p:sp>
      <p:sp>
        <p:nvSpPr>
          <p:cNvPr id="11267" name="Zástupný symbol pro obsah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Calibri" pitchFamily="34" charset="0"/>
              <a:buAutoNum type="arabicPeriod"/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STEINHAUSER, L., a kol. </a:t>
            </a:r>
            <a:r>
              <a:rPr lang="cs-CZ" sz="1800" i="1" dirty="0" smtClean="0">
                <a:latin typeface="Times New Roman" pitchFamily="18" charset="0"/>
                <a:cs typeface="Times New Roman" pitchFamily="18" charset="0"/>
              </a:rPr>
              <a:t>Hygiena a technologie masa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. Vydal: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Steinhauser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s.r.o. ve svém vydavatelství potravinářské literatury LAST, 1995, 643 s., ISBN 80-900260-4-4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KOLDA, O., HORÁK, P., ZELINKA, K. </a:t>
            </a:r>
            <a:r>
              <a:rPr lang="cs-CZ" sz="1800" i="1" dirty="0" smtClean="0">
                <a:latin typeface="Times New Roman" pitchFamily="18" charset="0"/>
                <a:cs typeface="Times New Roman" pitchFamily="18" charset="0"/>
              </a:rPr>
              <a:t>Zpracování masa.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Praha: nakladatelství technické literatury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n.p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., 1985, 126 s., 04-807-85</a:t>
            </a:r>
          </a:p>
          <a:p>
            <a:pPr eaLnBrk="1" hangingPunct="1">
              <a:buNone/>
            </a:pPr>
            <a:endParaRPr lang="cs-CZ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136</Words>
  <Application>Microsoft Office PowerPoint</Application>
  <PresentationFormat>Předvádění na obrazovce (4:3)</PresentationFormat>
  <Paragraphs>24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sady Office</vt:lpstr>
      <vt:lpstr>Téma: MASNÉ VÝROBKY</vt:lpstr>
      <vt:lpstr>Charakteristika měkkých salámů</vt:lpstr>
      <vt:lpstr>Druhy měkkých salámů</vt:lpstr>
      <vt:lpstr>Snímek 4</vt:lpstr>
      <vt:lpstr>Snímek 5</vt:lpstr>
      <vt:lpstr>Druhy měkkých salámů</vt:lpstr>
      <vt:lpstr>Snímek 7</vt:lpstr>
      <vt:lpstr>OPAKOVACÍ TEST</vt:lpstr>
      <vt:lpstr>Použitá literatura:</vt:lpstr>
      <vt:lpstr>Děkuji za pozornost.</vt:lpstr>
    </vt:vector>
  </TitlesOfParts>
  <Company>KUJC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Téma: MASNÉ VÝROBKY</dc:title>
  <dc:creator>Alena Friedová</dc:creator>
  <cp:lastModifiedBy>Vítězslav Kubal</cp:lastModifiedBy>
  <cp:revision>5</cp:revision>
  <dcterms:created xsi:type="dcterms:W3CDTF">2012-08-06T19:43:50Z</dcterms:created>
  <dcterms:modified xsi:type="dcterms:W3CDTF">2012-10-22T13:00:56Z</dcterms:modified>
</cp:coreProperties>
</file>