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modifyVerifier cryptProviderType="rsaFull" cryptAlgorithmClass="hash" cryptAlgorithmType="typeAny" cryptAlgorithmSid="4" spinCount="100000" saltData="ROb4erfsLT4cFzgTMhnMbg==" hashData="PP404cZjhl4b7HCanlKKj9889mM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B2C6D-EB5D-4DFF-A278-6E4460362E7D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27AFA-D1D4-4AF6-87B3-54CE3900EE4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FA9DE-4FFE-42CD-88CB-A1597B1FC341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3ACF7-0363-4301-ABA9-029B0F7FA3E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6CE43-8C51-400F-99D9-09D6DE545EF5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725A6-CFBB-44DB-8FD6-C9E632D04CD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41E0C-FF89-4727-A002-30CBA0E4667C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FA863-4AC8-4148-B603-AD065A13C92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96E08-5AFF-441D-89FC-02B9EBC3272D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183E9-1D23-4FB3-8A48-E421499CCFE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D6812-5520-410E-B5EE-FB227D1B2620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74DC8-DFC4-4DF9-8A7E-55A6AF3D361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89CBE-6BB2-4AC7-BB93-88E0B653CF33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A7DA5-C529-4418-ADDD-B2B58F664F2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9BC22-99B1-41F4-93AB-C1EE8BAAB182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532B7-B2C0-4C61-8B94-E56B98B5315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17DA8-7313-451C-A3D1-CA03A70E9945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EE870-B821-46BE-9C36-841C3BF2655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63517-B8FB-4153-9725-BE4B0F9D9805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C6C90-F4C7-44AB-8E60-5E6979DA0EE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ACA5D-2C65-4308-8A1A-8F56B4FD4EE8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833FF-753F-4230-89CF-BE207AE3F2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0C8BCA-99A0-4E02-9342-18060186A5D3}" type="datetimeFigureOut">
              <a:rPr lang="cs-CZ"/>
              <a:pPr>
                <a:defRPr/>
              </a:pPr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B581F8-D86A-421F-830A-DEDAFDDF8FB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MASO A JEHO SLOŽENÍ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Autor:</a:t>
            </a:r>
            <a:r>
              <a:rPr lang="cs-CZ" sz="2100" smtClean="0">
                <a:solidFill>
                  <a:schemeClr val="tx1"/>
                </a:solidFill>
              </a:rPr>
              <a:t>			</a:t>
            </a:r>
            <a:r>
              <a:rPr lang="cs-CZ" sz="2100" b="1" i="1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Období vytvoření:</a:t>
            </a:r>
            <a:r>
              <a:rPr lang="cs-CZ" sz="2100" smtClean="0">
                <a:solidFill>
                  <a:schemeClr val="tx1"/>
                </a:solidFill>
              </a:rPr>
              <a:t>	</a:t>
            </a:r>
            <a:r>
              <a:rPr lang="cs-CZ" sz="2100" i="1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Určeno pro: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Klíčová slova: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složení masa, hodnocení masa</a:t>
            </a:r>
          </a:p>
          <a:p>
            <a:pPr algn="just" eaLnBrk="1" hangingPunct="1"/>
            <a:r>
              <a:rPr lang="cs-CZ" sz="2100" b="1" smtClean="0">
                <a:solidFill>
                  <a:schemeClr val="tx1"/>
                </a:solidFill>
              </a:rPr>
              <a:t>Anotace (cíl):</a:t>
            </a:r>
            <a:r>
              <a:rPr lang="cs-CZ" sz="2100" smtClean="0">
                <a:solidFill>
                  <a:schemeClr val="tx1"/>
                </a:solidFill>
              </a:rPr>
              <a:t>		</a:t>
            </a:r>
            <a:r>
              <a:rPr lang="cs-CZ" sz="2100" i="1" smtClean="0">
                <a:solidFill>
                  <a:schemeClr val="tx1"/>
                </a:solidFill>
              </a:rPr>
              <a:t>studenti znají složení masa a jednotlivé druhy 			hodnocení masa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Složení masa</a:t>
            </a: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Chemické složení masa je velice obtížné charakterizovat. Je ovlivněno nejen druhem masa a jeho úpravou, ale i intravitálními a technologickými procesy výroby a vlastním zpracováním masa.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Složení masa</a:t>
            </a:r>
            <a:endParaRPr lang="cs-CZ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3900" b="1" i="1" u="sng" dirty="0" smtClean="0">
                <a:latin typeface="Times New Roman" pitchFamily="18" charset="0"/>
                <a:cs typeface="Times New Roman" pitchFamily="18" charset="0"/>
              </a:rPr>
              <a:t>Chemickou podstatu masa tvoří: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Voda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Tuky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Bílkoviny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Glycidy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Minerální soli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Vitamíny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Kalorická hodnota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Enzymy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Červené zabarvení masa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Vůně masa</a:t>
            </a:r>
          </a:p>
        </p:txBody>
      </p:sp>
      <p:pic>
        <p:nvPicPr>
          <p:cNvPr id="6148" name="Obrázek 4" descr="OB001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2205038"/>
            <a:ext cx="446563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ovéPole 5"/>
          <p:cNvSpPr txBox="1">
            <a:spLocks noChangeArrowheads="1"/>
          </p:cNvSpPr>
          <p:nvPr/>
        </p:nvSpPr>
        <p:spPr bwMode="auto">
          <a:xfrm>
            <a:off x="7019925" y="4652963"/>
            <a:ext cx="102552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900">
                <a:latin typeface="Times New Roman" pitchFamily="18" charset="0"/>
                <a:cs typeface="Times New Roman" pitchFamily="18" charset="0"/>
              </a:rPr>
              <a:t>Zdroj: vlastní foto</a:t>
            </a:r>
          </a:p>
        </p:txBody>
      </p:sp>
      <p:sp>
        <p:nvSpPr>
          <p:cNvPr id="6150" name="TextovéPole 6"/>
          <p:cNvSpPr txBox="1">
            <a:spLocks noChangeArrowheads="1"/>
          </p:cNvSpPr>
          <p:nvPr/>
        </p:nvSpPr>
        <p:spPr bwMode="auto">
          <a:xfrm>
            <a:off x="3708400" y="2205038"/>
            <a:ext cx="13843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1000" b="1">
                <a:latin typeface="Times New Roman" pitchFamily="18" charset="0"/>
                <a:cs typeface="Times New Roman" pitchFamily="18" charset="0"/>
              </a:rPr>
              <a:t>Tukové mramorování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600"/>
                            </p:stCondLst>
                            <p:childTnLst>
                              <p:par>
                                <p:cTn id="30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900"/>
                            </p:stCondLst>
                            <p:childTnLst>
                              <p:par>
                                <p:cTn id="37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700"/>
                            </p:stCondLst>
                            <p:childTnLst>
                              <p:par>
                                <p:cTn id="44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300"/>
                            </p:stCondLst>
                            <p:childTnLst>
                              <p:par>
                                <p:cTn id="51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500"/>
                            </p:stCondLst>
                            <p:childTnLst>
                              <p:par>
                                <p:cTn id="58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200"/>
                            </p:stCondLst>
                            <p:childTnLst>
                              <p:par>
                                <p:cTn id="6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700"/>
                            </p:stCondLst>
                            <p:childTnLst>
                              <p:par>
                                <p:cTn id="72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7200"/>
                            </p:stCondLst>
                            <p:childTnLst>
                              <p:par>
                                <p:cTn id="7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100"/>
                            </p:stCondLst>
                            <p:childTnLst>
                              <p:par>
                                <p:cTn id="86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1800"/>
                            </p:stCondLst>
                            <p:childTnLst>
                              <p:par>
                                <p:cTn id="9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95" dur="3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9" grpId="0"/>
      <p:bldP spid="61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Hodnocení masa</a:t>
            </a:r>
            <a:endParaRPr lang="cs-CZ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cs-CZ" sz="3000" b="1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Smyslové hodnocení</a:t>
            </a:r>
            <a:r>
              <a:rPr lang="cs-CZ" sz="3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– zrakem, čichem, hmatem, konsistencí popř. ochutnáním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cs-CZ" sz="3000" b="1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Laboratorní hodnocení</a:t>
            </a:r>
            <a:r>
              <a:rPr lang="cs-CZ" sz="3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– dokazuje se nejčastěji sirovodík a amoniak (hniloba masa) a určuje se pH (jeho reakce)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cs-CZ" sz="3000" b="1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Mikrobiologické hodnocení</a:t>
            </a:r>
            <a:r>
              <a:rPr lang="cs-CZ" sz="3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– salmonela (při zkoumání podezřelých zvířat)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cs-CZ" sz="3000" b="1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Mikroskopické hodnocení</a:t>
            </a:r>
            <a:r>
              <a:rPr lang="cs-CZ" sz="3000" dirty="0" smtClean="0">
                <a:latin typeface="Times New Roman" pitchFamily="18" charset="0"/>
                <a:cs typeface="Times New Roman" pitchFamily="18" charset="0"/>
              </a:rPr>
              <a:t> – zjišťuje se např. uhrovitost nebo svalovec</a:t>
            </a:r>
            <a:endParaRPr lang="cs-CZ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3" descr="C:\Users\friedova\AppData\Local\Microsoft\Windows\Temporary Internet Files\Content.IE5\AAD9JMQX\MC90002814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2060575"/>
            <a:ext cx="700088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C:\Users\friedova\AppData\Local\Microsoft\Windows\Temporary Internet Files\Content.IE5\7E8UOZB1\MC90021712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2060575"/>
            <a:ext cx="668337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C:\Users\friedova\AppData\Local\Microsoft\Windows\Temporary Internet Files\Content.IE5\TWCBW2Y5\MC90041363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5516563"/>
            <a:ext cx="6127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4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4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4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40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Jakostní znaky masa</a:t>
            </a:r>
            <a:endParaRPr lang="cs-CZ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cs-CZ" dirty="0" smtClean="0"/>
              <a:t>příjemná čistá vůně,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cs-CZ" dirty="0" smtClean="0"/>
              <a:t>zdravý, svěží vzhled, 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cs-CZ" dirty="0" smtClean="0"/>
              <a:t>není povadlé, 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cs-CZ" dirty="0" smtClean="0"/>
              <a:t>neprojevují se u něho kvasné změny,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cs-CZ" dirty="0" smtClean="0"/>
              <a:t>pružné, otisk prstu za krátkou dobu zčásti zmizí, 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cs-CZ" dirty="0" smtClean="0"/>
              <a:t>kontrolujeme tloušťku tukové vrstvy.</a:t>
            </a:r>
            <a:endParaRPr lang="cs-CZ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2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200"/>
                            </p:stCondLst>
                            <p:childTnLst>
                              <p:par>
                                <p:cTn id="2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200"/>
                            </p:stCondLst>
                            <p:childTnLst>
                              <p:par>
                                <p:cTn id="2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200"/>
                            </p:stCondLst>
                            <p:childTnLst>
                              <p:par>
                                <p:cTn id="3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8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200"/>
                            </p:stCondLst>
                            <p:childTnLst>
                              <p:par>
                                <p:cTn id="4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8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200"/>
                            </p:stCondLst>
                            <p:childTnLst>
                              <p:par>
                                <p:cTn id="4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800" decel="100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smtClean="0">
                <a:latin typeface="Times New Roman" pitchFamily="18" charset="0"/>
                <a:cs typeface="Times New Roman" pitchFamily="18" charset="0"/>
              </a:rPr>
              <a:t>Co tvoří chemickou podstatu masa? (vyjmenujte alespoň 5)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smtClean="0">
                <a:latin typeface="Times New Roman" pitchFamily="18" charset="0"/>
                <a:cs typeface="Times New Roman" pitchFamily="18" charset="0"/>
              </a:rPr>
              <a:t>Čím je způsobeno červené zabarvení masa?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smtClean="0">
                <a:latin typeface="Times New Roman" pitchFamily="18" charset="0"/>
                <a:cs typeface="Times New Roman" pitchFamily="18" charset="0"/>
              </a:rPr>
              <a:t>Jaké znáš druhy hodnocení masa?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smtClean="0">
                <a:latin typeface="Times New Roman" pitchFamily="18" charset="0"/>
                <a:cs typeface="Times New Roman" pitchFamily="18" charset="0"/>
              </a:rPr>
              <a:t>Jaké znáte jakostní znaky masa?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8195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. Vydal: Steinhauser s.r.o. ve svém vydavatelství potravinářské literatury LAST, 1995, 643 s., ISBN 80-900260-4-4</a:t>
            </a:r>
          </a:p>
          <a:p>
            <a:pPr>
              <a:buFont typeface="Calibri" pitchFamily="34" charset="0"/>
              <a:buAutoNum type="arabicPeriod"/>
            </a:pP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smtClean="0">
                <a:latin typeface="Times New Roman" pitchFamily="18" charset="0"/>
                <a:cs typeface="Times New Roman" pitchFamily="18" charset="0"/>
              </a:rPr>
              <a:t> Praha: nakladatelství technické literatury n.p., 1985, 126 s., 04-807-85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254</Words>
  <Application>Microsoft Office PowerPoint</Application>
  <PresentationFormat>Předvádění na obrazovce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Téma: MASO A JEHO SLOŽENÍ</vt:lpstr>
      <vt:lpstr>Složení masa</vt:lpstr>
      <vt:lpstr>Složení masa</vt:lpstr>
      <vt:lpstr>Hodnocení masa</vt:lpstr>
      <vt:lpstr>Jakostní znaky masa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MASO A JEHO SLOŽENÍ</dc:title>
  <dc:creator>Alena Friedová</dc:creator>
  <cp:lastModifiedBy>Vítězslav Kubal</cp:lastModifiedBy>
  <cp:revision>5</cp:revision>
  <dcterms:created xsi:type="dcterms:W3CDTF">2012-08-05T18:32:01Z</dcterms:created>
  <dcterms:modified xsi:type="dcterms:W3CDTF">2012-10-22T13:02:06Z</dcterms:modified>
</cp:coreProperties>
</file>