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6" r:id="rId3"/>
    <p:sldId id="26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Full" cryptAlgorithmClass="hash" cryptAlgorithmType="typeAny" cryptAlgorithmSid="4" spinCount="100000" saltData="hSxx0d+9qZ6F4lzdWOUKWQ==" hashData="wvUfSQQpfoWDO6kvopE6h2JFuME=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131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7D8E7-2C56-4BAC-95A7-40E507024BAF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2BC18-63E7-466B-AD83-85F6433859B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7D8E7-2C56-4BAC-95A7-40E507024BAF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2BC18-63E7-466B-AD83-85F6433859B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7D8E7-2C56-4BAC-95A7-40E507024BAF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2BC18-63E7-466B-AD83-85F6433859B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7D8E7-2C56-4BAC-95A7-40E507024BAF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2BC18-63E7-466B-AD83-85F6433859B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7D8E7-2C56-4BAC-95A7-40E507024BAF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2BC18-63E7-466B-AD83-85F6433859B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7D8E7-2C56-4BAC-95A7-40E507024BAF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2BC18-63E7-466B-AD83-85F6433859B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7D8E7-2C56-4BAC-95A7-40E507024BAF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2BC18-63E7-466B-AD83-85F6433859B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7D8E7-2C56-4BAC-95A7-40E507024BAF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2BC18-63E7-466B-AD83-85F6433859B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7D8E7-2C56-4BAC-95A7-40E507024BAF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2BC18-63E7-466B-AD83-85F6433859B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7D8E7-2C56-4BAC-95A7-40E507024BAF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2BC18-63E7-466B-AD83-85F6433859B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7D8E7-2C56-4BAC-95A7-40E507024BAF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2BC18-63E7-466B-AD83-85F6433859B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7D8E7-2C56-4BAC-95A7-40E507024BAF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12BC18-63E7-466B-AD83-85F6433859B5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3568" y="1484784"/>
            <a:ext cx="7772400" cy="1470025"/>
          </a:xfrm>
        </p:spPr>
        <p:txBody>
          <a:bodyPr/>
          <a:lstStyle/>
          <a:p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Téma:</a:t>
            </a:r>
            <a:br>
              <a:rPr lang="cs-CZ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cs-CZ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HOVĚZÍ MASO</a:t>
            </a:r>
            <a:endParaRPr lang="cs-CZ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611560" y="2924944"/>
            <a:ext cx="7632848" cy="3240360"/>
          </a:xfrm>
        </p:spPr>
        <p:txBody>
          <a:bodyPr>
            <a:normAutofit/>
          </a:bodyPr>
          <a:lstStyle/>
          <a:p>
            <a:pPr algn="just"/>
            <a:endParaRPr lang="cs-CZ" sz="2100" b="1" dirty="0" smtClean="0">
              <a:solidFill>
                <a:schemeClr val="tx1"/>
              </a:solidFill>
            </a:endParaRPr>
          </a:p>
          <a:p>
            <a:pPr algn="just"/>
            <a:r>
              <a:rPr lang="cs-CZ" sz="2100" b="1" dirty="0" smtClean="0">
                <a:solidFill>
                  <a:schemeClr val="tx1"/>
                </a:solidFill>
              </a:rPr>
              <a:t>Autor:			</a:t>
            </a:r>
            <a:r>
              <a:rPr lang="cs-CZ" sz="2100" b="1" i="1" dirty="0" smtClean="0">
                <a:solidFill>
                  <a:schemeClr val="tx1"/>
                </a:solidFill>
              </a:rPr>
              <a:t>Alena FRIEDOVÁ</a:t>
            </a:r>
          </a:p>
          <a:p>
            <a:pPr algn="just"/>
            <a:r>
              <a:rPr lang="cs-CZ" sz="2100" b="1" dirty="0" smtClean="0">
                <a:solidFill>
                  <a:schemeClr val="tx1"/>
                </a:solidFill>
              </a:rPr>
              <a:t>Období vytvoření:	</a:t>
            </a:r>
            <a:r>
              <a:rPr lang="cs-CZ" sz="2100" i="1" dirty="0" smtClean="0">
                <a:solidFill>
                  <a:schemeClr val="tx1"/>
                </a:solidFill>
              </a:rPr>
              <a:t>duben-květen 2012</a:t>
            </a:r>
          </a:p>
          <a:p>
            <a:pPr algn="just"/>
            <a:r>
              <a:rPr lang="cs-CZ" sz="2100" b="1" dirty="0" smtClean="0">
                <a:solidFill>
                  <a:schemeClr val="tx1"/>
                </a:solidFill>
              </a:rPr>
              <a:t>Určeno pro:		</a:t>
            </a:r>
            <a:r>
              <a:rPr lang="cs-CZ" sz="2100" i="1" dirty="0" smtClean="0">
                <a:solidFill>
                  <a:schemeClr val="tx1"/>
                </a:solidFill>
              </a:rPr>
              <a:t>1. ročník, oboru obchodník a oboru kuchař</a:t>
            </a:r>
          </a:p>
          <a:p>
            <a:pPr algn="just"/>
            <a:r>
              <a:rPr lang="cs-CZ" sz="2100" b="1" dirty="0" smtClean="0">
                <a:solidFill>
                  <a:schemeClr val="tx1"/>
                </a:solidFill>
              </a:rPr>
              <a:t>Klíčová slova:		</a:t>
            </a:r>
            <a:r>
              <a:rPr lang="cs-CZ" sz="2100" i="1" dirty="0" smtClean="0">
                <a:solidFill>
                  <a:schemeClr val="tx1"/>
                </a:solidFill>
              </a:rPr>
              <a:t>dělení hovězí plece</a:t>
            </a:r>
          </a:p>
          <a:p>
            <a:pPr algn="just"/>
            <a:r>
              <a:rPr lang="cs-CZ" sz="2100" b="1" dirty="0" smtClean="0">
                <a:solidFill>
                  <a:schemeClr val="tx1"/>
                </a:solidFill>
              </a:rPr>
              <a:t>Anotace (cíl):		</a:t>
            </a:r>
            <a:r>
              <a:rPr lang="cs-CZ" sz="2100" i="1" dirty="0" smtClean="0">
                <a:solidFill>
                  <a:schemeClr val="tx1"/>
                </a:solidFill>
              </a:rPr>
              <a:t>studenti umí popsat a rozdělit jednotlivé 				části hovězí plece, umí vysvětlit způsoby 				použití jednotlivých částí</a:t>
            </a:r>
          </a:p>
          <a:p>
            <a:pPr algn="just"/>
            <a:endParaRPr lang="cs-CZ" dirty="0">
              <a:solidFill>
                <a:schemeClr val="tx1"/>
              </a:solidFill>
            </a:endParaRPr>
          </a:p>
        </p:txBody>
      </p:sp>
      <p:pic>
        <p:nvPicPr>
          <p:cNvPr id="4" name="Obrázek 3" descr="OPVK_hor_zakladni_logolink_RGB_cz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91640" y="116632"/>
            <a:ext cx="5760720" cy="1258824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OPAKOVACÍ TEST</a:t>
            </a:r>
            <a:endParaRPr lang="cs-CZ" b="1" i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arenR"/>
            </a:pPr>
            <a:r>
              <a:rPr lang="cs-CZ" dirty="0" smtClean="0"/>
              <a:t>Vyjmenujte jednotlivé části  hovězí plece.</a:t>
            </a:r>
            <a:endParaRPr lang="cs-CZ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3140968"/>
            <a:ext cx="8229600" cy="1143000"/>
          </a:xfrm>
        </p:spPr>
        <p:txBody>
          <a:bodyPr/>
          <a:lstStyle/>
          <a:p>
            <a:r>
              <a:rPr lang="cs-CZ" b="1" dirty="0" smtClean="0">
                <a:ln>
                  <a:solidFill>
                    <a:srgbClr val="00B0F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Děkuji za pozornost.</a:t>
            </a:r>
            <a:endParaRPr lang="cs-CZ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Úprava hovězí plece s kostí pro prodej</a:t>
            </a:r>
            <a:endParaRPr lang="cs-CZ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396044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cs-CZ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vyjme se kost vřetenní a loketní,</a:t>
            </a:r>
          </a:p>
          <a:p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odloupne se plátek z lopatky (zůstává u velké plece),</a:t>
            </a:r>
          </a:p>
          <a:p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vyloupne se lopatka a kost pažní</a:t>
            </a:r>
          </a:p>
          <a:p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odřízne se kližka.</a:t>
            </a:r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Úprava hovězí plece s kostí pro prodej</a:t>
            </a:r>
            <a:endParaRPr lang="cs-CZ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48498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cs-CZ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cs-CZ" u="sng" dirty="0" smtClean="0">
                <a:uFill>
                  <a:solidFill>
                    <a:srgbClr val="FF0000"/>
                  </a:solidFill>
                </a:uFill>
                <a:latin typeface="Times New Roman" pitchFamily="18" charset="0"/>
                <a:cs typeface="Times New Roman" pitchFamily="18" charset="0"/>
              </a:rPr>
              <a:t>Názvy jednotlivých šálů hovězí plece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Font typeface="Wingdings" pitchFamily="2" charset="2"/>
              <a:buChar char="Ø"/>
            </a:pP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kulatá plec (falešná svíčková)</a:t>
            </a:r>
          </a:p>
          <a:p>
            <a:pPr>
              <a:buFont typeface="Wingdings" pitchFamily="2" charset="2"/>
              <a:buChar char="Ø"/>
            </a:pP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loupaná plec</a:t>
            </a:r>
          </a:p>
          <a:p>
            <a:pPr>
              <a:buFont typeface="Wingdings" pitchFamily="2" charset="2"/>
              <a:buChar char="Ø"/>
            </a:pP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velká plec</a:t>
            </a:r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 tmFilter="0,0; .5, 1; 1, 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400"/>
                            </p:stCondLst>
                            <p:childTnLst>
                              <p:par>
                                <p:cTn id="2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4400"/>
                            </p:stCondLst>
                            <p:childTnLst>
                              <p:par>
                                <p:cTn id="4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6400"/>
                            </p:stCondLst>
                            <p:childTnLst>
                              <p:par>
                                <p:cTn id="5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cs-CZ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Hovězí plec SK</a:t>
            </a:r>
            <a:endParaRPr lang="cs-CZ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Skupina 8"/>
          <p:cNvGrpSpPr/>
          <p:nvPr/>
        </p:nvGrpSpPr>
        <p:grpSpPr>
          <a:xfrm>
            <a:off x="1475656" y="980728"/>
            <a:ext cx="6146446" cy="5699760"/>
            <a:chOff x="1475656" y="980728"/>
            <a:chExt cx="6146446" cy="5699760"/>
          </a:xfrm>
        </p:grpSpPr>
        <p:pic>
          <p:nvPicPr>
            <p:cNvPr id="5" name="Obrázek 4" descr="Obrázek7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475656" y="980728"/>
              <a:ext cx="2651760" cy="5699760"/>
            </a:xfrm>
            <a:prstGeom prst="rect">
              <a:avLst/>
            </a:prstGeom>
          </p:spPr>
        </p:pic>
        <p:pic>
          <p:nvPicPr>
            <p:cNvPr id="6" name="Obrázek 5" descr="Obrázek8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148064" y="980728"/>
              <a:ext cx="2474038" cy="5670424"/>
            </a:xfrm>
            <a:prstGeom prst="rect">
              <a:avLst/>
            </a:prstGeom>
          </p:spPr>
        </p:pic>
        <p:sp>
          <p:nvSpPr>
            <p:cNvPr id="7" name="Obdélník 6"/>
            <p:cNvSpPr/>
            <p:nvPr/>
          </p:nvSpPr>
          <p:spPr>
            <a:xfrm>
              <a:off x="1547664" y="6381328"/>
              <a:ext cx="1024639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cs-CZ" sz="900" dirty="0" smtClean="0">
                  <a:latin typeface="Times New Roman" pitchFamily="18" charset="0"/>
                  <a:cs typeface="Times New Roman" pitchFamily="18" charset="0"/>
                </a:rPr>
                <a:t>Zdroj: vlastní foto</a:t>
              </a:r>
              <a:endParaRPr lang="cs-CZ" sz="9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Obdélník 7"/>
            <p:cNvSpPr/>
            <p:nvPr/>
          </p:nvSpPr>
          <p:spPr>
            <a:xfrm>
              <a:off x="6516216" y="6309320"/>
              <a:ext cx="1024639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cs-CZ" sz="900" dirty="0" smtClean="0">
                  <a:latin typeface="Times New Roman" pitchFamily="18" charset="0"/>
                  <a:cs typeface="Times New Roman" pitchFamily="18" charset="0"/>
                </a:rPr>
                <a:t>Zdroj: vlastní foto</a:t>
              </a:r>
              <a:endParaRPr lang="cs-CZ" sz="9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100"/>
                            </p:stCondLst>
                            <p:childTnLst>
                              <p:par>
                                <p:cTn id="12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cs-CZ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Hovězí plec BK (s kližkou)</a:t>
            </a:r>
            <a:endParaRPr lang="cs-CZ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Skupina 8"/>
          <p:cNvGrpSpPr/>
          <p:nvPr/>
        </p:nvGrpSpPr>
        <p:grpSpPr>
          <a:xfrm>
            <a:off x="251520" y="1124744"/>
            <a:ext cx="8674936" cy="5557608"/>
            <a:chOff x="251520" y="1124744"/>
            <a:chExt cx="8674936" cy="5557608"/>
          </a:xfrm>
        </p:grpSpPr>
        <p:pic>
          <p:nvPicPr>
            <p:cNvPr id="5" name="Obrázek 4" descr="Obrázek9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51520" y="1124744"/>
              <a:ext cx="5023104" cy="2676144"/>
            </a:xfrm>
            <a:prstGeom prst="rect">
              <a:avLst/>
            </a:prstGeom>
          </p:spPr>
        </p:pic>
        <p:pic>
          <p:nvPicPr>
            <p:cNvPr id="6" name="Obrázek 5" descr="Obrázek10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067944" y="3933056"/>
              <a:ext cx="4858512" cy="2749296"/>
            </a:xfrm>
            <a:prstGeom prst="rect">
              <a:avLst/>
            </a:prstGeom>
          </p:spPr>
        </p:pic>
        <p:sp>
          <p:nvSpPr>
            <p:cNvPr id="7" name="Obdélník 6"/>
            <p:cNvSpPr/>
            <p:nvPr/>
          </p:nvSpPr>
          <p:spPr>
            <a:xfrm>
              <a:off x="7812360" y="6165304"/>
              <a:ext cx="1024639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cs-CZ" sz="900" dirty="0" smtClean="0">
                  <a:latin typeface="Times New Roman" pitchFamily="18" charset="0"/>
                  <a:cs typeface="Times New Roman" pitchFamily="18" charset="0"/>
                </a:rPr>
                <a:t>Zdroj: vlastní foto</a:t>
              </a:r>
              <a:endParaRPr lang="cs-CZ" sz="9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Obdélník 7"/>
            <p:cNvSpPr/>
            <p:nvPr/>
          </p:nvSpPr>
          <p:spPr>
            <a:xfrm>
              <a:off x="4139952" y="3356992"/>
              <a:ext cx="1024639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cs-CZ" sz="900" dirty="0" smtClean="0">
                  <a:latin typeface="Times New Roman" pitchFamily="18" charset="0"/>
                  <a:cs typeface="Times New Roman" pitchFamily="18" charset="0"/>
                </a:rPr>
                <a:t>Zdroj: vlastní foto</a:t>
              </a:r>
              <a:endParaRPr lang="cs-CZ" sz="9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ransition spd="slow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100"/>
                            </p:stCondLst>
                            <p:childTnLst>
                              <p:par>
                                <p:cTn id="12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cs-CZ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Hovězí plec BK (bez kližky)</a:t>
            </a:r>
            <a:endParaRPr lang="cs-CZ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Skupina 5"/>
          <p:cNvGrpSpPr/>
          <p:nvPr/>
        </p:nvGrpSpPr>
        <p:grpSpPr>
          <a:xfrm>
            <a:off x="1187624" y="1268760"/>
            <a:ext cx="6778752" cy="4937760"/>
            <a:chOff x="1187624" y="1268760"/>
            <a:chExt cx="6778752" cy="4937760"/>
          </a:xfrm>
        </p:grpSpPr>
        <p:pic>
          <p:nvPicPr>
            <p:cNvPr id="4" name="Obrázek 3" descr="Obrázek11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187624" y="1268760"/>
              <a:ext cx="6778752" cy="4937760"/>
            </a:xfrm>
            <a:prstGeom prst="rect">
              <a:avLst/>
            </a:prstGeom>
          </p:spPr>
        </p:pic>
        <p:sp>
          <p:nvSpPr>
            <p:cNvPr id="5" name="Obdélník 4"/>
            <p:cNvSpPr/>
            <p:nvPr/>
          </p:nvSpPr>
          <p:spPr>
            <a:xfrm>
              <a:off x="6804248" y="5661248"/>
              <a:ext cx="1024639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cs-CZ" sz="900" dirty="0" smtClean="0">
                  <a:latin typeface="Times New Roman" pitchFamily="18" charset="0"/>
                  <a:cs typeface="Times New Roman" pitchFamily="18" charset="0"/>
                </a:rPr>
                <a:t>Zdroj: vlastní foto</a:t>
              </a:r>
              <a:endParaRPr lang="cs-CZ" sz="9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200"/>
                            </p:stCondLst>
                            <p:childTnLst>
                              <p:par>
                                <p:cTn id="12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cs-CZ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Hovězí kližka (plec)</a:t>
            </a:r>
            <a:endParaRPr lang="cs-CZ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Skupina 11"/>
          <p:cNvGrpSpPr/>
          <p:nvPr/>
        </p:nvGrpSpPr>
        <p:grpSpPr>
          <a:xfrm>
            <a:off x="323528" y="1124744"/>
            <a:ext cx="8624272" cy="5483312"/>
            <a:chOff x="323528" y="1124744"/>
            <a:chExt cx="8624272" cy="5483312"/>
          </a:xfrm>
        </p:grpSpPr>
        <p:pic>
          <p:nvPicPr>
            <p:cNvPr id="5" name="Obrázek 4" descr="Obrázek12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23528" y="1124744"/>
              <a:ext cx="5431536" cy="2676144"/>
            </a:xfrm>
            <a:prstGeom prst="rect">
              <a:avLst/>
            </a:prstGeom>
          </p:spPr>
        </p:pic>
        <p:pic>
          <p:nvPicPr>
            <p:cNvPr id="6" name="Obrázek 5" descr="Obrázek13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491880" y="4005064"/>
              <a:ext cx="5455920" cy="2602992"/>
            </a:xfrm>
            <a:prstGeom prst="rect">
              <a:avLst/>
            </a:prstGeom>
          </p:spPr>
        </p:pic>
        <p:sp>
          <p:nvSpPr>
            <p:cNvPr id="7" name="Obdélník 6"/>
            <p:cNvSpPr/>
            <p:nvPr/>
          </p:nvSpPr>
          <p:spPr>
            <a:xfrm>
              <a:off x="7812360" y="6309320"/>
              <a:ext cx="1024639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cs-CZ" sz="900" dirty="0" smtClean="0">
                  <a:latin typeface="Times New Roman" pitchFamily="18" charset="0"/>
                  <a:cs typeface="Times New Roman" pitchFamily="18" charset="0"/>
                </a:rPr>
                <a:t>Zdroj: vlastní foto</a:t>
              </a:r>
              <a:endParaRPr lang="cs-CZ" sz="9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Obdélník 7"/>
            <p:cNvSpPr/>
            <p:nvPr/>
          </p:nvSpPr>
          <p:spPr>
            <a:xfrm>
              <a:off x="4644008" y="3501008"/>
              <a:ext cx="1024639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cs-CZ" sz="900" dirty="0" smtClean="0">
                  <a:latin typeface="Times New Roman" pitchFamily="18" charset="0"/>
                  <a:cs typeface="Times New Roman" pitchFamily="18" charset="0"/>
                </a:rPr>
                <a:t>Zdroj: vlastní foto</a:t>
              </a:r>
              <a:endParaRPr lang="cs-CZ" sz="9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700"/>
                            </p:stCondLst>
                            <p:childTnLst>
                              <p:par>
                                <p:cTn id="12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922114"/>
          </a:xfrm>
        </p:spPr>
        <p:txBody>
          <a:bodyPr>
            <a:normAutofit fontScale="90000"/>
          </a:bodyPr>
          <a:lstStyle/>
          <a:p>
            <a:pPr algn="l"/>
            <a:r>
              <a:rPr lang="cs-CZ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cs-CZ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Hovězí plec šály</a:t>
            </a:r>
            <a:r>
              <a:rPr lang="cs-CZ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cs-CZ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cs-CZ" sz="2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kulatá plec                               loupaná plec                           velká plec</a:t>
            </a:r>
            <a:br>
              <a:rPr lang="cs-CZ" sz="2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cs-CZ" sz="2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cs-CZ" sz="22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fal</a:t>
            </a:r>
            <a:r>
              <a:rPr lang="cs-CZ" sz="2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svíčková)	</a:t>
            </a:r>
            <a:endParaRPr lang="cs-CZ" sz="22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Skupina 11"/>
          <p:cNvGrpSpPr/>
          <p:nvPr/>
        </p:nvGrpSpPr>
        <p:grpSpPr>
          <a:xfrm>
            <a:off x="179512" y="1484784"/>
            <a:ext cx="8801024" cy="4552568"/>
            <a:chOff x="179512" y="1484784"/>
            <a:chExt cx="8801024" cy="4552568"/>
          </a:xfrm>
        </p:grpSpPr>
        <p:pic>
          <p:nvPicPr>
            <p:cNvPr id="6" name="Obrázek 5" descr="Obrázek14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79512" y="1556792"/>
              <a:ext cx="2682240" cy="4407408"/>
            </a:xfrm>
            <a:prstGeom prst="rect">
              <a:avLst/>
            </a:prstGeom>
          </p:spPr>
        </p:pic>
        <p:pic>
          <p:nvPicPr>
            <p:cNvPr id="7" name="Obrázek 6" descr="Obrázek15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347864" y="1556792"/>
              <a:ext cx="2029968" cy="4480560"/>
            </a:xfrm>
            <a:prstGeom prst="rect">
              <a:avLst/>
            </a:prstGeom>
          </p:spPr>
        </p:pic>
        <p:pic>
          <p:nvPicPr>
            <p:cNvPr id="8" name="Obrázek 7" descr="Obrázek16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652120" y="1484784"/>
              <a:ext cx="3328416" cy="4480560"/>
            </a:xfrm>
            <a:prstGeom prst="rect">
              <a:avLst/>
            </a:prstGeom>
          </p:spPr>
        </p:pic>
        <p:sp>
          <p:nvSpPr>
            <p:cNvPr id="9" name="Obdélník 8"/>
            <p:cNvSpPr/>
            <p:nvPr/>
          </p:nvSpPr>
          <p:spPr>
            <a:xfrm>
              <a:off x="7884368" y="5661248"/>
              <a:ext cx="1024639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cs-CZ" sz="900" dirty="0" smtClean="0">
                  <a:latin typeface="Times New Roman" pitchFamily="18" charset="0"/>
                  <a:cs typeface="Times New Roman" pitchFamily="18" charset="0"/>
                </a:rPr>
                <a:t>Zdroj: vlastní foto</a:t>
              </a:r>
              <a:endParaRPr lang="cs-CZ" sz="9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Obdélník 9"/>
            <p:cNvSpPr/>
            <p:nvPr/>
          </p:nvSpPr>
          <p:spPr>
            <a:xfrm>
              <a:off x="4283968" y="1700808"/>
              <a:ext cx="1024639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cs-CZ" sz="900" dirty="0" smtClean="0">
                  <a:latin typeface="Times New Roman" pitchFamily="18" charset="0"/>
                  <a:cs typeface="Times New Roman" pitchFamily="18" charset="0"/>
                </a:rPr>
                <a:t>Zdroj: vlastní foto</a:t>
              </a:r>
              <a:endParaRPr lang="cs-CZ" sz="9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Obdélník 10"/>
            <p:cNvSpPr/>
            <p:nvPr/>
          </p:nvSpPr>
          <p:spPr>
            <a:xfrm>
              <a:off x="1691680" y="1700808"/>
              <a:ext cx="1024639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cs-CZ" sz="900" dirty="0" smtClean="0">
                  <a:latin typeface="Times New Roman" pitchFamily="18" charset="0"/>
                  <a:cs typeface="Times New Roman" pitchFamily="18" charset="0"/>
                </a:rPr>
                <a:t>Zdroj: vlastní foto</a:t>
              </a:r>
              <a:endParaRPr lang="cs-CZ" sz="9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ransition spd="slow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6700"/>
                            </p:stCondLst>
                            <p:childTnLst>
                              <p:par>
                                <p:cTn id="12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Hovězí plec kosti</a:t>
            </a:r>
            <a:br>
              <a:rPr lang="cs-CZ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cs-CZ" sz="40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cs-CZ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vřetení a loketní   </a:t>
            </a:r>
            <a:r>
              <a:rPr lang="cs-CZ" sz="40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cs-CZ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pažní   </a:t>
            </a:r>
            <a:r>
              <a:rPr lang="cs-CZ" sz="40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cs-CZ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lopatka</a:t>
            </a:r>
            <a:endParaRPr lang="cs-CZ" sz="40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Skupina 5"/>
          <p:cNvGrpSpPr/>
          <p:nvPr/>
        </p:nvGrpSpPr>
        <p:grpSpPr>
          <a:xfrm>
            <a:off x="1187624" y="1556792"/>
            <a:ext cx="6925056" cy="4767072"/>
            <a:chOff x="1187624" y="1556792"/>
            <a:chExt cx="6925056" cy="4767072"/>
          </a:xfrm>
        </p:grpSpPr>
        <p:pic>
          <p:nvPicPr>
            <p:cNvPr id="4" name="Obrázek 3" descr="Obrázek17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187624" y="1556792"/>
              <a:ext cx="6925056" cy="4767072"/>
            </a:xfrm>
            <a:prstGeom prst="rect">
              <a:avLst/>
            </a:prstGeom>
          </p:spPr>
        </p:pic>
        <p:sp>
          <p:nvSpPr>
            <p:cNvPr id="5" name="Obdélník 4"/>
            <p:cNvSpPr/>
            <p:nvPr/>
          </p:nvSpPr>
          <p:spPr>
            <a:xfrm>
              <a:off x="5220072" y="6021288"/>
              <a:ext cx="1024639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cs-CZ" sz="900" dirty="0" smtClean="0">
                  <a:latin typeface="Times New Roman" pitchFamily="18" charset="0"/>
                  <a:cs typeface="Times New Roman" pitchFamily="18" charset="0"/>
                </a:rPr>
                <a:t>Zdroj: vlastní foto</a:t>
              </a:r>
              <a:endParaRPr lang="cs-CZ" sz="9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ransition spd="slow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700"/>
                            </p:stCondLst>
                            <p:childTnLst>
                              <p:par>
                                <p:cTn id="12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147</Words>
  <Application>Microsoft Office PowerPoint</Application>
  <PresentationFormat>Předvádění na obrazovce (4:3)</PresentationFormat>
  <Paragraphs>39</Paragraphs>
  <Slides>11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2" baseType="lpstr">
      <vt:lpstr>Motiv sady Office</vt:lpstr>
      <vt:lpstr>Téma: HOVĚZÍ MASO</vt:lpstr>
      <vt:lpstr>Úprava hovězí plece s kostí pro prodej</vt:lpstr>
      <vt:lpstr>Úprava hovězí plece s kostí pro prodej</vt:lpstr>
      <vt:lpstr>Hovězí plec SK</vt:lpstr>
      <vt:lpstr>Hovězí plec BK (s kližkou)</vt:lpstr>
      <vt:lpstr>Hovězí plec BK (bez kližky)</vt:lpstr>
      <vt:lpstr>Hovězí kližka (plec)</vt:lpstr>
      <vt:lpstr>                 Hovězí plec šály kulatá plec                               loupaná plec                           velká plec (fal. svíčková) </vt:lpstr>
      <vt:lpstr>Hovězí plec kosti 1. vřetení a loketní   2. pažní   3. lopatka</vt:lpstr>
      <vt:lpstr>OPAKOVACÍ TEST</vt:lpstr>
      <vt:lpstr>Děkuji za pozornost.</vt:lpstr>
    </vt:vector>
  </TitlesOfParts>
  <Company>KUJC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Téma: HOVĚZÍ MASO</dc:title>
  <dc:creator>Alena Friedová</dc:creator>
  <cp:lastModifiedBy>Vítězslav Kubal</cp:lastModifiedBy>
  <cp:revision>4</cp:revision>
  <dcterms:created xsi:type="dcterms:W3CDTF">2012-08-05T20:14:36Z</dcterms:created>
  <dcterms:modified xsi:type="dcterms:W3CDTF">2012-10-22T12:51:37Z</dcterms:modified>
</cp:coreProperties>
</file>