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2" r:id="rId3"/>
    <p:sldId id="258" r:id="rId4"/>
    <p:sldId id="269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13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5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30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63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7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2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3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7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257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67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3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 smtClean="0"/>
              <a:t>Ekonomika</a:t>
            </a:r>
            <a:r>
              <a:rPr lang="cs-CZ" sz="5400" b="1" dirty="0"/>
              <a:t/>
            </a:r>
            <a:br>
              <a:rPr lang="cs-CZ" sz="5400" b="1" dirty="0"/>
            </a:br>
            <a:r>
              <a:rPr lang="cs-CZ" sz="5400" b="1" dirty="0" smtClean="0"/>
              <a:t>HT1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ING. Adéla Čiháková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0137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586596"/>
            <a:ext cx="10058400" cy="5448444"/>
          </a:xfrm>
        </p:spPr>
        <p:txBody>
          <a:bodyPr/>
          <a:lstStyle/>
          <a:p>
            <a:r>
              <a:rPr lang="cs-CZ" sz="4800" dirty="0"/>
              <a:t> Mzdové </a:t>
            </a:r>
            <a:r>
              <a:rPr lang="cs-CZ" sz="4800" dirty="0" smtClean="0"/>
              <a:t>výpočty</a:t>
            </a:r>
            <a:endParaRPr lang="cs-CZ" sz="4800" dirty="0"/>
          </a:p>
          <a:p>
            <a:r>
              <a:rPr lang="cs-CZ" sz="4800" dirty="0"/>
              <a:t> Zákonné </a:t>
            </a:r>
            <a:r>
              <a:rPr lang="cs-CZ" sz="4800" dirty="0" smtClean="0"/>
              <a:t>odvody</a:t>
            </a:r>
            <a:endParaRPr lang="cs-CZ" sz="4800" dirty="0"/>
          </a:p>
          <a:p>
            <a:r>
              <a:rPr lang="cs-CZ" sz="4800" dirty="0"/>
              <a:t> Finanční analýza - </a:t>
            </a:r>
            <a:r>
              <a:rPr lang="cs-CZ" sz="4800" dirty="0" smtClean="0"/>
              <a:t>úvod</a:t>
            </a:r>
            <a:endParaRPr lang="cs-CZ" sz="4800" dirty="0"/>
          </a:p>
          <a:p>
            <a:r>
              <a:rPr lang="cs-CZ" sz="4800" dirty="0"/>
              <a:t> Ukazatele finanční </a:t>
            </a:r>
            <a:r>
              <a:rPr lang="cs-CZ" sz="4800" dirty="0" smtClean="0"/>
              <a:t>analýzy</a:t>
            </a:r>
            <a:endParaRPr lang="cs-CZ" sz="4800" dirty="0"/>
          </a:p>
          <a:p>
            <a:r>
              <a:rPr lang="cs-CZ" sz="4800" dirty="0"/>
              <a:t> Základy ekonomické </a:t>
            </a:r>
            <a:r>
              <a:rPr lang="cs-CZ" sz="4800" dirty="0" smtClean="0"/>
              <a:t>statistiky</a:t>
            </a:r>
            <a:endParaRPr lang="cs-CZ" sz="4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54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u="sng" dirty="0" smtClean="0">
                <a:solidFill>
                  <a:srgbClr val="002060"/>
                </a:solidFill>
              </a:rPr>
              <a:t>Úvodní hodina</a:t>
            </a:r>
            <a:endParaRPr lang="cs-CZ" sz="6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031" y="2103120"/>
            <a:ext cx="10058400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Kde mě najdete:</a:t>
            </a:r>
          </a:p>
          <a:p>
            <a:pPr algn="ctr" fontAlgn="base"/>
            <a:r>
              <a:rPr lang="cs-CZ" sz="2400" b="1" dirty="0"/>
              <a:t>Sborovna </a:t>
            </a:r>
            <a:r>
              <a:rPr lang="cs-CZ" sz="2400" b="1" dirty="0" smtClean="0"/>
              <a:t>2.patro</a:t>
            </a:r>
          </a:p>
          <a:p>
            <a:pPr algn="ctr" fontAlgn="base"/>
            <a:r>
              <a:rPr lang="cs-CZ" sz="2400" b="1" dirty="0" smtClean="0"/>
              <a:t>E-mail</a:t>
            </a:r>
            <a:r>
              <a:rPr lang="cs-CZ" sz="2400" b="1" dirty="0"/>
              <a:t>: cihakovaa@iss.pb.cz</a:t>
            </a:r>
            <a:endParaRPr lang="cs-CZ" sz="2400" dirty="0"/>
          </a:p>
          <a:p>
            <a:pPr algn="ctr"/>
            <a:endParaRPr lang="cs-CZ" sz="2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Konzultační hodiny – vždy po předchozí domluvě:</a:t>
            </a:r>
          </a:p>
          <a:p>
            <a:pPr algn="ctr"/>
            <a:r>
              <a:rPr lang="cs-CZ" sz="2400" b="1" dirty="0"/>
              <a:t>Pondělí a středa </a:t>
            </a:r>
            <a:r>
              <a:rPr lang="cs-CZ" sz="2400" b="1" dirty="0" smtClean="0"/>
              <a:t>14:10 </a:t>
            </a:r>
            <a:r>
              <a:rPr lang="cs-CZ" sz="2400" b="1" dirty="0"/>
              <a:t>– 14:55 </a:t>
            </a:r>
            <a:r>
              <a:rPr lang="cs-CZ" sz="2400" b="1" dirty="0" smtClean="0"/>
              <a:t>hod.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765542"/>
            <a:ext cx="2168106" cy="216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396815"/>
            <a:ext cx="10058400" cy="1039557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002060"/>
                </a:solidFill>
              </a:rPr>
              <a:t>Informace o předmětu</a:t>
            </a:r>
            <a:endParaRPr lang="cs-CZ" sz="4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36372"/>
            <a:ext cx="10058400" cy="49903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600" dirty="0" smtClean="0"/>
              <a:t>Celková hodinová dotace – 1. ročník – 64 hodin</a:t>
            </a:r>
            <a:endParaRPr lang="cs-CZ" sz="2600" dirty="0"/>
          </a:p>
          <a:p>
            <a:pPr marL="0" indent="0">
              <a:buNone/>
            </a:pPr>
            <a:r>
              <a:rPr lang="cs-CZ" sz="2600" b="1" dirty="0" smtClean="0"/>
              <a:t>KLASIFIKACE</a:t>
            </a:r>
          </a:p>
          <a:p>
            <a:pPr marL="0" indent="0">
              <a:buNone/>
            </a:pPr>
            <a:r>
              <a:rPr lang="cs-CZ" sz="2600" dirty="0" smtClean="0"/>
              <a:t>I. pololetí – 1x ústní zkoušení</a:t>
            </a:r>
          </a:p>
          <a:p>
            <a:pPr marL="0" indent="0">
              <a:buNone/>
            </a:pPr>
            <a:r>
              <a:rPr lang="cs-CZ" sz="2600" dirty="0" smtClean="0"/>
              <a:t>                 – 5x písemné zkoušení </a:t>
            </a:r>
          </a:p>
          <a:p>
            <a:pPr marL="0" indent="0">
              <a:buNone/>
            </a:pPr>
            <a:r>
              <a:rPr lang="cs-CZ" sz="2600" dirty="0" smtClean="0"/>
              <a:t>II. pololetí </a:t>
            </a:r>
            <a:r>
              <a:rPr lang="cs-CZ" sz="2600" dirty="0"/>
              <a:t>– 1x ústní zkoušení</a:t>
            </a:r>
          </a:p>
          <a:p>
            <a:pPr marL="0" indent="0">
              <a:buNone/>
            </a:pPr>
            <a:r>
              <a:rPr lang="cs-CZ" sz="2600" dirty="0"/>
              <a:t>              </a:t>
            </a:r>
            <a:r>
              <a:rPr lang="cs-CZ" sz="2600" dirty="0" smtClean="0"/>
              <a:t>    </a:t>
            </a:r>
            <a:r>
              <a:rPr lang="cs-CZ" sz="2600" dirty="0"/>
              <a:t>– </a:t>
            </a:r>
            <a:r>
              <a:rPr lang="cs-CZ" sz="2600" dirty="0" smtClean="0"/>
              <a:t>5x </a:t>
            </a:r>
            <a:r>
              <a:rPr lang="cs-CZ" sz="2600" dirty="0"/>
              <a:t>písemné zkoušení </a:t>
            </a:r>
            <a:r>
              <a:rPr lang="cs-CZ" sz="2600" dirty="0" smtClean="0"/>
              <a:t>	</a:t>
            </a:r>
          </a:p>
          <a:p>
            <a:pPr marL="0" indent="0">
              <a:buNone/>
            </a:pPr>
            <a:endParaRPr lang="cs-CZ" sz="2600" b="1" dirty="0" smtClean="0"/>
          </a:p>
          <a:p>
            <a:pPr marL="0" indent="0">
              <a:buNone/>
            </a:pPr>
            <a:r>
              <a:rPr lang="cs-CZ" sz="2600" b="1" dirty="0" smtClean="0"/>
              <a:t>Hodnocení testů:</a:t>
            </a:r>
          </a:p>
          <a:p>
            <a:pPr marL="0" indent="0">
              <a:buNone/>
            </a:pPr>
            <a:r>
              <a:rPr lang="cs-CZ" sz="2600" dirty="0" smtClean="0"/>
              <a:t>1 =&gt; 90%</a:t>
            </a:r>
          </a:p>
          <a:p>
            <a:pPr marL="0" indent="0">
              <a:buNone/>
            </a:pPr>
            <a:r>
              <a:rPr lang="cs-CZ" sz="2600" dirty="0" smtClean="0"/>
              <a:t>2 =&gt; 80%</a:t>
            </a:r>
          </a:p>
          <a:p>
            <a:pPr marL="0" indent="0">
              <a:buNone/>
            </a:pPr>
            <a:r>
              <a:rPr lang="cs-CZ" sz="2600" dirty="0" smtClean="0"/>
              <a:t>3 =&gt; 60%</a:t>
            </a:r>
          </a:p>
          <a:p>
            <a:pPr marL="0" indent="0">
              <a:buNone/>
            </a:pPr>
            <a:r>
              <a:rPr lang="cs-CZ" sz="2600" dirty="0" smtClean="0"/>
              <a:t>4 =&gt; 40%</a:t>
            </a:r>
          </a:p>
          <a:p>
            <a:pPr marL="0" indent="0">
              <a:buNone/>
            </a:pPr>
            <a:r>
              <a:rPr lang="cs-CZ" sz="2600" dirty="0" smtClean="0"/>
              <a:t>5 =&gt; 0%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51274" y="4399470"/>
            <a:ext cx="47819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Do příští hodiny: </a:t>
            </a:r>
          </a:p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SEŠIT A4 – POVINNĚ!</a:t>
            </a:r>
            <a:endParaRPr lang="cs-CZ" sz="3600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61" y="1945329"/>
            <a:ext cx="2199736" cy="219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002060"/>
                </a:solidFill>
              </a:rPr>
              <a:t>Učebnice – doporučené:</a:t>
            </a:r>
            <a:endParaRPr lang="cs-CZ" sz="4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</a:rPr>
              <a:t>J. </a:t>
            </a:r>
            <a:r>
              <a:rPr lang="cs-CZ" sz="2400" b="1" dirty="0" smtClean="0">
                <a:latin typeface="Arial" panose="020B0604020202020204" pitchFamily="34" charset="0"/>
              </a:rPr>
              <a:t>Kočí, L. </a:t>
            </a:r>
            <a:r>
              <a:rPr lang="cs-CZ" sz="2400" b="1" dirty="0" err="1" smtClean="0">
                <a:latin typeface="Arial" panose="020B0604020202020204" pitchFamily="34" charset="0"/>
              </a:rPr>
              <a:t>Šamšová</a:t>
            </a:r>
            <a:r>
              <a:rPr lang="cs-CZ" sz="2400" b="1" dirty="0">
                <a:latin typeface="Arial" panose="020B0604020202020204" pitchFamily="34" charset="0"/>
              </a:rPr>
              <a:t> </a:t>
            </a:r>
            <a:r>
              <a:rPr lang="cs-CZ" sz="2400" b="1" dirty="0" smtClean="0">
                <a:latin typeface="Arial" panose="020B0604020202020204" pitchFamily="34" charset="0"/>
              </a:rPr>
              <a:t>– Základy ekonomiky </a:t>
            </a:r>
          </a:p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</a:rPr>
              <a:t>pro střední a vyšší hotelové školy</a:t>
            </a:r>
          </a:p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641" y="1104178"/>
            <a:ext cx="3508555" cy="50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2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612475"/>
            <a:ext cx="10058400" cy="5422565"/>
          </a:xfrm>
        </p:spPr>
        <p:txBody>
          <a:bodyPr>
            <a:noAutofit/>
          </a:bodyPr>
          <a:lstStyle/>
          <a:p>
            <a:r>
              <a:rPr lang="cs-CZ" sz="4000" dirty="0"/>
              <a:t> Vývoj </a:t>
            </a:r>
            <a:r>
              <a:rPr lang="cs-CZ" sz="4000" dirty="0" smtClean="0"/>
              <a:t>ekonomie</a:t>
            </a:r>
            <a:endParaRPr lang="cs-CZ" sz="4000" dirty="0"/>
          </a:p>
          <a:p>
            <a:r>
              <a:rPr lang="cs-CZ" sz="4000" dirty="0"/>
              <a:t> Ekonomie - pojem, </a:t>
            </a:r>
            <a:r>
              <a:rPr lang="cs-CZ" sz="4000" dirty="0" smtClean="0"/>
              <a:t>členění</a:t>
            </a:r>
            <a:endParaRPr lang="cs-CZ" sz="4000" dirty="0"/>
          </a:p>
          <a:p>
            <a:r>
              <a:rPr lang="cs-CZ" sz="4000" dirty="0"/>
              <a:t> Ekonomické </a:t>
            </a:r>
            <a:r>
              <a:rPr lang="cs-CZ" sz="4000" dirty="0" smtClean="0"/>
              <a:t>systémy</a:t>
            </a:r>
            <a:endParaRPr lang="cs-CZ" sz="4000" dirty="0"/>
          </a:p>
          <a:p>
            <a:r>
              <a:rPr lang="cs-CZ" sz="4000" dirty="0"/>
              <a:t> Potřeba, spotřeba, statky, </a:t>
            </a:r>
            <a:r>
              <a:rPr lang="cs-CZ" sz="4000" dirty="0" smtClean="0"/>
              <a:t>služby</a:t>
            </a:r>
            <a:endParaRPr lang="cs-CZ" sz="4000" dirty="0"/>
          </a:p>
          <a:p>
            <a:r>
              <a:rPr lang="cs-CZ" sz="4000" dirty="0"/>
              <a:t> Životní </a:t>
            </a:r>
            <a:r>
              <a:rPr lang="cs-CZ" sz="4000" dirty="0" smtClean="0"/>
              <a:t>úroveň</a:t>
            </a:r>
            <a:endParaRPr lang="cs-CZ" sz="4000" dirty="0"/>
          </a:p>
          <a:p>
            <a:r>
              <a:rPr lang="cs-CZ" sz="4000" dirty="0"/>
              <a:t> Výroba, výrobní </a:t>
            </a:r>
            <a:r>
              <a:rPr lang="cs-CZ" sz="4000" dirty="0" smtClean="0"/>
              <a:t>faktory</a:t>
            </a:r>
            <a:endParaRPr lang="cs-CZ" sz="4000" dirty="0"/>
          </a:p>
          <a:p>
            <a:r>
              <a:rPr lang="cs-CZ" sz="4000" dirty="0"/>
              <a:t> Hospodářský </a:t>
            </a:r>
            <a:r>
              <a:rPr lang="cs-CZ" sz="4000" dirty="0" smtClean="0"/>
              <a:t>proces</a:t>
            </a:r>
            <a:endParaRPr lang="cs-CZ" sz="4000" dirty="0"/>
          </a:p>
          <a:p>
            <a:r>
              <a:rPr lang="cs-CZ" sz="4000" dirty="0">
                <a:solidFill>
                  <a:srgbClr val="FF0000"/>
                </a:solidFill>
              </a:rPr>
              <a:t> </a:t>
            </a:r>
            <a:r>
              <a:rPr lang="cs-CZ" sz="4000" dirty="0" smtClean="0">
                <a:solidFill>
                  <a:srgbClr val="FF0000"/>
                </a:solidFill>
              </a:rPr>
              <a:t>TEST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09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448574"/>
            <a:ext cx="10058400" cy="5586466"/>
          </a:xfrm>
        </p:spPr>
        <p:txBody>
          <a:bodyPr>
            <a:noAutofit/>
          </a:bodyPr>
          <a:lstStyle/>
          <a:p>
            <a:r>
              <a:rPr lang="cs-CZ" sz="5400" dirty="0"/>
              <a:t> Trh, tržní </a:t>
            </a:r>
            <a:r>
              <a:rPr lang="cs-CZ" sz="5400" dirty="0" smtClean="0"/>
              <a:t>subjekty</a:t>
            </a:r>
            <a:endParaRPr lang="cs-CZ" sz="5400" dirty="0"/>
          </a:p>
          <a:p>
            <a:r>
              <a:rPr lang="cs-CZ" sz="5400" dirty="0"/>
              <a:t> </a:t>
            </a:r>
            <a:r>
              <a:rPr lang="cs-CZ" sz="5400" dirty="0" smtClean="0"/>
              <a:t>Nabídka</a:t>
            </a:r>
            <a:endParaRPr lang="cs-CZ" sz="5400" dirty="0"/>
          </a:p>
          <a:p>
            <a:r>
              <a:rPr lang="cs-CZ" sz="5400" dirty="0"/>
              <a:t> </a:t>
            </a:r>
            <a:r>
              <a:rPr lang="cs-CZ" sz="5400" dirty="0" smtClean="0"/>
              <a:t>Poptávka</a:t>
            </a:r>
            <a:endParaRPr lang="cs-CZ" sz="5400" dirty="0"/>
          </a:p>
          <a:p>
            <a:r>
              <a:rPr lang="cs-CZ" sz="5400" dirty="0"/>
              <a:t> Tržní </a:t>
            </a:r>
            <a:r>
              <a:rPr lang="cs-CZ" sz="5400" dirty="0" smtClean="0"/>
              <a:t>mechanizmus</a:t>
            </a:r>
            <a:endParaRPr lang="cs-CZ" sz="5400" dirty="0"/>
          </a:p>
          <a:p>
            <a:r>
              <a:rPr lang="cs-CZ" sz="5400" dirty="0"/>
              <a:t> Zboží, </a:t>
            </a:r>
            <a:r>
              <a:rPr lang="cs-CZ" sz="5400" dirty="0" smtClean="0"/>
              <a:t>cena</a:t>
            </a:r>
          </a:p>
          <a:p>
            <a:r>
              <a:rPr lang="cs-CZ" sz="5400" dirty="0" smtClean="0">
                <a:solidFill>
                  <a:srgbClr val="FF0000"/>
                </a:solidFill>
              </a:rPr>
              <a:t> TEST</a:t>
            </a:r>
            <a:endParaRPr lang="cs-CZ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7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474453"/>
            <a:ext cx="10058400" cy="5560587"/>
          </a:xfrm>
        </p:spPr>
        <p:txBody>
          <a:bodyPr>
            <a:noAutofit/>
          </a:bodyPr>
          <a:lstStyle/>
          <a:p>
            <a:r>
              <a:rPr lang="cs-CZ" sz="2800" dirty="0"/>
              <a:t> Podnikání, podnikání v rámci </a:t>
            </a:r>
            <a:r>
              <a:rPr lang="cs-CZ" sz="2800" dirty="0" smtClean="0"/>
              <a:t>EU</a:t>
            </a:r>
            <a:endParaRPr lang="cs-CZ" sz="2800" dirty="0"/>
          </a:p>
          <a:p>
            <a:r>
              <a:rPr lang="cs-CZ" sz="2800" dirty="0"/>
              <a:t> Právní </a:t>
            </a:r>
            <a:r>
              <a:rPr lang="cs-CZ" sz="2800" dirty="0" smtClean="0"/>
              <a:t>formy</a:t>
            </a:r>
            <a:endParaRPr lang="cs-CZ" sz="2800" dirty="0"/>
          </a:p>
          <a:p>
            <a:r>
              <a:rPr lang="cs-CZ" sz="2800" dirty="0"/>
              <a:t> Zápis podniku do obchodního </a:t>
            </a:r>
            <a:r>
              <a:rPr lang="cs-CZ" sz="2800" dirty="0" smtClean="0"/>
              <a:t>rejstříku</a:t>
            </a:r>
            <a:endParaRPr lang="cs-CZ" sz="2800" dirty="0"/>
          </a:p>
          <a:p>
            <a:r>
              <a:rPr lang="cs-CZ" sz="2800" dirty="0"/>
              <a:t> Podnikání podle živnostenského </a:t>
            </a:r>
            <a:r>
              <a:rPr lang="cs-CZ" sz="2800" dirty="0" smtClean="0"/>
              <a:t>zákona</a:t>
            </a:r>
            <a:endParaRPr lang="cs-CZ" sz="2800" dirty="0"/>
          </a:p>
          <a:p>
            <a:r>
              <a:rPr lang="cs-CZ" sz="2800" dirty="0"/>
              <a:t> Druhy </a:t>
            </a:r>
            <a:r>
              <a:rPr lang="cs-CZ" sz="2800" dirty="0" smtClean="0"/>
              <a:t>živností</a:t>
            </a:r>
            <a:endParaRPr lang="cs-CZ" sz="2800" dirty="0"/>
          </a:p>
          <a:p>
            <a:r>
              <a:rPr lang="cs-CZ" sz="2800" dirty="0"/>
              <a:t> Obchodní </a:t>
            </a:r>
            <a:r>
              <a:rPr lang="cs-CZ" sz="2800" dirty="0" smtClean="0"/>
              <a:t>korporace</a:t>
            </a:r>
            <a:endParaRPr lang="cs-CZ" sz="2800" dirty="0"/>
          </a:p>
          <a:p>
            <a:r>
              <a:rPr lang="cs-CZ" sz="2800" dirty="0"/>
              <a:t> Veřejná obchodní </a:t>
            </a:r>
            <a:r>
              <a:rPr lang="cs-CZ" sz="2800" dirty="0" smtClean="0"/>
              <a:t>společnost</a:t>
            </a:r>
            <a:endParaRPr lang="cs-CZ" sz="2800" dirty="0"/>
          </a:p>
          <a:p>
            <a:r>
              <a:rPr lang="cs-CZ" sz="2800" dirty="0"/>
              <a:t> Akciová </a:t>
            </a:r>
            <a:r>
              <a:rPr lang="cs-CZ" sz="2800" dirty="0" smtClean="0"/>
              <a:t>společnost</a:t>
            </a:r>
            <a:endParaRPr lang="cs-CZ" sz="2800" dirty="0"/>
          </a:p>
          <a:p>
            <a:r>
              <a:rPr lang="cs-CZ" sz="2800" dirty="0"/>
              <a:t> Společnost s ručením </a:t>
            </a:r>
            <a:r>
              <a:rPr lang="cs-CZ" sz="2800" dirty="0" smtClean="0"/>
              <a:t>omezeným</a:t>
            </a:r>
            <a:endParaRPr lang="cs-CZ" sz="2800" dirty="0"/>
          </a:p>
          <a:p>
            <a:r>
              <a:rPr lang="cs-CZ" sz="2800" dirty="0"/>
              <a:t> Komanditní </a:t>
            </a:r>
            <a:r>
              <a:rPr lang="cs-CZ" sz="2800" dirty="0" smtClean="0"/>
              <a:t>společnost</a:t>
            </a:r>
            <a:endParaRPr lang="cs-CZ" sz="2800" dirty="0"/>
          </a:p>
          <a:p>
            <a:r>
              <a:rPr lang="cs-CZ" sz="2800" dirty="0"/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TEST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547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370936"/>
            <a:ext cx="10058400" cy="5664104"/>
          </a:xfrm>
        </p:spPr>
        <p:txBody>
          <a:bodyPr>
            <a:noAutofit/>
          </a:bodyPr>
          <a:lstStyle/>
          <a:p>
            <a:r>
              <a:rPr lang="cs-CZ" sz="2800" dirty="0" smtClean="0"/>
              <a:t> Podnikatelský plán</a:t>
            </a:r>
            <a:endParaRPr lang="cs-CZ" sz="2800" dirty="0"/>
          </a:p>
          <a:p>
            <a:r>
              <a:rPr lang="cs-CZ" sz="2800" dirty="0"/>
              <a:t> Podnikatelský plán - </a:t>
            </a:r>
            <a:r>
              <a:rPr lang="cs-CZ" sz="2800" dirty="0" smtClean="0"/>
              <a:t>náležitosti</a:t>
            </a:r>
            <a:endParaRPr lang="cs-CZ" sz="2800" dirty="0"/>
          </a:p>
          <a:p>
            <a:r>
              <a:rPr lang="cs-CZ" sz="2800" dirty="0"/>
              <a:t> </a:t>
            </a:r>
            <a:r>
              <a:rPr lang="cs-CZ" sz="2800" dirty="0" err="1"/>
              <a:t>Swot</a:t>
            </a:r>
            <a:r>
              <a:rPr lang="cs-CZ" sz="2800" dirty="0"/>
              <a:t> analýza v podnikatelském </a:t>
            </a:r>
            <a:r>
              <a:rPr lang="cs-CZ" sz="2800" dirty="0" smtClean="0"/>
              <a:t>plánu</a:t>
            </a:r>
            <a:endParaRPr lang="cs-CZ" sz="2800" dirty="0"/>
          </a:p>
          <a:p>
            <a:r>
              <a:rPr lang="cs-CZ" sz="2800" dirty="0"/>
              <a:t> Podnikatelský plán - </a:t>
            </a:r>
            <a:r>
              <a:rPr lang="cs-CZ" sz="2800" dirty="0" smtClean="0"/>
              <a:t>tvorba</a:t>
            </a:r>
            <a:endParaRPr lang="cs-CZ" sz="2800" dirty="0"/>
          </a:p>
          <a:p>
            <a:r>
              <a:rPr lang="cs-CZ" sz="2800" dirty="0"/>
              <a:t> Podnikové </a:t>
            </a:r>
            <a:r>
              <a:rPr lang="cs-CZ" sz="2800" dirty="0" smtClean="0"/>
              <a:t>činnosti</a:t>
            </a:r>
            <a:endParaRPr lang="cs-CZ" sz="2800" dirty="0"/>
          </a:p>
          <a:p>
            <a:r>
              <a:rPr lang="cs-CZ" sz="2800" dirty="0"/>
              <a:t> Majetek </a:t>
            </a:r>
            <a:r>
              <a:rPr lang="cs-CZ" sz="2800" dirty="0" smtClean="0"/>
              <a:t>podniku</a:t>
            </a:r>
            <a:endParaRPr lang="cs-CZ" sz="2800" dirty="0"/>
          </a:p>
          <a:p>
            <a:r>
              <a:rPr lang="cs-CZ" sz="2800" dirty="0"/>
              <a:t> Oběžný </a:t>
            </a:r>
            <a:r>
              <a:rPr lang="cs-CZ" sz="2800" dirty="0" smtClean="0"/>
              <a:t>majetek</a:t>
            </a:r>
            <a:endParaRPr lang="cs-CZ" sz="2800" dirty="0"/>
          </a:p>
          <a:p>
            <a:r>
              <a:rPr lang="cs-CZ" sz="2800" dirty="0"/>
              <a:t> Dlouhodobý </a:t>
            </a:r>
            <a:r>
              <a:rPr lang="cs-CZ" sz="2800" dirty="0" smtClean="0"/>
              <a:t>majetek</a:t>
            </a:r>
            <a:endParaRPr lang="cs-CZ" sz="2800" dirty="0"/>
          </a:p>
          <a:p>
            <a:r>
              <a:rPr lang="cs-CZ" sz="2800" dirty="0"/>
              <a:t> Možnosti financování majetku </a:t>
            </a:r>
            <a:r>
              <a:rPr lang="cs-CZ" sz="2800" dirty="0" smtClean="0"/>
              <a:t>podniku</a:t>
            </a:r>
            <a:endParaRPr lang="cs-CZ" sz="2800" dirty="0"/>
          </a:p>
          <a:p>
            <a:r>
              <a:rPr lang="cs-CZ" sz="2800" dirty="0"/>
              <a:t> Vlastní a cizí zdroje </a:t>
            </a:r>
            <a:r>
              <a:rPr lang="cs-CZ" sz="2800" dirty="0" smtClean="0"/>
              <a:t>podniku</a:t>
            </a:r>
            <a:endParaRPr lang="cs-CZ" sz="2800" dirty="0"/>
          </a:p>
          <a:p>
            <a:r>
              <a:rPr lang="cs-CZ" sz="2800" dirty="0" smtClean="0">
                <a:solidFill>
                  <a:srgbClr val="FF0000"/>
                </a:solidFill>
              </a:rPr>
              <a:t> TEST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383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465826"/>
            <a:ext cx="10058400" cy="5569214"/>
          </a:xfrm>
        </p:spPr>
        <p:txBody>
          <a:bodyPr>
            <a:normAutofit/>
          </a:bodyPr>
          <a:lstStyle/>
          <a:p>
            <a:r>
              <a:rPr lang="cs-CZ" sz="4800" dirty="0"/>
              <a:t> </a:t>
            </a:r>
            <a:r>
              <a:rPr lang="cs-CZ" sz="4800" dirty="0" smtClean="0"/>
              <a:t>Náklady</a:t>
            </a:r>
            <a:endParaRPr lang="cs-CZ" sz="4800" dirty="0"/>
          </a:p>
          <a:p>
            <a:r>
              <a:rPr lang="cs-CZ" sz="4800" dirty="0"/>
              <a:t> Možnosti snižování </a:t>
            </a:r>
            <a:r>
              <a:rPr lang="cs-CZ" sz="4800" dirty="0" smtClean="0"/>
              <a:t>nákladů</a:t>
            </a:r>
            <a:endParaRPr lang="cs-CZ" sz="4800" dirty="0"/>
          </a:p>
          <a:p>
            <a:r>
              <a:rPr lang="cs-CZ" sz="4800" dirty="0"/>
              <a:t> </a:t>
            </a:r>
            <a:r>
              <a:rPr lang="cs-CZ" sz="4800" dirty="0" smtClean="0"/>
              <a:t>Výnosy</a:t>
            </a:r>
            <a:endParaRPr lang="cs-CZ" sz="4800" dirty="0"/>
          </a:p>
          <a:p>
            <a:r>
              <a:rPr lang="cs-CZ" sz="4800" dirty="0"/>
              <a:t> Možnosti zvyšování </a:t>
            </a:r>
            <a:r>
              <a:rPr lang="cs-CZ" sz="4800" dirty="0" smtClean="0"/>
              <a:t>výnosů</a:t>
            </a:r>
            <a:endParaRPr lang="cs-CZ" sz="4800" dirty="0"/>
          </a:p>
          <a:p>
            <a:r>
              <a:rPr lang="cs-CZ" sz="4800" dirty="0"/>
              <a:t> Hospodářský </a:t>
            </a:r>
            <a:r>
              <a:rPr lang="cs-CZ" sz="4800" dirty="0" smtClean="0"/>
              <a:t>výsledek</a:t>
            </a:r>
            <a:endParaRPr lang="cs-CZ" sz="4800" dirty="0"/>
          </a:p>
          <a:p>
            <a:r>
              <a:rPr lang="cs-CZ" sz="4800" dirty="0">
                <a:solidFill>
                  <a:srgbClr val="FF0000"/>
                </a:solidFill>
              </a:rPr>
              <a:t> </a:t>
            </a:r>
            <a:r>
              <a:rPr lang="cs-CZ" sz="4800" dirty="0" smtClean="0">
                <a:solidFill>
                  <a:srgbClr val="FF0000"/>
                </a:solidFill>
              </a:rPr>
              <a:t>TEST</a:t>
            </a:r>
            <a:endParaRPr lang="cs-CZ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194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Mýdl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ýd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215</TotalTime>
  <Words>274</Words>
  <Application>Microsoft Office PowerPoint</Application>
  <PresentationFormat>Širokoúhlá obrazovka</PresentationFormat>
  <Paragraphs>76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Garamond</vt:lpstr>
      <vt:lpstr>Mýdlo</vt:lpstr>
      <vt:lpstr>Ekonomika HT1</vt:lpstr>
      <vt:lpstr>Úvodní hodina</vt:lpstr>
      <vt:lpstr>Informace o předmětu</vt:lpstr>
      <vt:lpstr>Učebnice – doporučené: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 ac2a</dc:title>
  <dc:creator>Ing. Adéla Čiháková</dc:creator>
  <cp:lastModifiedBy>Ing. Adéla Čiháková</cp:lastModifiedBy>
  <cp:revision>21</cp:revision>
  <dcterms:created xsi:type="dcterms:W3CDTF">2019-08-31T17:14:28Z</dcterms:created>
  <dcterms:modified xsi:type="dcterms:W3CDTF">2019-09-23T12:22:22Z</dcterms:modified>
</cp:coreProperties>
</file>