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2D30F76-B8BD-4C89-B08B-A6858DEAA384}" type="slidenum">
              <a:t>‹#›</a:t>
            </a:fld>
            <a:endParaRPr lang="cs-CZ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80378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312920" y="1027079"/>
            <a:ext cx="4934160" cy="37008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1169640" y="5086800"/>
            <a:ext cx="5226480" cy="4107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901315"/>
      </p:ext>
    </p:extLst>
  </p:cSld>
  <p:clrMap bg1="lt1" tx1="dk1" bg2="lt2" tx2="dk2" accent1="accent1" accent2="accent2" accent3="accent3" accent4="accent4" accent5="accent5" accent6="accent6" hlink="hlink" folHlink="folHlink"/>
  <p:notesStyle>
    <a:lvl1pPr rtl="0" hangingPunct="0">
      <a:tabLst/>
      <a:defRPr lang="cs-CZ" sz="2400" b="0" i="0" u="none" strike="noStrike">
        <a:ln>
          <a:noFill/>
        </a:ln>
        <a:solidFill>
          <a:srgbClr val="000000"/>
        </a:solidFill>
        <a:latin typeface="Thorndale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96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916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026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292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654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383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182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096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01760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62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728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680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21550" y="282575"/>
            <a:ext cx="2192338" cy="66706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41363" y="282575"/>
            <a:ext cx="6427787" cy="66706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469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038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28791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41363" y="1963738"/>
            <a:ext cx="4310062" cy="4989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03825" y="1963738"/>
            <a:ext cx="4310063" cy="4989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79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91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067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1995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049349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4379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740879" y="282240"/>
            <a:ext cx="860832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740879" y="1963080"/>
            <a:ext cx="8772840" cy="498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724319" y="7076880"/>
            <a:ext cx="935532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987199" y="7289279"/>
            <a:ext cx="809244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rtl="0" hangingPunct="0">
        <a:tabLst/>
        <a:defRPr lang="cs-CZ" sz="4000" b="1" i="1" u="none" strike="noStrike">
          <a:ln>
            <a:noFill/>
          </a:ln>
          <a:solidFill>
            <a:srgbClr val="FF9966"/>
          </a:solidFill>
          <a:latin typeface="Albany" pitchFamily="34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cs-CZ" sz="3200" b="0" i="0" u="none" strike="noStrike">
          <a:ln>
            <a:noFill/>
          </a:ln>
          <a:solidFill>
            <a:srgbClr val="E6E6E6"/>
          </a:solidFill>
          <a:latin typeface="Thorndale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751680" y="3060000"/>
            <a:ext cx="8608320" cy="1262880"/>
          </a:xfrm>
        </p:spPr>
        <p:txBody>
          <a:bodyPr>
            <a:spAutoFit/>
          </a:bodyPr>
          <a:lstStyle/>
          <a:p>
            <a:pPr lvl="0" algn="ctr"/>
            <a:r>
              <a:rPr lang="cs-CZ" sz="7200" i="0"/>
              <a:t>ÚSTAVA ČR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740879" y="282240"/>
            <a:ext cx="8608320" cy="1262880"/>
          </a:xfrm>
        </p:spPr>
        <p:txBody>
          <a:bodyPr>
            <a:spAutoFit/>
          </a:bodyPr>
          <a:lstStyle/>
          <a:p>
            <a:pPr lvl="0"/>
            <a:r>
              <a:rPr lang="cs-CZ" i="0"/>
              <a:t>Ústava jako nejvyšší zákon státu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40879" y="1963080"/>
            <a:ext cx="8772840" cy="4989960"/>
          </a:xfrm>
        </p:spPr>
        <p:txBody>
          <a:bodyPr>
            <a:spAutoFit/>
          </a:bodyPr>
          <a:lstStyle/>
          <a:p>
            <a:pPr lvl="0"/>
            <a:r>
              <a:rPr lang="cs-CZ" b="1"/>
              <a:t>Ústava</a:t>
            </a:r>
            <a:r>
              <a:rPr lang="cs-CZ"/>
              <a:t> = </a:t>
            </a:r>
            <a:r>
              <a:rPr lang="cs-CZ" i="1"/>
              <a:t>právní akt nejvyšší právní síly</a:t>
            </a:r>
            <a:r>
              <a:rPr lang="cs-CZ"/>
              <a:t>, upravující principy určitého státu, organizaci veřejné moci, územní samosprávu a základní práva a svobd občanů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/>
              <a:t>ostatní právní normy mají z ústavy vycházet a být s ní v souladu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/>
              <a:t>základní zákon státu a nejvyšší právní norma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/>
              <a:t>měla by být základem pro zachování </a:t>
            </a:r>
            <a:r>
              <a:rPr lang="cs-CZ" i="1"/>
              <a:t>sociálního smíru, ochrany občanských práv a svobod a státní suverenity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740879" y="327240"/>
            <a:ext cx="8608320" cy="1172520"/>
          </a:xfrm>
        </p:spPr>
        <p:txBody>
          <a:bodyPr/>
          <a:lstStyle/>
          <a:p>
            <a:pPr lvl="0"/>
            <a:r>
              <a:rPr lang="cs-CZ" i="0"/>
              <a:t>Ústava jako nejvyšší zákon státu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658619" y="1378464"/>
            <a:ext cx="8772840" cy="4336920"/>
          </a:xfrm>
        </p:spPr>
        <p:txBody>
          <a:bodyPr/>
          <a:lstStyle/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 dirty="0"/>
              <a:t>Může být:</a:t>
            </a:r>
          </a:p>
          <a:p>
            <a:pPr marL="0" lvl="2" indent="0" hangingPunct="0">
              <a:spcBef>
                <a:spcPts val="0"/>
              </a:spcBef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 sz="3200" b="1" dirty="0">
                <a:solidFill>
                  <a:srgbClr val="E6E6E6"/>
                </a:solidFill>
                <a:latin typeface="Thorndale" pitchFamily="18"/>
              </a:rPr>
              <a:t>psaná</a:t>
            </a:r>
            <a:r>
              <a:rPr lang="cs-CZ" sz="3200" dirty="0">
                <a:solidFill>
                  <a:srgbClr val="E6E6E6"/>
                </a:solidFill>
                <a:latin typeface="Thorndale" pitchFamily="18"/>
              </a:rPr>
              <a:t> – jde o jeden celistvý dokument, jenž byl schválen najednou (USA, ČR)</a:t>
            </a:r>
          </a:p>
          <a:p>
            <a:pPr marL="0" lvl="2" indent="0" hangingPunct="0">
              <a:spcBef>
                <a:spcPts val="0"/>
              </a:spcBef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 sz="3200" b="1" dirty="0">
                <a:solidFill>
                  <a:srgbClr val="E6E6E6"/>
                </a:solidFill>
                <a:latin typeface="Thorndale" pitchFamily="18"/>
              </a:rPr>
              <a:t>nepsaná</a:t>
            </a:r>
            <a:r>
              <a:rPr lang="cs-CZ" sz="3200" dirty="0">
                <a:solidFill>
                  <a:srgbClr val="E6E6E6"/>
                </a:solidFill>
                <a:latin typeface="Thorndale" pitchFamily="18"/>
              </a:rPr>
              <a:t> – složena z více dokumentů, ústavních zvyklostí a precedentů (UK, Nový Zéland)</a:t>
            </a:r>
          </a:p>
          <a:p>
            <a:pPr marL="0" lvl="2" indent="0" hangingPunct="0">
              <a:spcBef>
                <a:spcPts val="0"/>
              </a:spcBef>
              <a:buClr>
                <a:srgbClr val="E6E6E6"/>
              </a:buClr>
              <a:buSzPct val="45000"/>
              <a:buNone/>
            </a:pPr>
            <a:endParaRPr lang="cs-CZ" sz="3200" dirty="0">
              <a:solidFill>
                <a:srgbClr val="E6E6E6"/>
              </a:solidFill>
              <a:latin typeface="Thorndale" pitchFamily="18"/>
            </a:endParaRPr>
          </a:p>
          <a:p>
            <a:pPr marL="0" lvl="2" indent="0" hangingPunct="0">
              <a:spcBef>
                <a:spcPts val="0"/>
              </a:spcBef>
              <a:buClr>
                <a:srgbClr val="E6E6E6"/>
              </a:buClr>
              <a:buSzPct val="45000"/>
              <a:buFont typeface="StarSymbol"/>
              <a:buChar char="●"/>
            </a:pPr>
            <a:endParaRPr lang="cs-CZ" sz="3200" dirty="0">
              <a:solidFill>
                <a:srgbClr val="E6E6E6"/>
              </a:solidFill>
              <a:latin typeface="Thorndale" pitchFamily="18"/>
            </a:endParaRPr>
          </a:p>
          <a:p>
            <a:pPr marL="0" lvl="2" indent="0" hangingPunct="0">
              <a:spcBef>
                <a:spcPts val="0"/>
              </a:spcBef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 sz="3200" b="1" dirty="0">
                <a:solidFill>
                  <a:srgbClr val="E6E6E6"/>
                </a:solidFill>
                <a:latin typeface="Thorndale" pitchFamily="18"/>
              </a:rPr>
              <a:t>flexibilní</a:t>
            </a:r>
            <a:r>
              <a:rPr lang="cs-CZ" sz="3200" dirty="0">
                <a:solidFill>
                  <a:srgbClr val="E6E6E6"/>
                </a:solidFill>
                <a:latin typeface="Thorndale" pitchFamily="18"/>
              </a:rPr>
              <a:t> – lze ji měnit stejným způsobem jako obyčejný zákon</a:t>
            </a:r>
          </a:p>
          <a:p>
            <a:pPr marL="0" lvl="2" indent="0" hangingPunct="0">
              <a:spcBef>
                <a:spcPts val="0"/>
              </a:spcBef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 sz="3200" b="1" dirty="0">
                <a:solidFill>
                  <a:srgbClr val="E6E6E6"/>
                </a:solidFill>
                <a:latin typeface="Thorndale" pitchFamily="18"/>
              </a:rPr>
              <a:t>rigidní</a:t>
            </a:r>
            <a:r>
              <a:rPr lang="cs-CZ" sz="3200" dirty="0">
                <a:solidFill>
                  <a:srgbClr val="E6E6E6"/>
                </a:solidFill>
                <a:latin typeface="Thorndale" pitchFamily="18"/>
              </a:rPr>
              <a:t> – změna často vyžaduje např. schválení ústavní většinou nebo </a:t>
            </a:r>
            <a:r>
              <a:rPr lang="cs-CZ" sz="3200" dirty="0" smtClean="0">
                <a:solidFill>
                  <a:srgbClr val="E6E6E6"/>
                </a:solidFill>
                <a:latin typeface="Thorndale" pitchFamily="18"/>
              </a:rPr>
              <a:t>dodatečným </a:t>
            </a:r>
            <a:r>
              <a:rPr lang="cs-CZ" sz="3200" dirty="0">
                <a:solidFill>
                  <a:srgbClr val="E6E6E6"/>
                </a:solidFill>
                <a:latin typeface="Thorndale" pitchFamily="18"/>
              </a:rPr>
              <a:t>referendem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740879" y="327240"/>
            <a:ext cx="8608320" cy="1172520"/>
          </a:xfrm>
        </p:spPr>
        <p:txBody>
          <a:bodyPr/>
          <a:lstStyle/>
          <a:p>
            <a:pPr lvl="0"/>
            <a:r>
              <a:rPr lang="cs-CZ" i="0"/>
              <a:t>Vznik a historie české ústavnosti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658619" y="1499760"/>
            <a:ext cx="8772840" cy="4899600"/>
          </a:xfrm>
        </p:spPr>
        <p:txBody>
          <a:bodyPr/>
          <a:lstStyle/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 sz="2800" dirty="0"/>
              <a:t>Etapy našeho ústavního vývoje:</a:t>
            </a:r>
          </a:p>
          <a:p>
            <a:pPr marL="0" lvl="2" indent="0" hangingPunct="0">
              <a:spcBef>
                <a:spcPts val="0"/>
              </a:spcBef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 sz="2800" i="1" dirty="0">
                <a:solidFill>
                  <a:srgbClr val="E6E6E6"/>
                </a:solidFill>
                <a:latin typeface="Thorndale" pitchFamily="18"/>
              </a:rPr>
              <a:t>období habsburské monarchie (1848 – 1918)</a:t>
            </a:r>
          </a:p>
          <a:p>
            <a:pPr marL="457200" lvl="5" indent="0" hangingPunct="0">
              <a:spcBef>
                <a:spcPts val="0"/>
              </a:spcBef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 sz="2800" dirty="0">
                <a:solidFill>
                  <a:srgbClr val="E6E6E6"/>
                </a:solidFill>
                <a:latin typeface="Thorndale" pitchFamily="18"/>
              </a:rPr>
              <a:t>1848 – 1867 (oktrojované ústavy – vyhlášené rozhodnutím císaře)</a:t>
            </a:r>
          </a:p>
          <a:p>
            <a:pPr marL="457200" lvl="5" indent="0" hangingPunct="0">
              <a:spcBef>
                <a:spcPts val="0"/>
              </a:spcBef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 sz="2800" dirty="0">
                <a:solidFill>
                  <a:srgbClr val="E6E6E6"/>
                </a:solidFill>
                <a:latin typeface="Thorndale" pitchFamily="18"/>
              </a:rPr>
              <a:t>1867 – 1918 (prosincová ústava – přijata říšský sněmem v součinnosti s monarchou; platila až do roku 1918 a postupně zavedla prvky konstituční monarchie včetně všeobecného volebního práva pro muže</a:t>
            </a:r>
            <a:r>
              <a:rPr lang="cs-CZ" sz="2800" dirty="0" smtClean="0">
                <a:solidFill>
                  <a:srgbClr val="E6E6E6"/>
                </a:solidFill>
                <a:latin typeface="Thorndale" pitchFamily="18"/>
              </a:rPr>
              <a:t>)</a:t>
            </a:r>
            <a:endParaRPr lang="cs-CZ" sz="2800" dirty="0">
              <a:solidFill>
                <a:srgbClr val="E6E6E6"/>
              </a:solidFill>
              <a:latin typeface="Thorndale" pitchFamily="18"/>
            </a:endParaRPr>
          </a:p>
          <a:p>
            <a:pPr marL="0" lvl="2" indent="0" hangingPunct="0">
              <a:spcBef>
                <a:spcPts val="0"/>
              </a:spcBef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 sz="2800" i="1" dirty="0" err="1">
                <a:solidFill>
                  <a:srgbClr val="E6E6E6"/>
                </a:solidFill>
                <a:latin typeface="Thorndale" pitchFamily="18"/>
              </a:rPr>
              <a:t>Prozatimní</a:t>
            </a:r>
            <a:r>
              <a:rPr lang="cs-CZ" sz="2800" i="1" dirty="0">
                <a:solidFill>
                  <a:srgbClr val="E6E6E6"/>
                </a:solidFill>
                <a:latin typeface="Thorndale" pitchFamily="18"/>
              </a:rPr>
              <a:t> ústava (1918 – 1922)</a:t>
            </a:r>
          </a:p>
          <a:p>
            <a:pPr marL="0" lvl="4" indent="0" hangingPunct="0">
              <a:spcBef>
                <a:spcPts val="0"/>
              </a:spcBef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 sz="2800" dirty="0">
                <a:solidFill>
                  <a:srgbClr val="E6E6E6"/>
                </a:solidFill>
                <a:latin typeface="Thorndale" pitchFamily="18"/>
              </a:rPr>
              <a:t>schválena v Československu okamžitě po vzniku samostatné </a:t>
            </a:r>
            <a:r>
              <a:rPr lang="cs-CZ" sz="2800" dirty="0" smtClean="0">
                <a:solidFill>
                  <a:srgbClr val="E6E6E6"/>
                </a:solidFill>
                <a:latin typeface="Thorndale" pitchFamily="18"/>
              </a:rPr>
              <a:t>republiky</a:t>
            </a:r>
            <a:endParaRPr lang="cs-CZ" sz="2800" dirty="0">
              <a:solidFill>
                <a:srgbClr val="E6E6E6"/>
              </a:solidFill>
              <a:latin typeface="Thorndale" pitchFamily="18"/>
            </a:endParaRPr>
          </a:p>
          <a:p>
            <a:pPr marL="0" lvl="2" indent="0" hangingPunct="0">
              <a:spcBef>
                <a:spcPts val="0"/>
              </a:spcBef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 sz="2800" i="1" dirty="0">
                <a:solidFill>
                  <a:srgbClr val="E6E6E6"/>
                </a:solidFill>
                <a:latin typeface="Thorndale" pitchFamily="18"/>
              </a:rPr>
              <a:t>ústavnost samostatné ČR (1993)</a:t>
            </a:r>
          </a:p>
          <a:p>
            <a:pPr marL="0" lvl="4" indent="0" hangingPunct="0">
              <a:spcBef>
                <a:spcPts val="0"/>
              </a:spcBef>
              <a:buNone/>
            </a:pPr>
            <a:endParaRPr lang="cs-CZ" sz="3200" dirty="0">
              <a:solidFill>
                <a:srgbClr val="E6E6E6"/>
              </a:solidFill>
              <a:latin typeface="Thorndale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740879" y="327240"/>
            <a:ext cx="8608320" cy="1172520"/>
          </a:xfrm>
        </p:spPr>
        <p:txBody>
          <a:bodyPr/>
          <a:lstStyle/>
          <a:p>
            <a:pPr lvl="0"/>
            <a:r>
              <a:rPr lang="cs-CZ" i="0"/>
              <a:t>Ústava České republiky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40879" y="1963080"/>
            <a:ext cx="8772840" cy="4899600"/>
          </a:xfrm>
        </p:spPr>
        <p:txBody>
          <a:bodyPr/>
          <a:lstStyle/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/>
              <a:t>schválena 16. prosince 1992 Českou národní radou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/>
              <a:t>ústavní zákon č. 1/1993 Sb.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/>
              <a:t>účinnosti nabyla 1. ledna 1993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/>
              <a:t>složena z preambule a osmi hlav (113 článků)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740879" y="327240"/>
            <a:ext cx="8608320" cy="1172520"/>
          </a:xfrm>
        </p:spPr>
        <p:txBody>
          <a:bodyPr/>
          <a:lstStyle/>
          <a:p>
            <a:pPr lvl="0"/>
            <a:r>
              <a:rPr lang="cs-CZ" i="0"/>
              <a:t>Ústava České republiky - složení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658619" y="1708247"/>
            <a:ext cx="8772840" cy="4696920"/>
          </a:xfrm>
        </p:spPr>
        <p:txBody>
          <a:bodyPr/>
          <a:lstStyle/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 sz="2800" i="1" dirty="0"/>
              <a:t>preambule</a:t>
            </a:r>
            <a:r>
              <a:rPr lang="cs-CZ" sz="2800" dirty="0"/>
              <a:t> (úvodní část ústavy vyjadřující hodnoty a tradice)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 sz="2800" i="1" dirty="0"/>
              <a:t>hlavy</a:t>
            </a:r>
          </a:p>
          <a:p>
            <a:pPr marL="0" lvl="2" indent="0" hangingPunct="0">
              <a:spcBef>
                <a:spcPts val="0"/>
              </a:spcBef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 sz="2800" u="sng" dirty="0">
                <a:solidFill>
                  <a:srgbClr val="E6E6E6"/>
                </a:solidFill>
                <a:latin typeface="Thorndale" pitchFamily="18"/>
              </a:rPr>
              <a:t>hlava I.</a:t>
            </a:r>
            <a:r>
              <a:rPr lang="cs-CZ" sz="2800" dirty="0">
                <a:solidFill>
                  <a:srgbClr val="E6E6E6"/>
                </a:solidFill>
                <a:latin typeface="Thorndale" pitchFamily="18"/>
              </a:rPr>
              <a:t> (podstata a zásady českého demokratického státu a politického systému</a:t>
            </a:r>
          </a:p>
          <a:p>
            <a:pPr marL="0" lvl="2" indent="0" hangingPunct="0">
              <a:spcBef>
                <a:spcPts val="0"/>
              </a:spcBef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 sz="2800" u="sng" dirty="0">
                <a:solidFill>
                  <a:srgbClr val="E6E6E6"/>
                </a:solidFill>
                <a:latin typeface="Thorndale" pitchFamily="18"/>
              </a:rPr>
              <a:t>hlavy II. - IV.</a:t>
            </a:r>
            <a:r>
              <a:rPr lang="cs-CZ" sz="2800" dirty="0">
                <a:solidFill>
                  <a:srgbClr val="E6E6E6"/>
                </a:solidFill>
                <a:latin typeface="Thorndale" pitchFamily="18"/>
              </a:rPr>
              <a:t> (stanovují pravomoci státních orgánů podle dělby moci na tři složky a principu brzd a rovnovah)</a:t>
            </a:r>
          </a:p>
          <a:p>
            <a:pPr marL="0" lvl="4" indent="0" hangingPunct="0">
              <a:spcBef>
                <a:spcPts val="0"/>
              </a:spcBef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 sz="2800" dirty="0">
                <a:solidFill>
                  <a:srgbClr val="E6E6E6"/>
                </a:solidFill>
                <a:latin typeface="Thorndale" pitchFamily="18"/>
              </a:rPr>
              <a:t>hlava II. (moc zákonodárná – dvoukomorový parlament (Poslanecká sněmovna Parlamentu ČR a Senát Parlamentu ČR))</a:t>
            </a:r>
          </a:p>
          <a:p>
            <a:pPr marL="0" lvl="4" indent="0" hangingPunct="0">
              <a:spcBef>
                <a:spcPts val="0"/>
              </a:spcBef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 sz="2800" dirty="0">
                <a:solidFill>
                  <a:srgbClr val="E6E6E6"/>
                </a:solidFill>
                <a:latin typeface="Thorndale" pitchFamily="18"/>
              </a:rPr>
              <a:t>hlava III. (moc výkonná – prezident republiky, vláda a státní zastupitelství)</a:t>
            </a:r>
          </a:p>
          <a:p>
            <a:pPr marL="0" lvl="4" indent="0" hangingPunct="0">
              <a:spcBef>
                <a:spcPts val="0"/>
              </a:spcBef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 sz="2800" dirty="0">
                <a:solidFill>
                  <a:srgbClr val="E6E6E6"/>
                </a:solidFill>
                <a:latin typeface="Thorndale" pitchFamily="18"/>
              </a:rPr>
              <a:t>hlava IV. (moc soudní – Ústavní soud ČR a soustava soudů)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740879" y="327240"/>
            <a:ext cx="8608320" cy="1172520"/>
          </a:xfrm>
        </p:spPr>
        <p:txBody>
          <a:bodyPr/>
          <a:lstStyle/>
          <a:p>
            <a:pPr lvl="0"/>
            <a:r>
              <a:rPr lang="cs-CZ" i="0"/>
              <a:t>Ústava České republiky - složení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740879" y="1963080"/>
            <a:ext cx="8772840" cy="4899600"/>
          </a:xfrm>
        </p:spPr>
        <p:txBody>
          <a:bodyPr/>
          <a:lstStyle/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 i="1"/>
              <a:t>hlavy</a:t>
            </a:r>
          </a:p>
          <a:p>
            <a:pPr marL="0" lvl="2" indent="0" hangingPunct="0">
              <a:spcBef>
                <a:spcPts val="0"/>
              </a:spcBef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 sz="3200" u="sng">
                <a:solidFill>
                  <a:srgbClr val="E6E6E6"/>
                </a:solidFill>
                <a:latin typeface="Thorndale" pitchFamily="18"/>
              </a:rPr>
              <a:t>hlava V.</a:t>
            </a:r>
            <a:r>
              <a:rPr lang="cs-CZ" sz="3200">
                <a:solidFill>
                  <a:srgbClr val="E6E6E6"/>
                </a:solidFill>
                <a:latin typeface="Thorndale" pitchFamily="18"/>
              </a:rPr>
              <a:t> (kontrolní moc (Nejvyšší kontrolní úřad))</a:t>
            </a:r>
          </a:p>
          <a:p>
            <a:pPr marL="0" lvl="2" indent="0" hangingPunct="0">
              <a:spcBef>
                <a:spcPts val="0"/>
              </a:spcBef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 sz="3200" u="sng">
                <a:solidFill>
                  <a:srgbClr val="E6E6E6"/>
                </a:solidFill>
                <a:latin typeface="Thorndale" pitchFamily="18"/>
              </a:rPr>
              <a:t>hlava VI.</a:t>
            </a:r>
            <a:r>
              <a:rPr lang="cs-CZ" sz="3200">
                <a:solidFill>
                  <a:srgbClr val="E6E6E6"/>
                </a:solidFill>
                <a:latin typeface="Thorndale" pitchFamily="18"/>
              </a:rPr>
              <a:t> (ČNB)</a:t>
            </a:r>
          </a:p>
          <a:p>
            <a:pPr marL="0" lvl="2" indent="0" hangingPunct="0">
              <a:spcBef>
                <a:spcPts val="0"/>
              </a:spcBef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 sz="3200" u="sng">
                <a:solidFill>
                  <a:srgbClr val="E6E6E6"/>
                </a:solidFill>
                <a:latin typeface="Thorndale" pitchFamily="18"/>
              </a:rPr>
              <a:t>hlava VII.</a:t>
            </a:r>
            <a:r>
              <a:rPr lang="cs-CZ" sz="3200">
                <a:solidFill>
                  <a:srgbClr val="E6E6E6"/>
                </a:solidFill>
                <a:latin typeface="Thorndale" pitchFamily="18"/>
              </a:rPr>
              <a:t> (územní samospráva)</a:t>
            </a:r>
          </a:p>
          <a:p>
            <a:pPr marL="0" lvl="2" indent="0" hangingPunct="0">
              <a:spcBef>
                <a:spcPts val="0"/>
              </a:spcBef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cs-CZ" sz="3200" u="sng">
                <a:solidFill>
                  <a:srgbClr val="E6E6E6"/>
                </a:solidFill>
                <a:latin typeface="Thorndale" pitchFamily="18"/>
              </a:rPr>
              <a:t>hlava VIII.</a:t>
            </a:r>
            <a:r>
              <a:rPr lang="cs-CZ" sz="3200">
                <a:solidFill>
                  <a:srgbClr val="E6E6E6"/>
                </a:solidFill>
                <a:latin typeface="Thorndale" pitchFamily="18"/>
              </a:rPr>
              <a:t> (přechodná a závěrečná ustanovení)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720000" y="571680"/>
            <a:ext cx="8608320" cy="2501640"/>
          </a:xfrm>
        </p:spPr>
        <p:txBody>
          <a:bodyPr>
            <a:spAutoFit/>
          </a:bodyPr>
          <a:lstStyle/>
          <a:p>
            <a:pPr lvl="0"/>
            <a:r>
              <a:rPr lang="cs-CZ" i="0"/>
              <a:t>Zdroje:</a:t>
            </a:r>
            <a:br>
              <a:rPr lang="cs-CZ" i="0"/>
            </a:br>
            <a:r>
              <a:rPr lang="cs-CZ" i="0"/>
              <a:t/>
            </a:r>
            <a:br>
              <a:rPr lang="cs-CZ" i="0"/>
            </a:br>
            <a:r>
              <a:rPr lang="cs-CZ" sz="3200" b="0" i="0"/>
              <a:t>DVOŘÁK, Jan. </a:t>
            </a:r>
            <a:r>
              <a:rPr lang="cs-CZ" sz="3200" b="0"/>
              <a:t>Odmaturuj! Ze společenských věd.</a:t>
            </a:r>
            <a:r>
              <a:rPr lang="cs-CZ" sz="3200" b="0" i="0"/>
              <a:t> Druhé, přepracované vydání. Brno: Didaktis, 2015. 288 s. ISBN 978-80-7358-243-2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lyt-darkblu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392</Words>
  <Application>Microsoft Office PowerPoint</Application>
  <PresentationFormat>Širokoúhlá obrazovka</PresentationFormat>
  <Paragraphs>42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Albany</vt:lpstr>
      <vt:lpstr>Arial</vt:lpstr>
      <vt:lpstr>Calibri</vt:lpstr>
      <vt:lpstr>DejaVu Sans</vt:lpstr>
      <vt:lpstr>StarSymbol</vt:lpstr>
      <vt:lpstr>Thorndale</vt:lpstr>
      <vt:lpstr>lyt-darkblue</vt:lpstr>
      <vt:lpstr>ÚSTAVA ČR</vt:lpstr>
      <vt:lpstr>Ústava jako nejvyšší zákon státu</vt:lpstr>
      <vt:lpstr>Ústava jako nejvyšší zákon státu</vt:lpstr>
      <vt:lpstr>Vznik a historie české ústavnosti</vt:lpstr>
      <vt:lpstr>Ústava České republiky</vt:lpstr>
      <vt:lpstr>Ústava České republiky - složení</vt:lpstr>
      <vt:lpstr>Ústava České republiky - složení</vt:lpstr>
      <vt:lpstr>Zdroje:  DVOŘÁK, Jan. Odmaturuj! Ze společenských věd. Druhé, přepracované vydání. Brno: Didaktis, 2015. 288 s. ISBN 978-80-7358-243-2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ÚSTAVA ČR</dc:title>
  <dc:creator>Bc. Lucie Homolková</dc:creator>
  <cp:lastModifiedBy>Bc. Lucie Homolková</cp:lastModifiedBy>
  <cp:revision>6</cp:revision>
  <dcterms:created xsi:type="dcterms:W3CDTF">2019-10-12T13:55:14Z</dcterms:created>
  <dcterms:modified xsi:type="dcterms:W3CDTF">2019-10-14T05:25:44Z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rmace 1">
    <vt:lpwstr/>
  </property>
  <property fmtid="{D5CDD505-2E9C-101B-9397-08002B2CF9AE}" pid="3" name="Informace 2">
    <vt:lpwstr/>
  </property>
  <property fmtid="{D5CDD505-2E9C-101B-9397-08002B2CF9AE}" pid="4" name="Informace 3">
    <vt:lpwstr/>
  </property>
  <property fmtid="{D5CDD505-2E9C-101B-9397-08002B2CF9AE}" pid="5" name="Informace 4">
    <vt:lpwstr/>
  </property>
</Properties>
</file>