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82" r:id="rId3"/>
    <p:sldId id="258" r:id="rId4"/>
    <p:sldId id="259" r:id="rId5"/>
    <p:sldId id="260" r:id="rId6"/>
    <p:sldId id="261" r:id="rId7"/>
    <p:sldId id="273" r:id="rId8"/>
    <p:sldId id="274" r:id="rId9"/>
    <p:sldId id="275" r:id="rId10"/>
    <p:sldId id="280" r:id="rId11"/>
    <p:sldId id="276" r:id="rId12"/>
    <p:sldId id="262" r:id="rId13"/>
    <p:sldId id="265" r:id="rId14"/>
    <p:sldId id="264" r:id="rId15"/>
    <p:sldId id="277" r:id="rId16"/>
    <p:sldId id="263" r:id="rId17"/>
    <p:sldId id="270" r:id="rId18"/>
    <p:sldId id="271" r:id="rId19"/>
    <p:sldId id="269" r:id="rId20"/>
    <p:sldId id="279" r:id="rId21"/>
    <p:sldId id="267" r:id="rId22"/>
    <p:sldId id="281" r:id="rId23"/>
    <p:sldId id="285" r:id="rId24"/>
    <p:sldId id="283" r:id="rId25"/>
    <p:sldId id="272" r:id="rId26"/>
    <p:sldId id="278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9533C-9585-4707-94D2-C1620431D97F}" type="datetimeFigureOut">
              <a:rPr lang="cs-CZ" smtClean="0"/>
              <a:t>31.1.2014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E1130-011E-46F8-9602-E99497976A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941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BEC-CB1B-4F06-8F4B-707F97E12655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2714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E1130-011E-46F8-9602-E99497976AF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34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E1130-011E-46F8-9602-E99497976AFA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7350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E1130-011E-46F8-9602-E99497976AFA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4500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E1130-011E-46F8-9602-E99497976AFA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4942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E1130-011E-46F8-9602-E99497976AFA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54819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E1130-011E-46F8-9602-E99497976AFA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55318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E1130-011E-46F8-9602-E99497976AFA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32608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E1130-011E-46F8-9602-E99497976AFA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11883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E1130-011E-46F8-9602-E99497976AFA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01236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E1130-011E-46F8-9602-E99497976AFA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1415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E1130-011E-46F8-9602-E99497976AF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48447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E1130-011E-46F8-9602-E99497976AFA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77303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E1130-011E-46F8-9602-E99497976AFA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53949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E1130-011E-46F8-9602-E99497976AFA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37886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E1130-011E-46F8-9602-E99497976AFA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42023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E1130-011E-46F8-9602-E99497976AFA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15243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E1130-011E-46F8-9602-E99497976AFA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75517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E1130-011E-46F8-9602-E99497976AFA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8046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E1130-011E-46F8-9602-E99497976AFA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9889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E1130-011E-46F8-9602-E99497976AFA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86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E1130-011E-46F8-9602-E99497976AF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371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E1130-011E-46F8-9602-E99497976AF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2699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E1130-011E-46F8-9602-E99497976AF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9698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E1130-011E-46F8-9602-E99497976AF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5170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E1130-011E-46F8-9602-E99497976AF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9892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956B-FD7B-4D06-8718-55C70EE108D1}" type="datetimeFigureOut">
              <a:rPr lang="cs-CZ" smtClean="0"/>
              <a:t>31.1.2014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22E8A-2286-4886-90D4-90D7D7693A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0387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956B-FD7B-4D06-8718-55C70EE108D1}" type="datetimeFigureOut">
              <a:rPr lang="cs-CZ" smtClean="0"/>
              <a:t>31.1.2014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22E8A-2286-4886-90D4-90D7D7693A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8340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956B-FD7B-4D06-8718-55C70EE108D1}" type="datetimeFigureOut">
              <a:rPr lang="cs-CZ" smtClean="0"/>
              <a:t>31.1.2014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22E8A-2286-4886-90D4-90D7D7693A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0375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956B-FD7B-4D06-8718-55C70EE108D1}" type="datetimeFigureOut">
              <a:rPr lang="cs-CZ" smtClean="0"/>
              <a:t>31.1.2014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22E8A-2286-4886-90D4-90D7D7693A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0249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956B-FD7B-4D06-8718-55C70EE108D1}" type="datetimeFigureOut">
              <a:rPr lang="cs-CZ" smtClean="0"/>
              <a:t>31.1.2014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22E8A-2286-4886-90D4-90D7D7693A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6765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956B-FD7B-4D06-8718-55C70EE108D1}" type="datetimeFigureOut">
              <a:rPr lang="cs-CZ" smtClean="0"/>
              <a:t>31.1.2014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22E8A-2286-4886-90D4-90D7D7693A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077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956B-FD7B-4D06-8718-55C70EE108D1}" type="datetimeFigureOut">
              <a:rPr lang="cs-CZ" smtClean="0"/>
              <a:t>31.1.2014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22E8A-2286-4886-90D4-90D7D7693A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0348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956B-FD7B-4D06-8718-55C70EE108D1}" type="datetimeFigureOut">
              <a:rPr lang="cs-CZ" smtClean="0"/>
              <a:t>31.1.2014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22E8A-2286-4886-90D4-90D7D7693A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709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956B-FD7B-4D06-8718-55C70EE108D1}" type="datetimeFigureOut">
              <a:rPr lang="cs-CZ" smtClean="0"/>
              <a:t>31.1.2014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22E8A-2286-4886-90D4-90D7D7693A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0839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956B-FD7B-4D06-8718-55C70EE108D1}" type="datetimeFigureOut">
              <a:rPr lang="cs-CZ" smtClean="0"/>
              <a:t>31.1.2014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22E8A-2286-4886-90D4-90D7D7693A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894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956B-FD7B-4D06-8718-55C70EE108D1}" type="datetimeFigureOut">
              <a:rPr lang="cs-CZ" smtClean="0"/>
              <a:t>31.1.2014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22E8A-2286-4886-90D4-90D7D7693A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5315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5956B-FD7B-4D06-8718-55C70EE108D1}" type="datetimeFigureOut">
              <a:rPr lang="cs-CZ" smtClean="0"/>
              <a:t>31.1.2014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22E8A-2286-4886-90D4-90D7D7693A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173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rad.cz/cz/stat_symboly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/aspi.cz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392" y="1988840"/>
            <a:ext cx="7772400" cy="1470025"/>
          </a:xfrm>
        </p:spPr>
        <p:txBody>
          <a:bodyPr>
            <a:normAutofit/>
          </a:bodyPr>
          <a:lstStyle/>
          <a:p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 Téma: Člověk v demokratickém státě</a:t>
            </a: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3200" b="1" dirty="0" smtClean="0"/>
              <a:t> 2. Náš stát Česká republika</a:t>
            </a:r>
            <a:endParaRPr lang="cs-CZ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51464" y="4725144"/>
            <a:ext cx="6400800" cy="1896616"/>
          </a:xfrm>
        </p:spPr>
        <p:txBody>
          <a:bodyPr>
            <a:normAutofit/>
          </a:bodyPr>
          <a:lstStyle/>
          <a:p>
            <a:pPr algn="r"/>
            <a:endParaRPr lang="cs-CZ" dirty="0" smtClean="0"/>
          </a:p>
          <a:p>
            <a:pPr algn="r"/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cs-CZ" dirty="0"/>
          </a:p>
        </p:txBody>
      </p:sp>
      <p:pic>
        <p:nvPicPr>
          <p:cNvPr id="4" name="obrázek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14290"/>
            <a:ext cx="5743575" cy="1400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AutoShape 2" descr="data:image/jpeg;base64,/9j/4AAQSkZJRgABAQAAAQABAAD/2wCEAAkGBhAQEBAPDxAPDw8PDwwNDQ8NDw4NDQ8PFBAVFRQQEhQXHCYeFxkjGRIUHy8gIycpLSwsFR4xQTwqNSYrLCkBCQoKDgwNGQ8PGS0kHiQpKSkpLSwsKSwpLCkpKSkpLSkpMCkpLCkpKSopKSwpKSkpKSksKSwpLCwvLCkpKSwpKf/AABEIALoA+AMBIgACEQEDEQH/xAAcAAACAgMBAQAAAAAAAAAAAAAAAQQFAgMGBwj/xABDEAACAgEBBQQGBQkGBwAAAAAAAQIDEQQFBhIhMUFRYXEHEyKBkaEjMlKxwRRCYmNygpPR8CQzQ1TS4RUWF5KywvH/xAAaAQEAAgMBAAAAAAAAAAAAAAAAAgQBAwUG/8QAKREBAAICAQQCAQIHAAAAAAAAAAECAxEEEiExQQVRIhMyFEJSYXGBof/aAAwDAQACEQMRAD8A9xAAABYGAAAAAALAAAxAAwEADAQAMAFgBgGAAAAAAAAAAAAAEMAAAAAAAAAABAAwFkYgAAwMAAAEBjOWCsntXEsPks4zn7ybrLVGLb7Dl9TdkDqaNRnl2kg4/RbY4PZnnh7JLrHwfei+p2zU1n1tf/cl8mBPnYksvlhZeeWF3mijXwmk4yUovKzF5We45neLbqs+iqeYf4kl0l+ivArdl7SdMny4oSxxRz2/aXiB6CmModPvJX09teLin9zLOjXxlzTTXh1+AErIzCNiZmAAAAAhgAAAAAAIBgAAAAIBgAAACDIDAQAAZMZTwabLgN0rEiJftBR8fLl8yNqL/ErdReBlrtdKfXp2JdCousNl1pCtsAwsmaWOTEAGyqJhFEuisDfp6y30leOnyImlpLfTVASqckiNrXVGFcTY2A/XmyM0ys12o4Vy6m/ZrfDlgTgE2V2q27TXLhlPEl1STePPAFkBE0+0ITXFGSlF9sefx7iUpAAxDAAFkAGAsjAAAAFgAyRdobSrog7LZqEI9ZPv7ku1+A1vwJLZUbe3mo0kc2SzNr2ao4dkvd2LxZxW3PSHdY3HTfQw6cbSd0vwj8zj9RqZSblOUpSfOUpNyk/Nl/Fw7T3u1zd2+j9Jz43+UUpVtvhdLbnBd0k/r+fI6bSbbp1EeOiyNi7eF+1H9qPVe88UuuIq2hOuSnXOUJrpKEnGS95vycOk/t7Ixefb2/UXldfccDsz0lyWIauPGunralia8ZQ6P3Y8mdTptqVXx9ZVONkH2xeWvBrqn5nPyYbY/LZFolvtsI8pBKRiaUgCQG2uAGVUCw09RqoqLTTUAb9LSWdNZporJkEBkjXZMcpYIl9wGrUST6k/SWJLBQ6m8iQ2pOt+y8r7Mua/2A7G3o8HEbw08NzfZYuPyecP5r5lvRvTXjE1KDx3ccfiik23tGN004J8MU0m1htt5bx8AI2j1sqpcUX+0n0ku5/zOo0e8tOPak4PtjKMm/c11OPM4wA6+W9dWcJTa+1wrHwzks9PrVLDTynzTXajitJRxSSzjLSyzoNJBxkopNRikl4+IF+M1xsRmmAwEMAAQAefVekxer50S9bjopr1We/L54OT2xty7VT47pZx9SCyq4Luivx6kfaGisom6rYuMl71JdkovtTINlp3ceHHWeqsNE2mWdlhDuvMbtQQLtQb0WV95AuvMbryJZaY2HZYPR7Rtpn6ymcq5rti+q7mujXgyPKRiRmIntLLv9i+kGE8Q1SVcunrYJ+qf7Uesfu8jr6rIySlFqUWsxlFqUWu9NHiSLTY2279NLNM8RzmVcvaql5x/Fcyll4cT3onF/t6/CBMppOZ3f3109+IW/2ezkvaeaZPwn2e/B2+l0+cePNY6M516WpOrNkTs9NQWmnpMNPQT64EGTrgZykDeCPbaArrSs1OoNmp1BVai8DDUXEG2wd1hobAxbADOMQCMSRVWKusmVVAZUVFnp5yXRv4keqskxAlQufa2+8kV65Lq/kVsrSPbeBf17Ri3hSWe7o/mSYWpnFW3lpsjaTksN+1DGe9x7/cB0gGFVmVkAOe25u/DUQddiXR+qn+dXPsafd3o8S1NrTafVNxfmnhn0VquSz3c/hzPmLVapuUm+1yfxbZ0+DadTDVdnfqSFbca7biNOZ0EGc7DS2DYjABpDjE3QqAwhWSqqTZVQTqdMBjRpzp9394tRpcKEuOvtqszKHu7Y+4qqaCXCsWpFo1Y29V2BvjptTiLfqLX/h2tcMn+hPo/kzpGeFMudk786jTYi366pY+jtbbS/Rn1XzRz8vC90lsi/29WtsK/UXlPs7fXS6rEYz9Xa/8K1qMv3X0kbtRec+1JrOphsjv4LUagrrrTHV6yMec5Riv05Rj97KfUbzaSPXUV+UW5/8AimQmYhsrjvbxCxlIxKSe+mjX585fs1T/ABFHffS9138Nf6jHXX7bY4uaf5ZdBGBIrqKCrfbSd138NfzJdW+uk/Xfw/8Acx11+z+Ezf0yvqqSXXWc7/z1pV0je/3Ir/2NF3pEgv7vTyfjOyMfkkx+pX7Trwc9vFXYRWBOw871fpB1MvqRpr8oux/GTx8ik1m8+rs+tqLfKMlWvhHBCc1VinxeWfMxD1e7UJc20l4tL7yr1G2qI/WvpXnbX/M8lv1Epc5NyffJuX3mgh+t/ZZj4mPdnqdm8Wl/zNH8SI9PvNpoSUo6mjK/WLDXameb7K2NdqrFVRBzl1b6QhH7U5dEv65no+wNwNPp8SuS1V3J+0n+TwfhH87zfwROt7W9K/I4vHwfutO/p2+xdtVXQU6pKUHy9l5Sfak+33CDSaObab5JJJLoku5LsA3OXPnsttSuXkfM++Ox56LV3UST4eKVlMuydMm3FrvxzT8UfTs45R5l6ZtkRlofXtfSaa6vgl28Fj4ZR8s8L80WuLk6L6+0LxuHiMpGDDBmonYaWODONZshUSaqANNdJMq05up0xOp05lhpp05PqoNldJvjAyMYVmbeBtmi2wAtsIN94X3kCybl+LI3vFK9Vp7J48dslorWNyVljb5f/CRZt7U8Kr/KLnGPJL1kunn1Ic546EeUjzfK5c5p1HaHq+H8fTDG7d7HbY5PLbb75PifzMVEIo3QrKLpa14KFZJrpM6qSbTQGWqqglQqN0KTNxwBp4TTZI22yIlswMbLCPKQTkYoBGUazOFZdbubE/KdRXU8qLblY11VcVmTXj2e8zEbnSN7RSs2l6FuXpaloqPUY+kTeoljE5XLlJS8uiXd5nZaPZyislVsrRRjwwqgoVw5QjFYS8fF+J0la5F6I1Gnjct+u82gRgkBkBlrIpd6Njw1Wnu09mVC6Dg2usX1jNeKaT9xdGNlaawzMTqdj5h29ubq9FNq6tuvLUL605UTXen+a/B4aK2qg+ndRs58+Ho+q6p+a7Tlts7iaS/OaY0WPpbQlDn3yh9WS/rkdHHzI8WhrmjxarTk2nTFlrtiz09s6bFiUHjK+rJdk496aw/6Y66Do1mJjcNTTVQSoVGyNZngyEoibHKRHttMgttIN94r7yLPvfw/mVs/Iphru0rXH4uTPbVI/wB+mM5Z8jRZZ3DttI0pHnORybZ7d/H09XxeHTj17efciUxJAkb66ysuCusmU0hRSWNGnAxo05MrpNlVJu4QNLhg0WyN9siBqLQNV1hCsmZXWkdsBm2uBhXEsdBo5WTjXCLlOclGMV1bYYmYiNyWn07fJLLfJJdW+5Hpm6u7r0sZSsx6+1KLS5+rrznhb73yz5JFZu/ufbTfGzUKCjU1OKjOM3Oa+quXRJ8/cjv9maTL4pFjFT3LhfIczqj9PHMa9p2z9PwxJglHBkWHFAAACABgI120Jo2iA5beDdyvURxYmnHPq7Y/Xh4eK8PxOA2ru3dpsuS46+y2HOP73bF+Z7LOpPqV+o2djLj711TXcyxh5FsXbzCM1iXi5hKR3W3tzIzzPTpVW8263yqn5fYfy8jz7WKUJShNOE4vhlGSxJPuaOtjzVyRuGqazElbaQ7LG+nx7DKfe/gRrrihyvkK0/HH3l1+J8XbJ+WXtH/ZYzkl/MiW2hbaRpyOHe9rzu093pceOuOvTSNQmbJ2dLVairTwlGMrpqClNvhXLLbx4LoXm8Ho71Wk4ZQ/tUJPhctPXNzhLulDm0nz59Dl6bZQlGcJOMotSjKLxKLTypJ9jPaNyt5Ja6hyn7OoplGu9x9mNnEsxsS7G8PK70SpFbdpUuZmy4dXr3r7h5zpdwdozXEtLOK/WSqqk/3ZSTNGo2NdRLgvqnVLqlOOMrvT6P3HvNWym1nJp2hsSNkPV21xth14ZrOH3p9U/FGycMepUKfK26vyjs8T09BYVVHdz3J0ifKN8fBWJpfGOTGe5tGPZndB9jlwzXvWF95r/Ssux8lgn7ccomuyRZbY2TZppYnzi/qWRzwS9/Y/ArqNFbfLhprlY/0VyXm+i97Nep3pejLSa9W+yBqLStvtOts9H+tks5oT+w7va+KWPmcltfZ12nn6u+uVc8ZSljEl3xkuUl4ozNZjyjTPjyTqtolDnI3aHQ2XT4Ka52zfPhri5vHfy6D2RsyzVX10VLM7JYy/qxS5ynLwS5ntOwthV6atUadcuXrLMfSXS7Zzf3LsJUp1K/L5kYI1HeXmEdzdfHm9Jf7oqXyTOv3M3Zsok9RfHgnwuFNcscab6zkuzlyS8Wd1HZL7zdRsnDyzfGKInbj5fkcmSnTqIadFszPNlxTSorCHXXhYRmbXNIYAAAAAIYAACGIBiaAAI+o0ql5nE787sq2qV0I/2imLkmutla5uD72llp+GDviNqqcrK6j0njvNLxaPT5uuvIdtp6hvH6Mq7Jys01i08pNt1WRlKnPfBrnFeHNeXQ47V+jjaUXhUwtX2qbqpL4Saa+BTnHMPU4ubhyR+7X+XLykYHRf9Pdp/wCUn/E0/wDrLjdX0ealamuzWVeqpqatcZTrk7ZReYwSi3yzjLfYjEUmZTvysVazPVCdu76Ma/Vwt10rOOaU1p6mocCfNesnhvi8F07zvdj7Froiq9PVGqvPE1HLcpfalJ85PxZZbP0vG3KXaXEKUuhbrSKvMZuTkzT+U9iohhI2OOQHkkrtMtNF9hhLRR7iSAFPq9m8msKUX1jJKUfgyNXs6f1UlGPdFKK+COgYuEM7nWlVXshdvUrdv7s16mqVFqzF/wB3P8+qzsnF+fZ2nUGrUQyjExtmtpraJh5Z6O923p67brF9NbOzT1/o11zcZNftTj8Io9J2dpFFZ95Do0D4umEuiXJdS6hHCMVrqNQnmy2y3m1jwGBgSagAAAAAAGAAAABZDIDAWQyAwFkMgMTAYEe7Rxl1RDs2Quws8gBUf8H8Rx2PzLYANVFKisG3IxAMBZABgIMgMAABA0GRgY8JkAALIwFkBgLIZAYCyGQGAsjAQAAAAAAAAAAAABgAABiGIAAAAYgAAAAAAAYALADAAAAEGBgAh4AADAYAAAA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049" y="3356992"/>
            <a:ext cx="3744416" cy="281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24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6265" y="404664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cs-CZ" b="1" dirty="0" smtClean="0"/>
              <a:t>Praha</a:t>
            </a:r>
            <a:r>
              <a:rPr lang="cs-CZ" dirty="0" smtClean="0"/>
              <a:t> hlavní město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5328592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 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                                                                           </a:t>
            </a:r>
            <a:r>
              <a:rPr lang="cs-CZ" sz="2000" b="1" dirty="0" smtClean="0"/>
              <a:t>Hradčany</a:t>
            </a:r>
            <a:endParaRPr lang="cs-CZ" sz="2000" b="1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3" y="1196752"/>
            <a:ext cx="1729159" cy="1336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93" y="1196752"/>
            <a:ext cx="7068992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61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cs-CZ" sz="4900" b="1" dirty="0" smtClean="0"/>
              <a:t>HISTORIE</a:t>
            </a:r>
            <a:r>
              <a:rPr lang="cs-CZ" sz="3200" dirty="0" smtClean="0"/>
              <a:t>     Dlouhá cesta za demokracií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2250" y="816149"/>
            <a:ext cx="8911749" cy="5925219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sz="2000" dirty="0" smtClean="0"/>
              <a:t>Únor 1948</a:t>
            </a:r>
          </a:p>
          <a:p>
            <a:pPr marL="0" indent="0">
              <a:buNone/>
            </a:pPr>
            <a:r>
              <a:rPr lang="cs-CZ" dirty="0" smtClean="0"/>
              <a:t>                                       </a:t>
            </a:r>
            <a:r>
              <a:rPr lang="cs-CZ" sz="2000" dirty="0" smtClean="0"/>
              <a:t>Komunismus u nás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000" dirty="0" smtClean="0"/>
              <a:t>Václav Havel</a:t>
            </a:r>
          </a:p>
          <a:p>
            <a:pPr marL="0" indent="0">
              <a:buNone/>
            </a:pPr>
            <a:r>
              <a:rPr lang="cs-CZ" sz="2000" dirty="0" smtClean="0"/>
              <a:t>1989 </a:t>
            </a:r>
          </a:p>
          <a:p>
            <a:pPr marL="0" indent="0">
              <a:buNone/>
            </a:pPr>
            <a:r>
              <a:rPr lang="cs-CZ" sz="2000" dirty="0" smtClean="0"/>
              <a:t>1. demokratické volby</a:t>
            </a: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Sametová revoluce  </a:t>
            </a:r>
          </a:p>
          <a:p>
            <a:pPr marL="0" indent="0">
              <a:buNone/>
            </a:pPr>
            <a:endParaRPr lang="cs-CZ" sz="20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86057"/>
            <a:ext cx="2238697" cy="140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807" y="980728"/>
            <a:ext cx="3035049" cy="2164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01" y="3789040"/>
            <a:ext cx="115728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3789040"/>
            <a:ext cx="20097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06699"/>
            <a:ext cx="4320480" cy="277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30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368152"/>
          </a:xfrm>
        </p:spPr>
        <p:txBody>
          <a:bodyPr>
            <a:noAutofit/>
          </a:bodyPr>
          <a:lstStyle/>
          <a:p>
            <a:pPr lvl="0"/>
            <a:r>
              <a:rPr lang="cs-CZ" b="1" dirty="0" smtClean="0"/>
              <a:t>Vysvětli demokratický systém </a:t>
            </a:r>
            <a:br>
              <a:rPr lang="cs-CZ" b="1" dirty="0" smtClean="0"/>
            </a:br>
            <a:r>
              <a:rPr lang="cs-CZ" b="1" dirty="0" smtClean="0"/>
              <a:t>v České republice.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16832"/>
            <a:ext cx="9252520" cy="4209331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endParaRPr lang="cs-CZ" b="1" dirty="0" smtClean="0"/>
          </a:p>
          <a:p>
            <a:pPr marL="0" lvl="0" indent="0">
              <a:buNone/>
            </a:pPr>
            <a:endParaRPr lang="cs-CZ" b="1" dirty="0" smtClean="0"/>
          </a:p>
          <a:p>
            <a:pPr marL="0" lvl="0" indent="0" algn="ctr">
              <a:buNone/>
            </a:pPr>
            <a:r>
              <a:rPr lang="cs-CZ" b="1" dirty="0" smtClean="0"/>
              <a:t>Co </a:t>
            </a:r>
            <a:r>
              <a:rPr lang="cs-CZ" b="1" dirty="0"/>
              <a:t>znamená demokratický systém? </a:t>
            </a:r>
            <a:endParaRPr lang="cs-CZ" b="1" dirty="0" smtClean="0"/>
          </a:p>
          <a:p>
            <a:pPr marL="0" lvl="0" indent="0" algn="ctr">
              <a:buNone/>
            </a:pPr>
            <a:r>
              <a:rPr lang="cs-CZ" b="1" dirty="0" smtClean="0"/>
              <a:t> </a:t>
            </a:r>
            <a:endParaRPr lang="cs-CZ" dirty="0"/>
          </a:p>
          <a:p>
            <a:pPr marL="0" indent="0" algn="ctr">
              <a:buNone/>
            </a:pPr>
            <a:r>
              <a:rPr lang="cs-CZ" dirty="0" smtClean="0"/>
              <a:t> </a:t>
            </a:r>
            <a:r>
              <a:rPr lang="cs-CZ" dirty="0"/>
              <a:t>Slovo </a:t>
            </a:r>
            <a:r>
              <a:rPr lang="cs-CZ" b="1" dirty="0"/>
              <a:t>demokracie</a:t>
            </a:r>
            <a:r>
              <a:rPr lang="cs-CZ" dirty="0"/>
              <a:t> je řeckého původu a znamená </a:t>
            </a:r>
            <a:r>
              <a:rPr lang="cs-CZ" dirty="0">
                <a:solidFill>
                  <a:srgbClr val="FF0000"/>
                </a:solidFill>
              </a:rPr>
              <a:t>vládu lidu</a:t>
            </a:r>
            <a:r>
              <a:rPr lang="cs-CZ" dirty="0" smtClean="0">
                <a:solidFill>
                  <a:srgbClr val="FF0000"/>
                </a:solidFill>
              </a:rPr>
              <a:t>. </a:t>
            </a:r>
          </a:p>
          <a:p>
            <a:pPr marL="0" indent="0" algn="ctr">
              <a:buNone/>
            </a:pPr>
            <a:endParaRPr lang="cs-CZ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cs-CZ" dirty="0" smtClean="0"/>
              <a:t> </a:t>
            </a:r>
            <a:r>
              <a:rPr lang="cs-CZ" dirty="0"/>
              <a:t>S</a:t>
            </a:r>
            <a:r>
              <a:rPr lang="cs-CZ" dirty="0" smtClean="0"/>
              <a:t>lovem </a:t>
            </a:r>
            <a:r>
              <a:rPr lang="cs-CZ" b="1" dirty="0" smtClean="0"/>
              <a:t>demokracie</a:t>
            </a:r>
            <a:r>
              <a:rPr lang="cs-CZ" dirty="0" smtClean="0"/>
              <a:t> označuje politický systém, který má v ČR </a:t>
            </a:r>
          </a:p>
          <a:p>
            <a:pPr marL="0" indent="0" algn="ctr">
              <a:buNone/>
            </a:pPr>
            <a:r>
              <a:rPr lang="cs-CZ" dirty="0"/>
              <a:t> </a:t>
            </a:r>
          </a:p>
          <a:p>
            <a:pPr marL="0" indent="0" algn="ctr">
              <a:buNone/>
            </a:pPr>
            <a:r>
              <a:rPr lang="cs-CZ" dirty="0" smtClean="0"/>
              <a:t>tyto znaky:</a:t>
            </a:r>
          </a:p>
          <a:p>
            <a:pPr marL="0" indent="0" algn="ctr">
              <a:buNone/>
            </a:pPr>
            <a:r>
              <a:rPr lang="cs-CZ" dirty="0" smtClean="0"/>
              <a:t>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312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9512" y="116632"/>
            <a:ext cx="8784976" cy="6624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  <a:p>
            <a:r>
              <a:rPr lang="cs-CZ" dirty="0"/>
              <a:t>Lidé se podílí na rozhodování ve státě prostřednictvím </a:t>
            </a:r>
            <a:r>
              <a:rPr lang="cs-CZ" dirty="0" smtClean="0"/>
              <a:t>svých </a:t>
            </a:r>
            <a:r>
              <a:rPr lang="cs-CZ" b="1" dirty="0" smtClean="0"/>
              <a:t>volených zástupců.</a:t>
            </a:r>
            <a:endParaRPr lang="cs-CZ" b="1" dirty="0"/>
          </a:p>
          <a:p>
            <a:r>
              <a:rPr lang="cs-CZ" dirty="0" smtClean="0"/>
              <a:t>Všichni svéprávní občané, starší 18 let </a:t>
            </a:r>
            <a:r>
              <a:rPr lang="cs-CZ" dirty="0"/>
              <a:t>mají právo účastnit </a:t>
            </a:r>
            <a:r>
              <a:rPr lang="cs-CZ" dirty="0" smtClean="0"/>
              <a:t>se </a:t>
            </a:r>
            <a:r>
              <a:rPr lang="cs-CZ" b="1" dirty="0" smtClean="0"/>
              <a:t>voleb </a:t>
            </a:r>
            <a:r>
              <a:rPr lang="cs-CZ" dirty="0" smtClean="0"/>
              <a:t> </a:t>
            </a:r>
            <a:endParaRPr lang="cs-CZ" dirty="0"/>
          </a:p>
          <a:p>
            <a:r>
              <a:rPr lang="cs-CZ" dirty="0" smtClean="0"/>
              <a:t>Při rozhodování o záležitostech státu </a:t>
            </a:r>
          </a:p>
          <a:p>
            <a:pPr marL="0" indent="0">
              <a:buNone/>
            </a:pPr>
            <a:r>
              <a:rPr lang="cs-CZ" dirty="0" smtClean="0"/>
              <a:t>    se </a:t>
            </a:r>
            <a:r>
              <a:rPr lang="cs-CZ" b="1" dirty="0" smtClean="0"/>
              <a:t>hlasuje</a:t>
            </a:r>
            <a:r>
              <a:rPr lang="cs-CZ" dirty="0" smtClean="0"/>
              <a:t>,  menšina </a:t>
            </a:r>
            <a:r>
              <a:rPr lang="cs-CZ" dirty="0"/>
              <a:t>podřizuje většině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dirty="0"/>
              <a:t>Jsou zaručeny </a:t>
            </a:r>
            <a:r>
              <a:rPr lang="cs-CZ" b="1" dirty="0"/>
              <a:t>svobody</a:t>
            </a:r>
            <a:r>
              <a:rPr lang="cs-CZ" dirty="0"/>
              <a:t> </a:t>
            </a:r>
            <a:r>
              <a:rPr lang="cs-CZ" dirty="0" smtClean="0"/>
              <a:t>občanů</a:t>
            </a:r>
          </a:p>
          <a:p>
            <a:r>
              <a:rPr lang="cs-CZ" dirty="0" smtClean="0"/>
              <a:t>Je zaručena jejich </a:t>
            </a:r>
            <a:r>
              <a:rPr lang="cs-CZ" b="1" dirty="0" smtClean="0"/>
              <a:t>rovnost</a:t>
            </a:r>
            <a:r>
              <a:rPr lang="cs-CZ" dirty="0" smtClean="0"/>
              <a:t> </a:t>
            </a:r>
            <a:endParaRPr lang="cs-CZ" dirty="0"/>
          </a:p>
          <a:p>
            <a:r>
              <a:rPr lang="cs-CZ" dirty="0"/>
              <a:t>Stát ochraňuje </a:t>
            </a:r>
            <a:r>
              <a:rPr lang="cs-CZ" b="1" dirty="0"/>
              <a:t>menšiny</a:t>
            </a:r>
            <a:r>
              <a:rPr lang="cs-CZ" dirty="0"/>
              <a:t> a jejich práva.</a:t>
            </a:r>
          </a:p>
          <a:p>
            <a:r>
              <a:rPr lang="cs-CZ" dirty="0" smtClean="0"/>
              <a:t>Při jednání je nutná </a:t>
            </a:r>
            <a:r>
              <a:rPr lang="cs-CZ" b="1" dirty="0"/>
              <a:t>tolerance a kompromisy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100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Co </a:t>
            </a:r>
            <a:r>
              <a:rPr lang="cs-CZ" b="1" dirty="0"/>
              <a:t>znamená tzv. zastupitelská demokracie?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endParaRPr lang="cs-CZ" dirty="0"/>
          </a:p>
          <a:p>
            <a:pPr marL="0" indent="0">
              <a:buNone/>
            </a:pPr>
            <a:r>
              <a:rPr lang="cs-CZ" dirty="0"/>
              <a:t>      Je to politický systém v ČR. Má tyto znaky: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Lidé se podílí na rozhodování ve státě </a:t>
            </a:r>
            <a:r>
              <a:rPr lang="cs-CZ" b="1" dirty="0"/>
              <a:t>prostřednictvím svých zástupců.</a:t>
            </a:r>
          </a:p>
          <a:p>
            <a:endParaRPr lang="cs-CZ" dirty="0"/>
          </a:p>
          <a:p>
            <a:r>
              <a:rPr lang="cs-CZ" dirty="0"/>
              <a:t> Volí si zástupce </a:t>
            </a: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      </a:t>
            </a:r>
            <a:r>
              <a:rPr lang="cs-CZ" b="1" dirty="0"/>
              <a:t>do zákonodárných sborů – </a:t>
            </a:r>
            <a:r>
              <a:rPr lang="cs-CZ" b="1" dirty="0">
                <a:solidFill>
                  <a:srgbClr val="FF0000"/>
                </a:solidFill>
              </a:rPr>
              <a:t>parlamentní volby</a:t>
            </a: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dirty="0"/>
              <a:t>     </a:t>
            </a:r>
            <a:r>
              <a:rPr lang="cs-CZ" b="1" dirty="0" smtClean="0"/>
              <a:t> </a:t>
            </a:r>
            <a:r>
              <a:rPr lang="cs-CZ" b="1" dirty="0"/>
              <a:t>do samosprávných sborů – </a:t>
            </a:r>
            <a:r>
              <a:rPr lang="cs-CZ" b="1" dirty="0">
                <a:solidFill>
                  <a:srgbClr val="FF0000"/>
                </a:solidFill>
              </a:rPr>
              <a:t>komunální volby</a:t>
            </a:r>
          </a:p>
          <a:p>
            <a:pPr marL="0" indent="0">
              <a:buNone/>
            </a:pP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682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275" y="116633"/>
            <a:ext cx="8229600" cy="904654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/>
              <a:t> 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Parlament </a:t>
            </a:r>
            <a:r>
              <a:rPr lang="cs-CZ" dirty="0" smtClean="0"/>
              <a:t>ČR   </a:t>
            </a:r>
            <a:r>
              <a:rPr lang="cs-CZ" sz="3100" dirty="0" smtClean="0"/>
              <a:t>má dolní a horní komoru, </a:t>
            </a:r>
            <a:br>
              <a:rPr lang="cs-CZ" sz="3100" dirty="0" smtClean="0"/>
            </a:br>
            <a:r>
              <a:rPr lang="cs-CZ" sz="3100" dirty="0"/>
              <a:t> </a:t>
            </a:r>
            <a:r>
              <a:rPr lang="cs-CZ" sz="3100" dirty="0" smtClean="0"/>
              <a:t>                                    </a:t>
            </a:r>
            <a:r>
              <a:rPr lang="cs-CZ" sz="3100" dirty="0" smtClean="0"/>
              <a:t>Poslaneckou </a:t>
            </a:r>
            <a:r>
              <a:rPr lang="cs-CZ" sz="3100" dirty="0" smtClean="0"/>
              <a:t>sněmovnu a Senát ČR</a:t>
            </a:r>
            <a:endParaRPr lang="cs-CZ" sz="31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22428"/>
            <a:ext cx="8229600" cy="4918939"/>
          </a:xfrm>
        </p:spPr>
        <p:txBody>
          <a:bodyPr>
            <a:normAutofit fontScale="70000" lnSpcReduction="20000"/>
          </a:bodyPr>
          <a:lstStyle/>
          <a:p>
            <a:endParaRPr lang="cs-CZ" i="1" dirty="0" smtClean="0"/>
          </a:p>
          <a:p>
            <a:pPr marL="0" indent="0">
              <a:buNone/>
            </a:pPr>
            <a:endParaRPr lang="cs-CZ" i="1" dirty="0" smtClean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Poslanecká sněmovna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PARLAMENTU ČR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                                                                                                        Senát parlamentu ČR</a:t>
            </a:r>
          </a:p>
          <a:p>
            <a:pPr marL="0" indent="0">
              <a:buNone/>
            </a:pPr>
            <a:r>
              <a:rPr lang="cs-CZ" sz="2000" dirty="0" smtClean="0"/>
              <a:t>                                                                                                         Valdštejnský palác</a:t>
            </a: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Poslanecká </a:t>
            </a:r>
            <a:r>
              <a:rPr lang="cs-CZ" sz="2000" dirty="0"/>
              <a:t>sněmovna</a:t>
            </a:r>
          </a:p>
          <a:p>
            <a:pPr marL="0" indent="0">
              <a:buNone/>
            </a:pPr>
            <a:r>
              <a:rPr lang="cs-CZ" sz="2000" dirty="0"/>
              <a:t>PARLAMENTU </a:t>
            </a:r>
            <a:r>
              <a:rPr lang="cs-CZ" sz="2000" dirty="0" smtClean="0"/>
              <a:t>ČR                                                            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                                                                                                           Senát </a:t>
            </a:r>
            <a:r>
              <a:rPr lang="cs-CZ" sz="2000" dirty="0"/>
              <a:t>parlamentu ČR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370175"/>
            <a:ext cx="1912521" cy="125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68439"/>
            <a:ext cx="3168352" cy="2154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93" y="4149080"/>
            <a:ext cx="3319986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65104"/>
            <a:ext cx="2857500" cy="176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21" y="1412878"/>
            <a:ext cx="21812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43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b="1" dirty="0" smtClean="0"/>
              <a:t> 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cs-CZ" dirty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79512" y="260648"/>
            <a:ext cx="88569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/>
              <a:t>DEMOKRATICKÉ  ZÁSADY JEDNÁNÍ V PARLAMENTĚ</a:t>
            </a:r>
          </a:p>
          <a:p>
            <a:endParaRPr lang="cs-CZ" sz="3200" dirty="0" smtClean="0"/>
          </a:p>
          <a:p>
            <a:pPr algn="ctr"/>
            <a:r>
              <a:rPr lang="cs-CZ" sz="2400" dirty="0"/>
              <a:t>Při hlasování se </a:t>
            </a:r>
            <a:r>
              <a:rPr lang="cs-CZ" sz="2400" dirty="0">
                <a:solidFill>
                  <a:srgbClr val="FF0000"/>
                </a:solidFill>
              </a:rPr>
              <a:t>menšina podřizuje většině</a:t>
            </a:r>
            <a:r>
              <a:rPr lang="cs-CZ" sz="2400" dirty="0"/>
              <a:t>.</a:t>
            </a:r>
          </a:p>
          <a:p>
            <a:pPr algn="ctr"/>
            <a:endParaRPr lang="cs-CZ" sz="2400" dirty="0"/>
          </a:p>
          <a:p>
            <a:pPr algn="ctr"/>
            <a:r>
              <a:rPr lang="cs-CZ" sz="2400" dirty="0"/>
              <a:t>Jsou zaručeny </a:t>
            </a:r>
            <a:r>
              <a:rPr lang="cs-CZ" sz="2400" dirty="0">
                <a:solidFill>
                  <a:srgbClr val="FF0000"/>
                </a:solidFill>
              </a:rPr>
              <a:t>svobody občanů</a:t>
            </a:r>
          </a:p>
          <a:p>
            <a:pPr algn="ctr"/>
            <a:endParaRPr lang="cs-CZ" sz="2400" dirty="0"/>
          </a:p>
          <a:p>
            <a:pPr algn="ctr"/>
            <a:r>
              <a:rPr lang="cs-CZ" sz="2400" dirty="0"/>
              <a:t>Stát </a:t>
            </a:r>
            <a:r>
              <a:rPr lang="cs-CZ" sz="2400" dirty="0">
                <a:solidFill>
                  <a:srgbClr val="FF0000"/>
                </a:solidFill>
              </a:rPr>
              <a:t>ochraňuje menšiny </a:t>
            </a:r>
            <a:r>
              <a:rPr lang="cs-CZ" sz="2400" dirty="0"/>
              <a:t>a jejich práva.</a:t>
            </a:r>
          </a:p>
          <a:p>
            <a:pPr algn="ctr"/>
            <a:endParaRPr lang="cs-CZ" sz="2400" dirty="0"/>
          </a:p>
          <a:p>
            <a:pPr algn="ctr"/>
            <a:r>
              <a:rPr lang="cs-CZ" sz="2400" dirty="0"/>
              <a:t>Nutná je </a:t>
            </a:r>
            <a:r>
              <a:rPr lang="cs-CZ" sz="2400" dirty="0">
                <a:solidFill>
                  <a:srgbClr val="FF0000"/>
                </a:solidFill>
              </a:rPr>
              <a:t>tolerance a kompromisy</a:t>
            </a:r>
          </a:p>
          <a:p>
            <a:endParaRPr lang="cs-CZ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05064"/>
            <a:ext cx="4320480" cy="274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77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sz="3600" b="1" dirty="0" smtClean="0">
                <a:ea typeface="Calibri"/>
                <a:cs typeface="Times New Roman"/>
              </a:rPr>
              <a:t> </a:t>
            </a:r>
            <a:r>
              <a:rPr lang="cs-CZ" sz="3600" b="1" dirty="0">
                <a:ea typeface="Calibri"/>
                <a:cs typeface="Times New Roman"/>
              </a:rPr>
              <a:t>Jak </a:t>
            </a:r>
            <a:r>
              <a:rPr lang="cs-CZ" sz="3600" b="1" dirty="0" smtClean="0">
                <a:ea typeface="Calibri"/>
                <a:cs typeface="Times New Roman"/>
              </a:rPr>
              <a:t>vznikají zákony</a:t>
            </a:r>
            <a:r>
              <a:rPr lang="cs-CZ" sz="3600" b="1" dirty="0">
                <a:ea typeface="Calibri"/>
                <a:cs typeface="Times New Roman"/>
              </a:rPr>
              <a:t>?</a:t>
            </a:r>
            <a:r>
              <a:rPr lang="cs-CZ" sz="3600" dirty="0">
                <a:ea typeface="Calibri"/>
                <a:cs typeface="Times New Roman"/>
              </a:rPr>
              <a:t> </a:t>
            </a:r>
            <a:r>
              <a:rPr lang="cs-CZ" sz="3600" dirty="0" smtClean="0">
                <a:ea typeface="Calibri"/>
                <a:cs typeface="Times New Roman"/>
              </a:rPr>
              <a:t/>
            </a:r>
            <a:br>
              <a:rPr lang="cs-CZ" sz="3600" dirty="0" smtClean="0">
                <a:ea typeface="Calibri"/>
                <a:cs typeface="Times New Roman"/>
              </a:rPr>
            </a:br>
            <a:r>
              <a:rPr lang="cs-CZ" sz="3600" dirty="0" smtClean="0">
                <a:ea typeface="Calibri"/>
                <a:cs typeface="Times New Roman"/>
              </a:rPr>
              <a:t> 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Pokud se má něco uzákonit a vzniknout nový zákon, musí jej někdo </a:t>
            </a:r>
            <a:r>
              <a:rPr lang="cs-CZ" b="1" dirty="0"/>
              <a:t>navrhnout</a:t>
            </a:r>
            <a:r>
              <a:rPr lang="cs-CZ" b="1" dirty="0" smtClean="0"/>
              <a:t>.</a:t>
            </a:r>
          </a:p>
          <a:p>
            <a:endParaRPr lang="cs-CZ" b="1" dirty="0"/>
          </a:p>
          <a:p>
            <a:r>
              <a:rPr lang="cs-CZ" dirty="0"/>
              <a:t>O navrženém zákoně se </a:t>
            </a:r>
            <a:r>
              <a:rPr lang="cs-CZ" b="1" dirty="0"/>
              <a:t>diskutuje</a:t>
            </a:r>
            <a:r>
              <a:rPr lang="cs-CZ" dirty="0"/>
              <a:t> – to je </a:t>
            </a:r>
            <a:r>
              <a:rPr lang="cs-CZ" b="1" dirty="0"/>
              <a:t>rozprava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/>
              <a:t>Ten, kdo nový zákon navrhl, jej </a:t>
            </a:r>
            <a:r>
              <a:rPr lang="cs-CZ" b="1" dirty="0"/>
              <a:t>obhajuje.</a:t>
            </a:r>
          </a:p>
          <a:p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985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Zasedání Poslanecké sněmovny Parlamentu ČR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23999"/>
            <a:ext cx="8496944" cy="5208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69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sz="3200" b="1" dirty="0">
                <a:ea typeface="Calibri"/>
                <a:cs typeface="Times New Roman"/>
              </a:rPr>
              <a:t>Co je to vyjednávání?</a:t>
            </a:r>
            <a:br>
              <a:rPr lang="cs-CZ" sz="3200" b="1" dirty="0">
                <a:ea typeface="Calibri"/>
                <a:cs typeface="Times New Roman"/>
              </a:rPr>
            </a:b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ea typeface="Calibri"/>
                <a:cs typeface="Times New Roman"/>
              </a:rPr>
              <a:t>Vyjednávaní  znamená , že navrhovatelé zákona </a:t>
            </a:r>
            <a:endParaRPr lang="cs-CZ" dirty="0" smtClean="0">
              <a:ea typeface="Calibri"/>
              <a:cs typeface="Times New Roman"/>
            </a:endParaRPr>
          </a:p>
          <a:p>
            <a:pPr marL="0" indent="0">
              <a:buNone/>
            </a:pPr>
            <a:endParaRPr lang="cs-CZ" dirty="0" smtClean="0">
              <a:ea typeface="Calibri"/>
              <a:cs typeface="Times New Roman"/>
            </a:endParaRPr>
          </a:p>
          <a:p>
            <a:r>
              <a:rPr lang="cs-CZ" dirty="0" smtClean="0">
                <a:ea typeface="Calibri"/>
                <a:cs typeface="Times New Roman"/>
              </a:rPr>
              <a:t>na </a:t>
            </a:r>
            <a:r>
              <a:rPr lang="cs-CZ" dirty="0">
                <a:ea typeface="Calibri"/>
                <a:cs typeface="Times New Roman"/>
              </a:rPr>
              <a:t>některých úpravách </a:t>
            </a:r>
            <a:r>
              <a:rPr lang="cs-CZ" dirty="0" smtClean="0">
                <a:solidFill>
                  <a:srgbClr val="FF0000"/>
                </a:solidFill>
                <a:ea typeface="Calibri"/>
                <a:cs typeface="Times New Roman"/>
              </a:rPr>
              <a:t>trvají</a:t>
            </a:r>
          </a:p>
          <a:p>
            <a:endParaRPr lang="cs-CZ" dirty="0" smtClean="0">
              <a:ea typeface="Calibri"/>
              <a:cs typeface="Times New Roman"/>
            </a:endParaRPr>
          </a:p>
          <a:p>
            <a:r>
              <a:rPr lang="cs-CZ" dirty="0">
                <a:ea typeface="Calibri"/>
                <a:cs typeface="Times New Roman"/>
              </a:rPr>
              <a:t>n</a:t>
            </a:r>
            <a:r>
              <a:rPr lang="cs-CZ" dirty="0" smtClean="0">
                <a:ea typeface="Calibri"/>
                <a:cs typeface="Times New Roman"/>
              </a:rPr>
              <a:t>a </a:t>
            </a:r>
            <a:r>
              <a:rPr lang="cs-CZ" dirty="0">
                <a:ea typeface="Calibri"/>
                <a:cs typeface="Times New Roman"/>
              </a:rPr>
              <a:t>jiných jsou </a:t>
            </a:r>
            <a:r>
              <a:rPr lang="cs-CZ" dirty="0">
                <a:solidFill>
                  <a:srgbClr val="FF0000"/>
                </a:solidFill>
                <a:ea typeface="Calibri"/>
                <a:cs typeface="Times New Roman"/>
              </a:rPr>
              <a:t>ochotni se vzdát</a:t>
            </a:r>
            <a:r>
              <a:rPr lang="cs-CZ" dirty="0">
                <a:ea typeface="Calibri"/>
                <a:cs typeface="Times New Roman"/>
              </a:rPr>
              <a:t>, aby prosadili aspoň část nového zákona.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512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63500" dir="2700000" sx="103000" sy="103000" algn="tl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O</a:t>
            </a:r>
            <a:r>
              <a:rPr lang="cs-CZ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63500" dir="2700000" sx="103000" sy="103000" algn="tl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 </a:t>
            </a:r>
            <a:r>
              <a:rPr lang="cs-CZ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63500" dir="2700000" sx="103000" sy="103000" algn="tl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dborné</a:t>
            </a:r>
            <a:r>
              <a:rPr lang="cs-CZ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63500" dir="2700000" sx="103000" sy="103000" algn="tl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 </a:t>
            </a:r>
            <a:r>
              <a:rPr lang="cs-CZ" sz="2800" dirty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63500" dir="2700000" sx="103000" sy="103000" algn="tl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U</a:t>
            </a:r>
            <a:r>
              <a:rPr lang="cs-CZ" sz="2800" dirty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63500" dir="2700000" sx="103000" sy="103000" algn="tl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 </a:t>
            </a:r>
            <a:r>
              <a:rPr lang="cs-CZ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63500" dir="2700000" sx="103000" sy="103000" algn="tl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čiliště</a:t>
            </a:r>
            <a:r>
              <a:rPr lang="cs-CZ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63500" dir="2700000" sx="103000" sy="103000" algn="tl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/>
            </a:r>
            <a:br>
              <a:rPr lang="cs-CZ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63500" dir="2700000" sx="103000" sy="103000" algn="tl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</a:br>
            <a:r>
              <a:rPr lang="cs-CZ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63500" dir="2700000" sx="103000" sy="103000" algn="tl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               a </a:t>
            </a:r>
            <a:r>
              <a:rPr lang="cs-CZ" sz="2800" dirty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63500" dir="2700000" sx="103000" sy="103000" algn="tl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Z</a:t>
            </a:r>
            <a:r>
              <a:rPr lang="cs-CZ" sz="2800" dirty="0">
                <a:ln w="1841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63500" dir="2700000" sx="103000" sy="103000" algn="tl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 </a:t>
            </a:r>
            <a:r>
              <a:rPr lang="cs-CZ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63500" dir="2700000" sx="103000" sy="103000" algn="tl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ákladní</a:t>
            </a:r>
            <a:r>
              <a:rPr lang="cs-CZ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63500" dir="2700000" sx="103000" sy="103000" algn="tl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 </a:t>
            </a:r>
            <a:r>
              <a:rPr lang="cs-CZ" sz="2800" dirty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63500" dir="2700000" sx="103000" sy="103000" algn="tl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Š</a:t>
            </a:r>
            <a:r>
              <a:rPr lang="cs-CZ" sz="2800" dirty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63500" dir="2700000" sx="103000" sy="103000" algn="tl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 </a:t>
            </a:r>
            <a:r>
              <a:rPr lang="cs-CZ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63500" dir="2700000" sx="103000" sy="103000" algn="tl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kola praktická </a:t>
            </a:r>
            <a:r>
              <a:rPr lang="cs-CZ" sz="2800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63500" dir="2700000" sx="103000" sy="103000" algn="tl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Holešov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cs-CZ" sz="5800" dirty="0">
                <a:solidFill>
                  <a:schemeClr val="accent4">
                    <a:lumMod val="10000"/>
                  </a:schemeClr>
                </a:solidFill>
              </a:rPr>
              <a:t>Výukový materiál</a:t>
            </a:r>
            <a:br>
              <a:rPr lang="cs-CZ" sz="5800" dirty="0">
                <a:solidFill>
                  <a:schemeClr val="accent4">
                    <a:lumMod val="10000"/>
                  </a:schemeClr>
                </a:solidFill>
              </a:rPr>
            </a:br>
            <a:r>
              <a:rPr lang="cs-CZ" dirty="0">
                <a:solidFill>
                  <a:schemeClr val="accent4">
                    <a:lumMod val="10000"/>
                  </a:schemeClr>
                </a:solidFill>
              </a:rPr>
              <a:t>Zpracovaný v rámci projektu EU peníze </a:t>
            </a:r>
            <a:r>
              <a:rPr lang="cs-CZ" dirty="0" smtClean="0">
                <a:solidFill>
                  <a:schemeClr val="accent4">
                    <a:lumMod val="10000"/>
                  </a:schemeClr>
                </a:solidFill>
              </a:rPr>
              <a:t>školám</a:t>
            </a:r>
          </a:p>
          <a:p>
            <a:pPr marL="0" indent="0">
              <a:buNone/>
            </a:pPr>
            <a:r>
              <a:rPr lang="cs-CZ" dirty="0"/>
              <a:t/>
            </a:r>
            <a:br>
              <a:rPr lang="cs-CZ" dirty="0"/>
            </a:br>
            <a:r>
              <a:rPr lang="cs-CZ" b="1" dirty="0">
                <a:solidFill>
                  <a:schemeClr val="accent4">
                    <a:lumMod val="10000"/>
                  </a:schemeClr>
                </a:solidFill>
              </a:rPr>
              <a:t>Název projektu</a:t>
            </a:r>
            <a:r>
              <a:rPr lang="cs-CZ" dirty="0">
                <a:solidFill>
                  <a:schemeClr val="accent4">
                    <a:lumMod val="10000"/>
                  </a:schemeClr>
                </a:solidFill>
              </a:rPr>
              <a:t>: Zlepšujeme a vzděláváme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4">
                    <a:lumMod val="10000"/>
                  </a:schemeClr>
                </a:solidFill>
              </a:rPr>
              <a:t>Název programu</a:t>
            </a:r>
            <a:r>
              <a:rPr lang="cs-CZ" dirty="0">
                <a:solidFill>
                  <a:schemeClr val="accent4">
                    <a:lumMod val="10000"/>
                  </a:schemeClr>
                </a:solidFill>
              </a:rPr>
              <a:t>: Operační program Vzdělávání pro konkurenceschopnost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4">
                    <a:lumMod val="10000"/>
                  </a:schemeClr>
                </a:solidFill>
              </a:rPr>
              <a:t>Číslo výzvy</a:t>
            </a:r>
            <a:r>
              <a:rPr lang="cs-CZ" dirty="0">
                <a:solidFill>
                  <a:schemeClr val="accent4">
                    <a:lumMod val="10000"/>
                  </a:schemeClr>
                </a:solidFill>
              </a:rPr>
              <a:t>: 34</a:t>
            </a:r>
          </a:p>
          <a:p>
            <a:pPr marL="0" indent="0">
              <a:buNone/>
            </a:pPr>
            <a:endParaRPr lang="cs-CZ" b="1" dirty="0">
              <a:solidFill>
                <a:schemeClr val="accent4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accent4">
                    <a:lumMod val="10000"/>
                  </a:schemeClr>
                </a:solidFill>
              </a:rPr>
              <a:t>Předmě</a:t>
            </a:r>
            <a:r>
              <a:rPr lang="cs-CZ" dirty="0">
                <a:solidFill>
                  <a:schemeClr val="accent4">
                    <a:lumMod val="10000"/>
                  </a:schemeClr>
                </a:solidFill>
              </a:rPr>
              <a:t>t: </a:t>
            </a:r>
            <a:r>
              <a:rPr lang="cs-CZ" b="1" dirty="0">
                <a:solidFill>
                  <a:srgbClr val="FF0000"/>
                </a:solidFill>
              </a:rPr>
              <a:t>Občanská výchova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Ročník</a:t>
            </a:r>
            <a:r>
              <a:rPr lang="cs-CZ" dirty="0">
                <a:solidFill>
                  <a:srgbClr val="FF0000"/>
                </a:solidFill>
              </a:rPr>
              <a:t>: 3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4">
                    <a:lumMod val="10000"/>
                  </a:schemeClr>
                </a:solidFill>
              </a:rPr>
              <a:t>Tematická oblast</a:t>
            </a:r>
            <a:r>
              <a:rPr lang="cs-CZ" dirty="0">
                <a:solidFill>
                  <a:schemeClr val="accent4">
                    <a:lumMod val="10000"/>
                  </a:schemeClr>
                </a:solidFill>
              </a:rPr>
              <a:t>: OV3</a:t>
            </a:r>
          </a:p>
          <a:p>
            <a:pPr marL="0" indent="0">
              <a:buNone/>
            </a:pPr>
            <a:r>
              <a:rPr lang="cs-CZ" b="1" dirty="0"/>
              <a:t>Anotace: </a:t>
            </a:r>
            <a:r>
              <a:rPr lang="cs-CZ" dirty="0"/>
              <a:t>Tento materiál slouží k výuce a opakování učiva pro žáky, kteří byli v souladu s § 9 vyhlášky číslo 73/2005 Sb. o vzdělávání dětí, žáků a studentů se speciálními vzdělávacími potřebami a dětí, žáků a studentů mimořádně nadaných, v platném znění, zařazeni do třídy odborného učiliště, kde se vzdělávají dle ŠVP v oborech 65-51-E/01 Stravovací a ubytovací služby, 66-51-E/01 Prodavačské práce a 75-41-E/01 Pečovatelské služby.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4">
                    <a:lumMod val="10000"/>
                  </a:schemeClr>
                </a:solidFill>
              </a:rPr>
              <a:t>Autor: Mgr. Marcela VLASATÍKOVÁ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4">
                    <a:lumMod val="10000"/>
                  </a:schemeClr>
                </a:solidFill>
              </a:rPr>
              <a:t>Období vytvoření</a:t>
            </a:r>
            <a:r>
              <a:rPr lang="cs-CZ" dirty="0">
                <a:solidFill>
                  <a:schemeClr val="accent4">
                    <a:lumMod val="10000"/>
                  </a:schemeClr>
                </a:solidFill>
              </a:rPr>
              <a:t>: Srpen 2013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7271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Zasedání Senátu parlamentu ČR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8064896" cy="504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79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52128"/>
          </a:xfrm>
        </p:spPr>
        <p:txBody>
          <a:bodyPr>
            <a:noAutofit/>
          </a:bodyPr>
          <a:lstStyle/>
          <a:p>
            <a:pPr lvl="0"/>
            <a:r>
              <a:rPr lang="cs-CZ" sz="3200" b="1" dirty="0" smtClean="0"/>
              <a:t/>
            </a:r>
            <a:br>
              <a:rPr lang="cs-CZ" sz="3200" b="1" dirty="0" smtClean="0"/>
            </a:br>
            <a:r>
              <a:rPr lang="cs-CZ" sz="3200" b="1" dirty="0" smtClean="0"/>
              <a:t>Jak </a:t>
            </a:r>
            <a:r>
              <a:rPr lang="cs-CZ" sz="3200" b="1" dirty="0"/>
              <a:t>se v demokratickém státě řeší </a:t>
            </a:r>
            <a:r>
              <a:rPr lang="cs-CZ" sz="3200" b="1" dirty="0" smtClean="0"/>
              <a:t> PARLAMENTNÍ CESTOU problémy </a:t>
            </a:r>
            <a:r>
              <a:rPr lang="cs-CZ" sz="3200" b="1" dirty="0"/>
              <a:t>obyvatel?</a:t>
            </a:r>
            <a:r>
              <a:rPr lang="cs-CZ" sz="3200" dirty="0"/>
              <a:t/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28800"/>
            <a:ext cx="8964488" cy="5040560"/>
          </a:xfrm>
        </p:spPr>
        <p:txBody>
          <a:bodyPr>
            <a:normAutofit fontScale="85000" lnSpcReduction="20000"/>
          </a:bodyPr>
          <a:lstStyle/>
          <a:p>
            <a:pPr marL="114300" indent="0">
              <a:lnSpc>
                <a:spcPct val="115000"/>
              </a:lnSpc>
              <a:spcAft>
                <a:spcPts val="0"/>
              </a:spcAft>
              <a:buNone/>
            </a:pPr>
            <a:endParaRPr lang="cs-CZ" dirty="0" smtClean="0">
              <a:ea typeface="Calibri"/>
              <a:cs typeface="Times New Roman"/>
            </a:endParaRPr>
          </a:p>
          <a:p>
            <a:pPr marL="11430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cs-CZ" dirty="0" smtClean="0">
                <a:ea typeface="Calibri"/>
                <a:cs typeface="Times New Roman"/>
              </a:rPr>
              <a:t>Každý </a:t>
            </a:r>
            <a:r>
              <a:rPr lang="cs-CZ" dirty="0">
                <a:ea typeface="Calibri"/>
                <a:cs typeface="Times New Roman"/>
              </a:rPr>
              <a:t>člověk má na různé věci </a:t>
            </a:r>
            <a:r>
              <a:rPr lang="cs-CZ" dirty="0">
                <a:solidFill>
                  <a:srgbClr val="FF0000"/>
                </a:solidFill>
                <a:ea typeface="Calibri"/>
                <a:cs typeface="Times New Roman"/>
              </a:rPr>
              <a:t>různé názory</a:t>
            </a:r>
            <a:r>
              <a:rPr lang="cs-CZ" dirty="0">
                <a:ea typeface="Calibri"/>
                <a:cs typeface="Times New Roman"/>
              </a:rPr>
              <a:t>. </a:t>
            </a:r>
            <a:endParaRPr lang="cs-CZ" dirty="0" smtClean="0">
              <a:ea typeface="Calibri"/>
              <a:cs typeface="Times New Roman"/>
            </a:endParaRPr>
          </a:p>
          <a:p>
            <a:pPr marL="11430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cs-CZ" dirty="0" smtClean="0">
                <a:ea typeface="Calibri"/>
                <a:cs typeface="Times New Roman"/>
              </a:rPr>
              <a:t>Co </a:t>
            </a:r>
            <a:r>
              <a:rPr lang="cs-CZ" dirty="0">
                <a:ea typeface="Calibri"/>
                <a:cs typeface="Times New Roman"/>
              </a:rPr>
              <a:t>je dobré pro jednoho, druhému může škodit</a:t>
            </a:r>
            <a:r>
              <a:rPr lang="cs-CZ" dirty="0" smtClean="0">
                <a:ea typeface="Calibri"/>
                <a:cs typeface="Times New Roman"/>
              </a:rPr>
              <a:t>.</a:t>
            </a:r>
          </a:p>
          <a:p>
            <a:pPr marL="114300" indent="0">
              <a:lnSpc>
                <a:spcPct val="115000"/>
              </a:lnSpc>
              <a:spcAft>
                <a:spcPts val="0"/>
              </a:spcAft>
              <a:buNone/>
            </a:pPr>
            <a:endParaRPr lang="cs-CZ" dirty="0">
              <a:ea typeface="Calibri"/>
              <a:cs typeface="Times New Roman"/>
            </a:endParaRPr>
          </a:p>
          <a:p>
            <a:pPr marL="571500" indent="-457200">
              <a:lnSpc>
                <a:spcPct val="115000"/>
              </a:lnSpc>
            </a:pPr>
            <a:r>
              <a:rPr lang="cs-CZ" dirty="0" smtClean="0">
                <a:ea typeface="Calibri"/>
                <a:cs typeface="Times New Roman"/>
              </a:rPr>
              <a:t>Demokraticky se řeší</a:t>
            </a:r>
            <a:r>
              <a:rPr lang="cs-CZ" b="1" dirty="0" smtClean="0">
                <a:ea typeface="Calibri"/>
                <a:cs typeface="Times New Roman"/>
              </a:rPr>
              <a:t>  tyto rozpory rozpravami  a </a:t>
            </a:r>
          </a:p>
          <a:p>
            <a:pPr marL="114300" indent="0">
              <a:lnSpc>
                <a:spcPct val="115000"/>
              </a:lnSpc>
              <a:buNone/>
            </a:pPr>
            <a:r>
              <a:rPr lang="cs-CZ" b="1" dirty="0" smtClean="0">
                <a:ea typeface="Calibri"/>
                <a:cs typeface="Times New Roman"/>
              </a:rPr>
              <a:t>      vyjednáváním  </a:t>
            </a:r>
            <a:endParaRPr lang="cs-CZ" dirty="0">
              <a:ea typeface="Calibri"/>
              <a:cs typeface="Times New Roman"/>
            </a:endParaRPr>
          </a:p>
          <a:p>
            <a:pPr marL="571500" indent="-457200">
              <a:lnSpc>
                <a:spcPct val="115000"/>
              </a:lnSpc>
            </a:pPr>
            <a:r>
              <a:rPr lang="cs-CZ" dirty="0" smtClean="0">
                <a:ea typeface="Calibri"/>
                <a:cs typeface="Times New Roman"/>
              </a:rPr>
              <a:t>I menšina </a:t>
            </a:r>
            <a:r>
              <a:rPr lang="cs-CZ" dirty="0">
                <a:ea typeface="Calibri"/>
                <a:cs typeface="Times New Roman"/>
              </a:rPr>
              <a:t>má právo vyslovit svůj názor a zkusit ho</a:t>
            </a:r>
            <a:r>
              <a:rPr lang="cs-CZ" b="1" dirty="0">
                <a:ea typeface="Calibri"/>
                <a:cs typeface="Times New Roman"/>
              </a:rPr>
              <a:t> </a:t>
            </a:r>
            <a:r>
              <a:rPr lang="cs-CZ" b="1" dirty="0" smtClean="0">
                <a:ea typeface="Calibri"/>
                <a:cs typeface="Times New Roman"/>
              </a:rPr>
              <a:t> </a:t>
            </a:r>
          </a:p>
          <a:p>
            <a:pPr marL="114300" indent="0">
              <a:lnSpc>
                <a:spcPct val="115000"/>
              </a:lnSpc>
              <a:buNone/>
            </a:pPr>
            <a:r>
              <a:rPr lang="cs-CZ" b="1" dirty="0" smtClean="0">
                <a:ea typeface="Calibri"/>
                <a:cs typeface="Times New Roman"/>
              </a:rPr>
              <a:t>      prosadit</a:t>
            </a:r>
            <a:r>
              <a:rPr lang="cs-CZ" b="1" dirty="0">
                <a:ea typeface="Calibri"/>
                <a:cs typeface="Times New Roman"/>
              </a:rPr>
              <a:t>.</a:t>
            </a:r>
            <a:endParaRPr lang="cs-CZ" dirty="0">
              <a:ea typeface="Calibri"/>
              <a:cs typeface="Times New Roman"/>
            </a:endParaRPr>
          </a:p>
          <a:p>
            <a:pPr marL="571500" indent="-457200">
              <a:lnSpc>
                <a:spcPct val="115000"/>
              </a:lnSpc>
              <a:spcAft>
                <a:spcPts val="1000"/>
              </a:spcAft>
            </a:pPr>
            <a:r>
              <a:rPr lang="cs-CZ" dirty="0" smtClean="0">
                <a:ea typeface="Calibri"/>
                <a:cs typeface="Times New Roman"/>
              </a:rPr>
              <a:t>Vše se rozhoduje hlasováním</a:t>
            </a:r>
            <a:endParaRPr lang="cs-CZ" dirty="0">
              <a:ea typeface="Calibri"/>
              <a:cs typeface="Times New Roman"/>
            </a:endParaRPr>
          </a:p>
          <a:p>
            <a:pPr marL="571500" indent="-457200">
              <a:lnSpc>
                <a:spcPct val="115000"/>
              </a:lnSpc>
              <a:spcAft>
                <a:spcPts val="1000"/>
              </a:spcAft>
            </a:pPr>
            <a:r>
              <a:rPr lang="cs-CZ" dirty="0" smtClean="0">
                <a:ea typeface="Calibri"/>
                <a:cs typeface="Times New Roman"/>
              </a:rPr>
              <a:t>Po </a:t>
            </a:r>
            <a:r>
              <a:rPr lang="cs-CZ" dirty="0">
                <a:ea typeface="Calibri"/>
                <a:cs typeface="Times New Roman"/>
              </a:rPr>
              <a:t>hlasování se </a:t>
            </a:r>
            <a:r>
              <a:rPr lang="cs-CZ" b="1" dirty="0">
                <a:ea typeface="Calibri"/>
                <a:cs typeface="Times New Roman"/>
              </a:rPr>
              <a:t>menšina musí podřídit většině</a:t>
            </a:r>
            <a:r>
              <a:rPr lang="cs-CZ" dirty="0">
                <a:ea typeface="Calibri"/>
                <a:cs typeface="Times New Roman"/>
              </a:rPr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200" dirty="0" smtClean="0"/>
              <a:t>Návrh zákona putuje do Senátu ČR.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Senát </a:t>
            </a:r>
            <a:r>
              <a:rPr lang="cs-CZ" dirty="0" smtClean="0"/>
              <a:t>může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•         </a:t>
            </a:r>
            <a:r>
              <a:rPr lang="cs-CZ" dirty="0">
                <a:solidFill>
                  <a:srgbClr val="FF0000"/>
                </a:solidFill>
              </a:rPr>
              <a:t>schválit </a:t>
            </a:r>
            <a:r>
              <a:rPr lang="cs-CZ" dirty="0" smtClean="0"/>
              <a:t>návrh </a:t>
            </a:r>
            <a:r>
              <a:rPr lang="cs-CZ" dirty="0"/>
              <a:t>zákona, potom je postoupen </a:t>
            </a:r>
            <a:r>
              <a:rPr lang="cs-CZ" b="1" dirty="0"/>
              <a:t>prezidentovi </a:t>
            </a:r>
            <a:r>
              <a:rPr lang="cs-CZ" b="1" dirty="0" smtClean="0"/>
              <a:t>ČR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•         </a:t>
            </a:r>
            <a:r>
              <a:rPr lang="cs-CZ" dirty="0">
                <a:solidFill>
                  <a:srgbClr val="FF0000"/>
                </a:solidFill>
              </a:rPr>
              <a:t>zamítnout</a:t>
            </a:r>
            <a:r>
              <a:rPr lang="cs-CZ" dirty="0"/>
              <a:t> </a:t>
            </a:r>
            <a:r>
              <a:rPr lang="cs-CZ" dirty="0" smtClean="0"/>
              <a:t>návrh</a:t>
            </a:r>
            <a:r>
              <a:rPr lang="cs-CZ" dirty="0"/>
              <a:t>, zákon je vrácen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do </a:t>
            </a:r>
            <a:r>
              <a:rPr lang="cs-CZ" b="1" dirty="0"/>
              <a:t>Poslanecké </a:t>
            </a:r>
            <a:r>
              <a:rPr lang="cs-CZ" b="1" dirty="0" smtClean="0"/>
              <a:t>sněmovny</a:t>
            </a:r>
            <a:r>
              <a:rPr lang="cs-CZ" dirty="0"/>
              <a:t>  </a:t>
            </a:r>
            <a:r>
              <a:rPr lang="cs-CZ" b="1" dirty="0" smtClean="0"/>
              <a:t>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89311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/>
              <a:t>Masmédia a demokracie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20000"/>
          </a:bodyPr>
          <a:lstStyle/>
          <a:p>
            <a:r>
              <a:rPr lang="cs-CZ" sz="2400" b="1" dirty="0">
                <a:latin typeface="Arial"/>
                <a:ea typeface="Calibri"/>
                <a:cs typeface="Times New Roman"/>
              </a:rPr>
              <a:t>Hromadné sdělovací prostředky</a:t>
            </a:r>
            <a:r>
              <a:rPr lang="cs-CZ" sz="2400" dirty="0">
                <a:latin typeface="Arial"/>
                <a:ea typeface="Calibri"/>
                <a:cs typeface="Times New Roman"/>
              </a:rPr>
              <a:t> – masmédia – tisk, televize, internet a rozhlas</a:t>
            </a:r>
            <a:r>
              <a:rPr lang="cs-CZ" sz="2400" dirty="0" smtClean="0">
                <a:latin typeface="Arial"/>
                <a:ea typeface="Calibri"/>
                <a:cs typeface="Times New Roman"/>
              </a:rPr>
              <a:t>.</a:t>
            </a:r>
          </a:p>
          <a:p>
            <a:endParaRPr lang="cs-CZ" sz="2400" dirty="0">
              <a:ea typeface="Calibri"/>
              <a:cs typeface="Times New Roman"/>
            </a:endParaRPr>
          </a:p>
          <a:p>
            <a:r>
              <a:rPr lang="cs-CZ" sz="2400" dirty="0" smtClean="0">
                <a:latin typeface="Arial"/>
                <a:ea typeface="Calibri"/>
              </a:rPr>
              <a:t>Hlavní </a:t>
            </a:r>
            <a:r>
              <a:rPr lang="cs-CZ" sz="2400" dirty="0">
                <a:latin typeface="Arial"/>
                <a:ea typeface="Calibri"/>
              </a:rPr>
              <a:t>cíl = </a:t>
            </a:r>
            <a:r>
              <a:rPr lang="cs-CZ" sz="2400" b="1" dirty="0" smtClean="0">
                <a:solidFill>
                  <a:srgbClr val="FF0000"/>
                </a:solidFill>
                <a:latin typeface="Arial"/>
                <a:ea typeface="Calibri"/>
              </a:rPr>
              <a:t>INFORMOVANOST </a:t>
            </a:r>
            <a:r>
              <a:rPr lang="cs-CZ" sz="2400" dirty="0" smtClean="0">
                <a:latin typeface="Arial"/>
                <a:ea typeface="Calibri"/>
              </a:rPr>
              <a:t>- zprávy </a:t>
            </a:r>
            <a:r>
              <a:rPr lang="cs-CZ" sz="2400" dirty="0">
                <a:latin typeface="Arial"/>
                <a:ea typeface="Calibri"/>
              </a:rPr>
              <a:t>z politiky, kultury, a </a:t>
            </a:r>
            <a:r>
              <a:rPr lang="cs-CZ" sz="2400" dirty="0" smtClean="0">
                <a:latin typeface="Arial"/>
                <a:ea typeface="Calibri"/>
              </a:rPr>
              <a:t>sportu</a:t>
            </a:r>
          </a:p>
          <a:p>
            <a:pPr marL="0" indent="0">
              <a:buNone/>
            </a:pPr>
            <a:endParaRPr lang="cs-CZ" sz="2400" dirty="0" smtClean="0">
              <a:latin typeface="Arial"/>
              <a:ea typeface="Calibri"/>
            </a:endParaRPr>
          </a:p>
          <a:p>
            <a:r>
              <a:rPr lang="cs-CZ" sz="2400" dirty="0" smtClean="0">
                <a:latin typeface="Arial"/>
              </a:rPr>
              <a:t>Přímé přenosy z poslanecké sněmovny umožňují </a:t>
            </a:r>
            <a:r>
              <a:rPr lang="cs-CZ" sz="2400" dirty="0" smtClean="0">
                <a:solidFill>
                  <a:srgbClr val="FF0000"/>
                </a:solidFill>
                <a:latin typeface="Arial"/>
              </a:rPr>
              <a:t>sledování rozprav a projevy poslanců</a:t>
            </a:r>
          </a:p>
          <a:p>
            <a:endParaRPr lang="cs-CZ" sz="2400" dirty="0" smtClean="0">
              <a:latin typeface="Arial"/>
            </a:endParaRPr>
          </a:p>
          <a:p>
            <a:r>
              <a:rPr lang="cs-CZ" sz="2400" dirty="0" smtClean="0">
                <a:latin typeface="Arial"/>
              </a:rPr>
              <a:t>Pomocí internetu si všechny informace můžeme kdykoliv znovu prohlédnout , ale hlavně se k nim můžeme vyjádřit prostřednictvím </a:t>
            </a:r>
            <a:r>
              <a:rPr lang="cs-CZ" sz="2400" dirty="0" smtClean="0">
                <a:solidFill>
                  <a:srgbClr val="FF0000"/>
                </a:solidFill>
                <a:latin typeface="Arial"/>
              </a:rPr>
              <a:t>internetových diskusí</a:t>
            </a:r>
            <a:r>
              <a:rPr lang="cs-CZ" sz="2400" dirty="0" smtClean="0">
                <a:latin typeface="Arial"/>
              </a:rPr>
              <a:t>.</a:t>
            </a:r>
          </a:p>
          <a:p>
            <a:endParaRPr lang="cs-CZ" sz="2400" dirty="0" smtClean="0">
              <a:latin typeface="Arial"/>
            </a:endParaRPr>
          </a:p>
          <a:p>
            <a:r>
              <a:rPr lang="cs-CZ" sz="2400" dirty="0" smtClean="0">
                <a:latin typeface="Arial"/>
              </a:rPr>
              <a:t>Existují také internetové </a:t>
            </a:r>
            <a:r>
              <a:rPr lang="cs-CZ" sz="2400" dirty="0" smtClean="0">
                <a:solidFill>
                  <a:srgbClr val="FF0000"/>
                </a:solidFill>
                <a:latin typeface="Arial"/>
              </a:rPr>
              <a:t>petice</a:t>
            </a:r>
            <a:r>
              <a:rPr lang="cs-CZ" sz="2400" dirty="0" smtClean="0">
                <a:latin typeface="Arial"/>
              </a:rPr>
              <a:t> a </a:t>
            </a:r>
            <a:r>
              <a:rPr lang="cs-CZ" sz="2400" dirty="0" smtClean="0">
                <a:solidFill>
                  <a:srgbClr val="FF0000"/>
                </a:solidFill>
                <a:latin typeface="Arial"/>
              </a:rPr>
              <a:t>průzkumy veřejného mínění</a:t>
            </a:r>
          </a:p>
          <a:p>
            <a:pPr marL="0" indent="0">
              <a:buNone/>
            </a:pPr>
            <a:r>
              <a:rPr lang="cs-CZ" sz="2400" dirty="0" smtClean="0">
                <a:latin typeface="Arial"/>
              </a:rPr>
              <a:t> 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05960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latin typeface="Arial"/>
                <a:ea typeface="Calibri"/>
              </a:rPr>
              <a:t>Demokracie </a:t>
            </a:r>
            <a:r>
              <a:rPr lang="cs-CZ" sz="2400" dirty="0" smtClean="0">
                <a:latin typeface="Arial"/>
                <a:ea typeface="Calibri"/>
              </a:rPr>
              <a:t>v ČR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cs-CZ" dirty="0"/>
              <a:t>Co znamená demokratický systém? Co to pro obyvatele znamená v praxi? 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dirty="0"/>
              <a:t>Co znamená tzv. zastupitelská demokracie?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 </a:t>
            </a:r>
            <a:r>
              <a:rPr lang="cs-CZ" dirty="0" smtClean="0"/>
              <a:t>Jak </a:t>
            </a:r>
            <a:r>
              <a:rPr lang="cs-CZ" dirty="0"/>
              <a:t>vznikají v parlamentu zákony? Co je to rozprava?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 </a:t>
            </a:r>
            <a:r>
              <a:rPr lang="cs-CZ" dirty="0" smtClean="0"/>
              <a:t>Co </a:t>
            </a:r>
            <a:r>
              <a:rPr lang="cs-CZ" dirty="0"/>
              <a:t>je to vyjednávání?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 </a:t>
            </a:r>
            <a:r>
              <a:rPr lang="cs-CZ" dirty="0" smtClean="0"/>
              <a:t>Kdo </a:t>
            </a:r>
            <a:r>
              <a:rPr lang="cs-CZ" dirty="0"/>
              <a:t>hlasuje pro zákony?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 </a:t>
            </a:r>
            <a:r>
              <a:rPr lang="cs-CZ" dirty="0" smtClean="0"/>
              <a:t>Jak </a:t>
            </a:r>
            <a:r>
              <a:rPr lang="cs-CZ" dirty="0"/>
              <a:t>se v demokratickém státě řeší problémy obyvatel?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 </a:t>
            </a:r>
            <a:r>
              <a:rPr lang="cs-CZ" dirty="0" smtClean="0"/>
              <a:t>Co </a:t>
            </a:r>
            <a:r>
              <a:rPr lang="cs-CZ" dirty="0"/>
              <a:t>znamená svobodný přístup k informacím?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 </a:t>
            </a:r>
            <a:r>
              <a:rPr lang="cs-CZ" dirty="0" smtClean="0"/>
              <a:t>Co </a:t>
            </a:r>
            <a:r>
              <a:rPr lang="cs-CZ" dirty="0"/>
              <a:t>jsou media? Uveď příklady. Co znamená medializovat?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 </a:t>
            </a:r>
            <a:r>
              <a:rPr lang="cs-CZ" dirty="0" smtClean="0"/>
              <a:t>Vysvětli</a:t>
            </a:r>
            <a:r>
              <a:rPr lang="cs-CZ" dirty="0"/>
              <a:t>, proč je informovanost důležitá pro fungování demokracie.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23624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Použitá literatura a zdroje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5259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dirty="0" smtClean="0"/>
              <a:t>PaeDr</a:t>
            </a:r>
            <a:r>
              <a:rPr lang="cs-CZ" dirty="0"/>
              <a:t>. Hana  Kovaříková, Občanská výchova III/pro odborná učiliště,  Praha: Septima, s.r.o., 2006</a:t>
            </a:r>
          </a:p>
          <a:p>
            <a:pPr marL="0" indent="0">
              <a:buNone/>
            </a:pPr>
            <a:r>
              <a:rPr lang="cs-CZ" dirty="0"/>
              <a:t>Sokol J. a kol. , Občanské minimum, Praha: ÚIV, 20002</a:t>
            </a:r>
          </a:p>
          <a:p>
            <a:pPr marL="0" indent="0">
              <a:buNone/>
            </a:pPr>
            <a:r>
              <a:rPr lang="cs-CZ" dirty="0" err="1"/>
              <a:t>Emmert</a:t>
            </a:r>
            <a:r>
              <a:rPr lang="cs-CZ" dirty="0"/>
              <a:t>  F. a kol., Odmaturuj ze společenských věd. Brno: </a:t>
            </a:r>
            <a:r>
              <a:rPr lang="cs-CZ" dirty="0" err="1"/>
              <a:t>Didaktis</a:t>
            </a:r>
            <a:r>
              <a:rPr lang="cs-CZ" dirty="0"/>
              <a:t>, 2004 </a:t>
            </a:r>
          </a:p>
          <a:p>
            <a:pPr marL="0" indent="0">
              <a:buNone/>
            </a:pPr>
            <a:r>
              <a:rPr lang="cs-CZ" dirty="0"/>
              <a:t>Ústava České republiky, 1/1993 Sb.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/>
              <a:t>Zákon České národní rady č. 3/1993 Sb. O státních symbolech ČR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/>
              <a:t>Zákon 213/2006 Sb., kterým se mění zákon 352/2001 Sb. O užívání státních symbolů České republiky a o změně některých zákonů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/>
              <a:t>Zákon č. 200 o přestupcích, ve znění pozdějších předpisů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/>
              <a:t>Zákon č. 40/1993Sb. České národní rady o nabývání a pozbývání státního občanství České republiky</a:t>
            </a:r>
          </a:p>
          <a:p>
            <a:pPr marL="0" indent="0">
              <a:buNone/>
            </a:pPr>
            <a:r>
              <a:rPr lang="cs-CZ" dirty="0"/>
              <a:t>Zákon Č. 253/2006 Sb., kterým se mění zákon Č. 141/1961 Sb. O trestním řízení soudním (trestní řád), ve znění </a:t>
            </a:r>
            <a:r>
              <a:rPr lang="cs-CZ" dirty="0" err="1"/>
              <a:t>ozdějšíc</a:t>
            </a:r>
            <a:r>
              <a:rPr lang="cs-CZ" dirty="0"/>
              <a:t> předpisů, a další související zákony.</a:t>
            </a:r>
          </a:p>
          <a:p>
            <a:pPr marL="0" indent="0">
              <a:buNone/>
            </a:pPr>
            <a:r>
              <a:rPr lang="cs-CZ" u="sng" dirty="0">
                <a:hlinkClick r:id="rId3"/>
              </a:rPr>
              <a:t>http://www.hrad.cz/cz/stat_symboly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Platné zákony a vyhlášky lze najít na internetové adrese:</a:t>
            </a:r>
          </a:p>
          <a:p>
            <a:pPr marL="0" indent="0">
              <a:buNone/>
            </a:pPr>
            <a:r>
              <a:rPr lang="cs-CZ" u="sng" dirty="0">
                <a:hlinkClick r:id="rId4"/>
              </a:rPr>
              <a:t>http://www/aspi.cz</a:t>
            </a:r>
            <a:r>
              <a:rPr lang="cs-CZ" dirty="0"/>
              <a:t>    ( ASPI = Automatizovaný systém  právních informací)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048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</a:t>
            </a:r>
            <a:r>
              <a:rPr lang="cs-CZ" dirty="0" smtClean="0"/>
              <a:t>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u="sng" dirty="0"/>
              <a:t>www.bing.com/images/search?q=Mapa+čr&amp;qs=n&amp;form=Q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u="sng" dirty="0"/>
              <a:t>www.bing.com/images/search?q=sněžka&amp;qs=AS&amp;sk=&amp;FORM=QBIR&amp;pq=sněžka&amp;sc=1-6&amp;sp=1&amp;qs=AS&amp;sk=#</a:t>
            </a:r>
            <a:r>
              <a:rPr lang="cs-CZ" u="sng" dirty="0" smtClean="0"/>
              <a:t>view=detail&amp;id=C5E250C68B8E3F0C9295A774F97B9D985BD74882&amp;selectedex=66</a:t>
            </a:r>
            <a:endParaRPr lang="cs-CZ" dirty="0"/>
          </a:p>
          <a:p>
            <a:pPr marL="0" indent="0">
              <a:buNone/>
            </a:pPr>
            <a:r>
              <a:rPr lang="cs-CZ" u="sng" dirty="0"/>
              <a:t>www.bing.com/images/search?q=praded&amp;qs=n&amp;form=QBLH&amp;pq=praded&amp;sc=6-6&amp;sp=-</a:t>
            </a:r>
            <a:r>
              <a:rPr lang="cs-CZ" u="sng" dirty="0" smtClean="0"/>
              <a:t>1&amp;sk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http://www.celysvet.cz/hory-cr.php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http://cs.wikipedia.org/wiki/Seznam_tis%C3%ADcovek_v_%C4%8Cesku</a:t>
            </a:r>
          </a:p>
          <a:p>
            <a:pPr marL="0" indent="0">
              <a:buNone/>
            </a:pPr>
            <a:r>
              <a:rPr lang="cs-CZ" u="sng" dirty="0"/>
              <a:t>http://www.bing.com/images/search?q=Lipno&amp;qs=n&amp;form=QBIR&amp;pq=lipno&amp;sc=8-5&amp;sp=-</a:t>
            </a:r>
            <a:r>
              <a:rPr lang="cs-CZ" u="sng" dirty="0" smtClean="0"/>
              <a:t>1&amp;sk</a:t>
            </a:r>
            <a:endParaRPr lang="cs-CZ" dirty="0"/>
          </a:p>
          <a:p>
            <a:pPr marL="0" indent="0">
              <a:buNone/>
            </a:pPr>
            <a:r>
              <a:rPr lang="cs-CZ" u="sng" dirty="0"/>
              <a:t>www.bing.com/images/search?q=Labe&amp;qs=n&amp;form=QBIR&amp;pq=labe&amp;sc=8-4&amp;sp=-</a:t>
            </a:r>
            <a:r>
              <a:rPr lang="cs-CZ" u="sng" dirty="0" smtClean="0"/>
              <a:t>1&amp;sk</a:t>
            </a:r>
            <a:endParaRPr lang="cs-CZ" dirty="0"/>
          </a:p>
          <a:p>
            <a:pPr marL="0" indent="0">
              <a:buNone/>
            </a:pPr>
            <a:r>
              <a:rPr lang="cs-CZ" u="sng" dirty="0"/>
              <a:t>www.bing.com/images/search?q=vltava&amp;qs=n&amp;form=QBLH&amp;pq=vltava&amp;sc=8-6&amp;sp=-</a:t>
            </a:r>
            <a:r>
              <a:rPr lang="cs-CZ" u="sng" dirty="0" smtClean="0"/>
              <a:t>1&amp;sk</a:t>
            </a:r>
            <a:endParaRPr lang="cs-CZ" dirty="0"/>
          </a:p>
          <a:p>
            <a:pPr marL="0" indent="0">
              <a:buNone/>
            </a:pPr>
            <a:r>
              <a:rPr lang="cs-CZ" u="sng" dirty="0"/>
              <a:t>http://www.bing.com/images/search?q=%C5%99eka+morava&amp;qs=n&amp;form=QBIR&amp;pq=%C5%99eka+morava&amp;sc=0-2&amp;sp=-</a:t>
            </a:r>
            <a:r>
              <a:rPr lang="cs-CZ" u="sng" dirty="0" smtClean="0"/>
              <a:t>1&amp;sk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www.bing.com/</a:t>
            </a:r>
            <a:r>
              <a:rPr lang="cs-CZ" dirty="0" err="1"/>
              <a:t>images</a:t>
            </a:r>
            <a:r>
              <a:rPr lang="cs-CZ" dirty="0"/>
              <a:t>/</a:t>
            </a:r>
            <a:r>
              <a:rPr lang="cs-CZ" dirty="0" err="1"/>
              <a:t>search?q</a:t>
            </a:r>
            <a:r>
              <a:rPr lang="cs-CZ" dirty="0"/>
              <a:t>=</a:t>
            </a:r>
            <a:r>
              <a:rPr lang="cs-CZ" dirty="0" err="1"/>
              <a:t>nuselský+most&amp;qs</a:t>
            </a:r>
            <a:r>
              <a:rPr lang="cs-CZ" dirty="0"/>
              <a:t>=</a:t>
            </a:r>
            <a:r>
              <a:rPr lang="cs-CZ" dirty="0" err="1"/>
              <a:t>n&amp;form</a:t>
            </a:r>
            <a:r>
              <a:rPr lang="cs-CZ" dirty="0"/>
              <a:t>=</a:t>
            </a:r>
            <a:r>
              <a:rPr lang="cs-CZ" dirty="0" err="1"/>
              <a:t>QBIR&amp;pq</a:t>
            </a:r>
            <a:r>
              <a:rPr lang="cs-CZ" dirty="0"/>
              <a:t>=</a:t>
            </a:r>
            <a:r>
              <a:rPr lang="cs-CZ" dirty="0" err="1"/>
              <a:t>nuselský+most&amp;sc</a:t>
            </a:r>
            <a:r>
              <a:rPr lang="cs-CZ" dirty="0"/>
              <a:t>=0- 1&amp;sk  =#</a:t>
            </a:r>
            <a:r>
              <a:rPr lang="cs-CZ" dirty="0" err="1"/>
              <a:t>view</a:t>
            </a:r>
            <a:r>
              <a:rPr lang="cs-CZ" dirty="0"/>
              <a:t>=</a:t>
            </a:r>
            <a:r>
              <a:rPr lang="cs-CZ" dirty="0" err="1"/>
              <a:t>detail&amp;id</a:t>
            </a:r>
            <a:r>
              <a:rPr lang="cs-CZ" dirty="0"/>
              <a:t>=4E4A58BBA45F2E6A3A66898702EFF6DE203845D3&amp;selectedIndex=21</a:t>
            </a:r>
          </a:p>
          <a:p>
            <a:pPr marL="0" indent="0">
              <a:buNone/>
            </a:pPr>
            <a:r>
              <a:rPr lang="cs-CZ" u="sng" dirty="0"/>
              <a:t>http://www.bing.com/images/search?q=vl%C3%A1da+lidu&amp;qs=n&amp;form=QBIR&amp;pq=vl%C3%A1da+lidu&amp;sc=0-8&amp;sp=-</a:t>
            </a:r>
            <a:r>
              <a:rPr lang="cs-CZ" u="sng" dirty="0" smtClean="0"/>
              <a:t>1&amp;sk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www.bing.com/images/search?q=Parlament+ČR&amp;qs=n&amp;form=QBIR&amp;pq=parlament+čr&amp;sc=0-10&amp;sp=-1&amp;sk=#view=detail&amp;id=865A3B4E841D82D65CFF35EE497A4A62EB9E00C2&amp;selectedIndex=1</a:t>
            </a:r>
          </a:p>
        </p:txBody>
      </p:sp>
    </p:spTree>
    <p:extLst>
      <p:ext uri="{BB962C8B-B14F-4D97-AF65-F5344CB8AC3E}">
        <p14:creationId xmlns:p14="http://schemas.microsoft.com/office/powerpoint/2010/main" val="15514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776864" cy="936104"/>
          </a:xfrm>
        </p:spPr>
        <p:txBody>
          <a:bodyPr>
            <a:normAutofit fontScale="90000"/>
          </a:bodyPr>
          <a:lstStyle/>
          <a:p>
            <a:pPr lvl="0"/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>ZÁKLADNÍ </a:t>
            </a:r>
            <a:r>
              <a:rPr lang="cs-CZ" b="1" dirty="0"/>
              <a:t>ÚDAJE O ČR: </a:t>
            </a:r>
            <a:r>
              <a:rPr lang="cs-CZ" dirty="0"/>
              <a:t/>
            </a:r>
            <a:br>
              <a:rPr lang="cs-CZ" dirty="0"/>
            </a:br>
            <a:r>
              <a:rPr lang="cs-CZ" b="1" dirty="0" smtClean="0"/>
              <a:t/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72816"/>
            <a:ext cx="8136904" cy="4353347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sz="2400" dirty="0"/>
              <a:t>Státní zřízení</a:t>
            </a:r>
            <a:r>
              <a:rPr lang="cs-CZ" sz="2400" i="1" dirty="0"/>
              <a:t>:</a:t>
            </a:r>
            <a:r>
              <a:rPr lang="cs-CZ" sz="2400" dirty="0"/>
              <a:t> </a:t>
            </a:r>
            <a:r>
              <a:rPr lang="cs-CZ" sz="2400" b="1" dirty="0"/>
              <a:t>parlamentní </a:t>
            </a:r>
            <a:r>
              <a:rPr lang="cs-CZ" sz="2400" b="1" dirty="0" smtClean="0"/>
              <a:t>demokracie</a:t>
            </a:r>
          </a:p>
          <a:p>
            <a:pPr marL="0" indent="0">
              <a:buNone/>
            </a:pP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400" dirty="0"/>
              <a:t>Správní členění</a:t>
            </a:r>
            <a:r>
              <a:rPr lang="cs-CZ" sz="2400" i="1" dirty="0"/>
              <a:t>:</a:t>
            </a:r>
            <a:r>
              <a:rPr lang="cs-CZ" sz="2400" dirty="0"/>
              <a:t> </a:t>
            </a:r>
            <a:r>
              <a:rPr lang="cs-CZ" sz="2400" b="1" dirty="0"/>
              <a:t>14 krajů (od 1. 1. 2002</a:t>
            </a:r>
            <a:r>
              <a:rPr lang="cs-CZ" sz="2400" b="1" dirty="0" smtClean="0"/>
              <a:t>)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/>
              <a:t>Jazyky: </a:t>
            </a:r>
            <a:r>
              <a:rPr lang="cs-CZ" sz="2400" b="1" dirty="0"/>
              <a:t>čeština</a:t>
            </a:r>
            <a:r>
              <a:rPr lang="cs-CZ" sz="2400" dirty="0"/>
              <a:t>, jazyky menšin: </a:t>
            </a:r>
            <a:r>
              <a:rPr lang="cs-CZ" sz="2400" b="1" dirty="0"/>
              <a:t>slovenština, němčina, </a:t>
            </a:r>
            <a:r>
              <a:rPr lang="cs-CZ" sz="2400" b="1" dirty="0" smtClean="0"/>
              <a:t>polština</a:t>
            </a:r>
          </a:p>
          <a:p>
            <a:pPr marL="0" indent="0">
              <a:buNone/>
            </a:pP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Měna</a:t>
            </a:r>
            <a:r>
              <a:rPr lang="cs-CZ" sz="2400" i="1" dirty="0"/>
              <a:t>:</a:t>
            </a:r>
            <a:r>
              <a:rPr lang="cs-CZ" sz="2400" dirty="0"/>
              <a:t> </a:t>
            </a:r>
            <a:r>
              <a:rPr lang="cs-CZ" sz="2400" b="1" dirty="0"/>
              <a:t>1 česká koruna (Kč) </a:t>
            </a:r>
          </a:p>
        </p:txBody>
      </p:sp>
    </p:spTree>
    <p:extLst>
      <p:ext uri="{BB962C8B-B14F-4D97-AF65-F5344CB8AC3E}">
        <p14:creationId xmlns:p14="http://schemas.microsoft.com/office/powerpoint/2010/main" val="171931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Jak a kdy vznikla Česká republika? </a:t>
            </a:r>
            <a:endParaRPr lang="cs-CZ" sz="2800" dirty="0"/>
          </a:p>
        </p:txBody>
      </p:sp>
      <p:pic>
        <p:nvPicPr>
          <p:cNvPr id="1026" name="Picture 2" descr="http://historie-dejepis.cz/wp-content/uploads/2012/10/33226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9" y="1412776"/>
            <a:ext cx="302433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dirty="0" smtClean="0"/>
              <a:t> </a:t>
            </a:r>
            <a:r>
              <a:rPr lang="cs-CZ" sz="2000" dirty="0" smtClean="0">
                <a:solidFill>
                  <a:srgbClr val="FF0000"/>
                </a:solidFill>
              </a:rPr>
              <a:t>Česká republika vznikla 1.ledna 1993 rozdělením tehdejší České a Slovenské federativní republiky na dva státy .</a:t>
            </a:r>
          </a:p>
          <a:p>
            <a:pPr marL="0" lvl="0" indent="0">
              <a:buNone/>
            </a:pPr>
            <a:endParaRPr lang="cs-CZ" sz="2000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cs-CZ" dirty="0"/>
          </a:p>
          <a:p>
            <a:r>
              <a:rPr lang="cs-CZ" dirty="0"/>
              <a:t>Prvním prezidentem </a:t>
            </a:r>
            <a:r>
              <a:rPr lang="cs-CZ" dirty="0" smtClean="0"/>
              <a:t> České republiky </a:t>
            </a:r>
            <a:r>
              <a:rPr lang="cs-CZ" dirty="0"/>
              <a:t>se stal v roce 1993, podruhé by do své funkce zvolen v roce 1998 </a:t>
            </a:r>
            <a:r>
              <a:rPr lang="cs-CZ" dirty="0" smtClean="0"/>
              <a:t>  </a:t>
            </a:r>
            <a:endParaRPr lang="cs-CZ" dirty="0"/>
          </a:p>
          <a:p>
            <a:r>
              <a:rPr lang="cs-CZ" b="1" dirty="0"/>
              <a:t>Václav </a:t>
            </a:r>
            <a:r>
              <a:rPr lang="cs-CZ" b="1" dirty="0" smtClean="0"/>
              <a:t>Havel</a:t>
            </a:r>
          </a:p>
          <a:p>
            <a:endParaRPr lang="cs-CZ" b="1" dirty="0"/>
          </a:p>
          <a:p>
            <a:endParaRPr lang="cs-CZ" b="1" dirty="0" smtClean="0"/>
          </a:p>
          <a:p>
            <a:endParaRPr lang="cs-CZ" dirty="0"/>
          </a:p>
          <a:p>
            <a:r>
              <a:rPr lang="cs-CZ" dirty="0"/>
              <a:t>http://historie-dejepis.cz/tag/vznik-ceske-republiky</a:t>
            </a:r>
          </a:p>
        </p:txBody>
      </p:sp>
    </p:spTree>
    <p:extLst>
      <p:ext uri="{BB962C8B-B14F-4D97-AF65-F5344CB8AC3E}">
        <p14:creationId xmlns:p14="http://schemas.microsoft.com/office/powerpoint/2010/main" val="282706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Které zeměpisné údaje bychom měli znát? 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/>
              <a:t>Rozloha:</a:t>
            </a:r>
            <a:r>
              <a:rPr lang="cs-CZ" dirty="0"/>
              <a:t>  80 000 km 2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Počet obyvate</a:t>
            </a:r>
            <a:r>
              <a:rPr lang="cs-CZ" dirty="0"/>
              <a:t>l: 10 300 000 </a:t>
            </a:r>
            <a:r>
              <a:rPr lang="cs-CZ" dirty="0" smtClean="0"/>
              <a:t>obyvatel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Hlavní město</a:t>
            </a:r>
            <a:r>
              <a:rPr lang="cs-CZ" dirty="0"/>
              <a:t>: PRAHA  </a:t>
            </a:r>
            <a:r>
              <a:rPr lang="cs-CZ" dirty="0" smtClean="0"/>
              <a:t>, 1 </a:t>
            </a:r>
            <a:r>
              <a:rPr lang="cs-CZ" dirty="0"/>
              <a:t>200 000 </a:t>
            </a:r>
            <a:r>
              <a:rPr lang="cs-CZ" dirty="0" smtClean="0"/>
              <a:t>obyvatel</a:t>
            </a:r>
            <a:endParaRPr lang="cs-CZ" dirty="0"/>
          </a:p>
          <a:p>
            <a:endParaRPr lang="cs-CZ" dirty="0"/>
          </a:p>
          <a:p>
            <a:r>
              <a:rPr lang="cs-CZ" sz="2600" dirty="0"/>
              <a:t>Nejzápadnější obec: Krásná u Aše  </a:t>
            </a:r>
            <a:endParaRPr lang="cs-CZ" sz="2600" dirty="0" smtClean="0"/>
          </a:p>
          <a:p>
            <a:r>
              <a:rPr lang="cs-CZ" sz="2600" dirty="0" smtClean="0"/>
              <a:t>Nejvýchodnější </a:t>
            </a:r>
            <a:r>
              <a:rPr lang="cs-CZ" sz="2600" dirty="0"/>
              <a:t>obec: Hrčava  Beskydy</a:t>
            </a:r>
          </a:p>
          <a:p>
            <a:r>
              <a:rPr lang="cs-CZ" sz="2600" dirty="0"/>
              <a:t>Nejsevernější obec : Lobendava u Děčína    </a:t>
            </a:r>
            <a:endParaRPr lang="cs-CZ" sz="2600" dirty="0" smtClean="0"/>
          </a:p>
          <a:p>
            <a:r>
              <a:rPr lang="cs-CZ" sz="2600" dirty="0" smtClean="0"/>
              <a:t> </a:t>
            </a:r>
            <a:r>
              <a:rPr lang="cs-CZ" sz="2600" dirty="0"/>
              <a:t>Nejjižnější obec: Vyšší Brod u Č. Krumlova</a:t>
            </a:r>
          </a:p>
          <a:p>
            <a:pPr marL="0" indent="0">
              <a:buNone/>
            </a:pPr>
            <a:r>
              <a:rPr lang="cs-CZ" sz="2600" dirty="0"/>
              <a:t> </a:t>
            </a:r>
          </a:p>
          <a:p>
            <a:r>
              <a:rPr lang="cs-CZ" dirty="0" smtClean="0"/>
              <a:t>Od západu na východ měří ČR: ASI  </a:t>
            </a:r>
            <a:r>
              <a:rPr lang="cs-CZ" b="1" dirty="0" smtClean="0"/>
              <a:t>500 km</a:t>
            </a:r>
          </a:p>
          <a:p>
            <a:r>
              <a:rPr lang="cs-CZ" dirty="0" smtClean="0"/>
              <a:t>Od </a:t>
            </a:r>
            <a:r>
              <a:rPr lang="cs-CZ" dirty="0"/>
              <a:t>severu na jich měří : ASI </a:t>
            </a:r>
            <a:r>
              <a:rPr lang="cs-CZ" b="1" dirty="0"/>
              <a:t>300 km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24744"/>
            <a:ext cx="3121940" cy="179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35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79512" y="474344"/>
            <a:ext cx="871296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/>
              <a:t>Nejvyšší hory</a:t>
            </a:r>
            <a:r>
              <a:rPr lang="cs-CZ" sz="3200" dirty="0"/>
              <a:t>:</a:t>
            </a:r>
            <a:r>
              <a:rPr lang="cs-CZ" sz="2000" dirty="0"/>
              <a:t> </a:t>
            </a:r>
            <a:r>
              <a:rPr lang="cs-CZ" sz="2000" dirty="0" smtClean="0"/>
              <a:t>    </a:t>
            </a:r>
          </a:p>
          <a:p>
            <a:r>
              <a:rPr lang="cs-CZ" sz="2000" b="1" dirty="0"/>
              <a:t> </a:t>
            </a:r>
            <a:r>
              <a:rPr lang="cs-CZ" sz="2000" b="1" dirty="0" smtClean="0"/>
              <a:t>                               Krkonoše </a:t>
            </a:r>
            <a:r>
              <a:rPr lang="cs-CZ" sz="2000" b="1" dirty="0"/>
              <a:t>- SNĚŽKA - 1602 m</a:t>
            </a:r>
            <a:br>
              <a:rPr lang="cs-CZ" sz="2000" b="1" dirty="0"/>
            </a:br>
            <a:r>
              <a:rPr lang="cs-CZ" sz="2000" b="1" dirty="0" smtClean="0"/>
              <a:t>                                Hrubý </a:t>
            </a:r>
            <a:r>
              <a:rPr lang="cs-CZ" sz="2000" b="1" dirty="0"/>
              <a:t>Jeseník - PRADĚD - 1492 m</a:t>
            </a:r>
          </a:p>
          <a:p>
            <a:r>
              <a:rPr lang="cs-CZ" sz="2000" b="1" dirty="0" smtClean="0"/>
              <a:t>                                Šumava </a:t>
            </a:r>
            <a:r>
              <a:rPr lang="cs-CZ" sz="2000" b="1" dirty="0"/>
              <a:t>- PLECHÝ - 1378 m</a:t>
            </a:r>
          </a:p>
          <a:p>
            <a:r>
              <a:rPr lang="cs-CZ" sz="2000" b="1" dirty="0" smtClean="0"/>
              <a:t>                                Krušné </a:t>
            </a:r>
            <a:r>
              <a:rPr lang="cs-CZ" sz="2000" b="1" dirty="0"/>
              <a:t>hory - KLÍNOVEC - 1244 m</a:t>
            </a:r>
          </a:p>
          <a:p>
            <a:r>
              <a:rPr lang="pl-PL" sz="2000" b="1" dirty="0" smtClean="0"/>
              <a:t>                                Jizerské </a:t>
            </a:r>
            <a:r>
              <a:rPr lang="pl-PL" sz="2000" b="1" dirty="0"/>
              <a:t>hory - SMRK - 1124 m</a:t>
            </a:r>
            <a:br>
              <a:rPr lang="pl-PL" sz="2000" b="1" dirty="0"/>
            </a:br>
            <a:endParaRPr lang="pl-PL" sz="2000" b="1" dirty="0"/>
          </a:p>
          <a:p>
            <a:r>
              <a:rPr lang="cs-CZ" sz="2000" b="1" dirty="0" smtClean="0"/>
              <a:t>Nejhlubší </a:t>
            </a:r>
            <a:r>
              <a:rPr lang="cs-CZ" sz="2000" b="1" dirty="0"/>
              <a:t>propast:  </a:t>
            </a:r>
            <a:r>
              <a:rPr lang="cs-CZ" sz="2000" dirty="0"/>
              <a:t>Hranická 204 m </a:t>
            </a:r>
          </a:p>
          <a:p>
            <a:r>
              <a:rPr lang="cs-CZ" sz="2000" dirty="0"/>
              <a:t> </a:t>
            </a:r>
          </a:p>
          <a:p>
            <a:r>
              <a:rPr lang="cs-CZ" sz="2000" dirty="0" smtClean="0"/>
              <a:t>                                         </a:t>
            </a:r>
            <a:r>
              <a:rPr lang="cs-CZ" sz="2000" b="1" dirty="0" smtClean="0"/>
              <a:t>Sněžka                                                                 Praděd</a:t>
            </a:r>
            <a:endParaRPr lang="cs-CZ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2656"/>
            <a:ext cx="2316768" cy="14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30730"/>
            <a:ext cx="2181225" cy="146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http://nd03.jxs.cz/853/994/05caf6daf3_88298285_o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04820"/>
            <a:ext cx="2181225" cy="158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768" y="3330730"/>
            <a:ext cx="221238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768" y="5057951"/>
            <a:ext cx="2247900" cy="152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700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Vodstvo v ČR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8772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b="1" dirty="0" smtClean="0"/>
              <a:t>Největší</a:t>
            </a:r>
            <a:r>
              <a:rPr lang="cs-CZ" sz="2400" b="1" dirty="0" smtClean="0"/>
              <a:t>:  </a:t>
            </a:r>
            <a:r>
              <a:rPr lang="cs-CZ" sz="2400" b="1" dirty="0"/>
              <a:t>jezero </a:t>
            </a:r>
            <a:r>
              <a:rPr lang="cs-CZ" sz="2400" dirty="0"/>
              <a:t>: Černé jezero ,  Šumava</a:t>
            </a:r>
          </a:p>
          <a:p>
            <a:pPr marL="0" indent="0">
              <a:buNone/>
            </a:pPr>
            <a:r>
              <a:rPr lang="cs-CZ" sz="2400" dirty="0"/>
              <a:t>               </a:t>
            </a:r>
            <a:r>
              <a:rPr lang="cs-CZ" sz="2400" dirty="0" smtClean="0"/>
              <a:t>                 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                                                    </a:t>
            </a:r>
            <a:r>
              <a:rPr lang="cs-CZ" sz="2400" b="1" dirty="0" smtClean="0"/>
              <a:t>rybník</a:t>
            </a:r>
            <a:r>
              <a:rPr lang="cs-CZ" sz="2400" dirty="0" smtClean="0"/>
              <a:t> </a:t>
            </a:r>
            <a:r>
              <a:rPr lang="cs-CZ" sz="2400" dirty="0"/>
              <a:t>: Rožmberk </a:t>
            </a:r>
            <a:r>
              <a:rPr lang="cs-CZ" sz="2400" dirty="0" smtClean="0"/>
              <a:t>,jih </a:t>
            </a:r>
            <a:r>
              <a:rPr lang="cs-CZ" sz="2400" dirty="0"/>
              <a:t>Čech</a:t>
            </a:r>
          </a:p>
          <a:p>
            <a:pPr marL="0" indent="0">
              <a:buNone/>
            </a:pPr>
            <a:r>
              <a:rPr lang="cs-CZ" sz="2400" dirty="0"/>
              <a:t>             </a:t>
            </a:r>
            <a:r>
              <a:rPr lang="cs-CZ" sz="2400" dirty="0" smtClean="0"/>
              <a:t>                                                           </a:t>
            </a:r>
          </a:p>
          <a:p>
            <a:pPr marL="0" indent="0">
              <a:buNone/>
            </a:pPr>
            <a:r>
              <a:rPr lang="cs-CZ" sz="2400" b="1" dirty="0" smtClean="0"/>
              <a:t>                                                                                    přehrada</a:t>
            </a:r>
            <a:r>
              <a:rPr lang="cs-CZ" sz="2400" dirty="0"/>
              <a:t>: </a:t>
            </a:r>
            <a:r>
              <a:rPr lang="cs-CZ" sz="2400" dirty="0" smtClean="0"/>
              <a:t>Lipno, </a:t>
            </a:r>
            <a:r>
              <a:rPr lang="cs-CZ" sz="2400" dirty="0"/>
              <a:t>jih </a:t>
            </a:r>
            <a:r>
              <a:rPr lang="cs-CZ" sz="2400" dirty="0" smtClean="0"/>
              <a:t>Čech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Černé </a:t>
            </a:r>
            <a:r>
              <a:rPr lang="cs-CZ" sz="1600" dirty="0"/>
              <a:t>jezero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                                                                                           </a:t>
            </a:r>
            <a:endParaRPr lang="cs-CZ" sz="2400" dirty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Černé jezero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                                            </a:t>
            </a:r>
            <a:r>
              <a:rPr lang="cs-CZ" sz="1800" dirty="0" smtClean="0"/>
              <a:t>Rožmberský rybník</a:t>
            </a:r>
            <a:endParaRPr lang="cs-CZ" sz="1800" dirty="0"/>
          </a:p>
        </p:txBody>
      </p:sp>
      <p:pic>
        <p:nvPicPr>
          <p:cNvPr id="3074" name="Picture 2" descr="http://ts2.mm.bing.net/th?id=H.4670937100978209&amp;w=207&amp;h=141&amp;c=7&amp;rs=1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39" y="1625239"/>
            <a:ext cx="2655981" cy="206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757" y="2949633"/>
            <a:ext cx="21907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906" y="1625239"/>
            <a:ext cx="1208773" cy="126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757" y="4426008"/>
            <a:ext cx="2809550" cy="187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7" y="4010604"/>
            <a:ext cx="2639777" cy="200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614" y="5013176"/>
            <a:ext cx="2507081" cy="175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558" y="3008898"/>
            <a:ext cx="2544137" cy="161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2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b="1" dirty="0"/>
              <a:t>Nejdelší řeka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/>
              <a:t>Labe   </a:t>
            </a:r>
            <a:r>
              <a:rPr lang="cs-CZ" sz="2400" dirty="0"/>
              <a:t>asi  1 200 km (357 km u nás)</a:t>
            </a:r>
          </a:p>
          <a:p>
            <a:pPr marL="0" indent="0">
              <a:buNone/>
            </a:pPr>
            <a:r>
              <a:rPr lang="cs-CZ" sz="2400" dirty="0" smtClean="0"/>
              <a:t>                                               </a:t>
            </a:r>
            <a:r>
              <a:rPr lang="cs-CZ" sz="2400" b="1" dirty="0" smtClean="0"/>
              <a:t>Vltava</a:t>
            </a:r>
            <a:r>
              <a:rPr lang="cs-CZ" sz="2400" dirty="0" smtClean="0"/>
              <a:t>    433 </a:t>
            </a:r>
            <a:r>
              <a:rPr lang="cs-CZ" sz="2400" dirty="0"/>
              <a:t>km</a:t>
            </a:r>
          </a:p>
          <a:p>
            <a:pPr marL="0" indent="0">
              <a:buNone/>
            </a:pPr>
            <a:r>
              <a:rPr lang="cs-CZ" sz="2400" dirty="0" smtClean="0"/>
              <a:t>                                                                                             </a:t>
            </a:r>
            <a:r>
              <a:rPr lang="cs-CZ" sz="2400" b="1" dirty="0" smtClean="0"/>
              <a:t>Morava</a:t>
            </a:r>
            <a:r>
              <a:rPr lang="cs-CZ" sz="2400" dirty="0" smtClean="0"/>
              <a:t>  329 </a:t>
            </a:r>
            <a:r>
              <a:rPr lang="cs-CZ" sz="2400" dirty="0"/>
              <a:t>km</a:t>
            </a:r>
          </a:p>
          <a:p>
            <a:endParaRPr lang="cs-CZ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54958"/>
            <a:ext cx="2448125" cy="177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429000"/>
            <a:ext cx="2448124" cy="1517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46239"/>
            <a:ext cx="2376189" cy="1521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32379"/>
            <a:ext cx="21145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27098"/>
            <a:ext cx="2114550" cy="158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767" y="4946238"/>
            <a:ext cx="2096655" cy="172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504" y="2420888"/>
            <a:ext cx="2381250" cy="123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309" y="3861048"/>
            <a:ext cx="19526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 descr="http://ts1.mm.bing.net/th?id=H.4936881437016965&amp;pid=1.9&amp;m=&amp;w=300&amp;h=300&amp;p=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114" y="5444259"/>
            <a:ext cx="1849013" cy="102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20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cs-CZ" sz="2800" b="1" dirty="0"/>
              <a:t>Nejdelší most 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7931224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sz="2400" b="1" dirty="0"/>
              <a:t>Nuselský </a:t>
            </a:r>
            <a:r>
              <a:rPr lang="cs-CZ" sz="2400" b="1" dirty="0" smtClean="0"/>
              <a:t>most</a:t>
            </a:r>
            <a:r>
              <a:rPr lang="cs-CZ" sz="2400" dirty="0" smtClean="0"/>
              <a:t>  </a:t>
            </a:r>
            <a:r>
              <a:rPr lang="cs-CZ" sz="2400" dirty="0"/>
              <a:t>v Praze   485 </a:t>
            </a:r>
            <a:r>
              <a:rPr lang="cs-CZ" sz="2400" dirty="0" smtClean="0"/>
              <a:t>m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                                                              </a:t>
            </a:r>
            <a:r>
              <a:rPr lang="cs-CZ" sz="1800" dirty="0" smtClean="0"/>
              <a:t>Bezpečnostní zábradlí</a:t>
            </a:r>
            <a:endParaRPr lang="cs-CZ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49561"/>
            <a:ext cx="2448272" cy="151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605" y="4424138"/>
            <a:ext cx="18288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http://ts1.mm.bing.net/th?id=H.4712211736823432&amp;w=227&amp;h=155&amp;c=7&amp;rs=1&amp;pid=1.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48680"/>
            <a:ext cx="2448272" cy="167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09622"/>
            <a:ext cx="4394188" cy="329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4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658</Words>
  <Application>Microsoft Office PowerPoint</Application>
  <PresentationFormat>Předvádění na obrazovce (4:3)</PresentationFormat>
  <Paragraphs>283</Paragraphs>
  <Slides>26</Slides>
  <Notes>26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Motiv systému Office</vt:lpstr>
      <vt:lpstr> Téma: Člověk v demokratickém státě  2. Náš stát Česká republika</vt:lpstr>
      <vt:lpstr>O dborné U čiliště                a Z ákladní Š kola praktická Holešov</vt:lpstr>
      <vt:lpstr>  ZÁKLADNÍ ÚDAJE O ČR:   </vt:lpstr>
      <vt:lpstr>Jak a kdy vznikla Česká republika? </vt:lpstr>
      <vt:lpstr>Které zeměpisné údaje bychom měli znát? </vt:lpstr>
      <vt:lpstr>Prezentace aplikace PowerPoint</vt:lpstr>
      <vt:lpstr>Vodstvo v ČR</vt:lpstr>
      <vt:lpstr>Nejdelší řeka </vt:lpstr>
      <vt:lpstr>Nejdelší most </vt:lpstr>
      <vt:lpstr>Praha hlavní město ČR</vt:lpstr>
      <vt:lpstr>HISTORIE     Dlouhá cesta za demokracií</vt:lpstr>
      <vt:lpstr>Vysvětli demokratický systém  v České republice.</vt:lpstr>
      <vt:lpstr>Prezentace aplikace PowerPoint</vt:lpstr>
      <vt:lpstr> Co znamená tzv. zastupitelská demokracie? </vt:lpstr>
      <vt:lpstr>   Parlament ČR   má dolní a horní komoru,                                       Poslaneckou sněmovnu a Senát ČR</vt:lpstr>
      <vt:lpstr>  </vt:lpstr>
      <vt:lpstr> Jak vznikají zákony?   </vt:lpstr>
      <vt:lpstr>Zasedání Poslanecké sněmovny Parlamentu ČR</vt:lpstr>
      <vt:lpstr>Co je to vyjednávání? </vt:lpstr>
      <vt:lpstr>Zasedání Senátu parlamentu ČR</vt:lpstr>
      <vt:lpstr> Jak se v demokratickém státě řeší  PARLAMENTNÍ CESTOU problémy obyvatel? </vt:lpstr>
      <vt:lpstr>Návrh zákona putuje do Senátu ČR.</vt:lpstr>
      <vt:lpstr>Masmédia a demokracie</vt:lpstr>
      <vt:lpstr>Demokracie v ČR</vt:lpstr>
      <vt:lpstr>Použitá literatura a zdroje 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Windows User</dc:creator>
  <cp:lastModifiedBy>Windows User</cp:lastModifiedBy>
  <cp:revision>56</cp:revision>
  <dcterms:created xsi:type="dcterms:W3CDTF">2013-11-22T15:12:52Z</dcterms:created>
  <dcterms:modified xsi:type="dcterms:W3CDTF">2014-01-31T10:34:56Z</dcterms:modified>
</cp:coreProperties>
</file>