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66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26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55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18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" y="0"/>
            <a:ext cx="12198351" cy="6851650"/>
            <a:chOff x="1" y="0"/>
            <a:chExt cx="5763" cy="4316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grpSp>
          <p:nvGrpSpPr>
            <p:cNvPr id="143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3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grpSp>
          <p:nvGrpSpPr>
            <p:cNvPr id="143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3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3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1437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77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4378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09296-D529-44B7-A320-65798E0F5B1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22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5" grpId="0"/>
      <p:bldP spid="14376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43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D346F-C3DB-4A84-837D-9E93A3AACE3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592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67987-B2D4-415C-80E4-87E8E74208E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326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6207F-7F64-4401-8130-1B30368ECCD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133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E7713-6F5C-4755-80FE-E3DB2150DD5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105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67926-4D32-4B2D-9FDD-A8DCD3CB0DA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884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FFB3C-7B02-4F3A-A5A3-FCAB82965A5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1076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E3CC0-99BF-4FEF-9EF8-4827A36E68E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89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553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B753B-F301-46C0-92E9-8DFC06EE675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57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DDBA-B213-4C33-BDAB-EA17C383422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847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6CF6-CA9F-40B8-A068-7BE66E5A6FE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982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D283C-A642-4582-886D-656D54E96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01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FDDB9-417F-452E-A3D1-CC89DA499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28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84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75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33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04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4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62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71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8D6D-9C48-405F-A9DE-614D0FCFE3DB}" type="datetimeFigureOut">
              <a:rPr lang="cs-CZ" smtClean="0"/>
              <a:t>15.9.2013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FDC6-9165-4C2C-A9F7-9E26752770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3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118" y="0"/>
            <a:ext cx="12198349" cy="6851650"/>
            <a:chOff x="1" y="0"/>
            <a:chExt cx="5763" cy="4316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grpSp>
          <p:nvGrpSpPr>
            <p:cNvPr id="1331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31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3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3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3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3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grpSp>
          <p:nvGrpSpPr>
            <p:cNvPr id="133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34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4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4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4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4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3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1335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5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35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B31F59-E3F1-41B6-B698-BBED957E5B4A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16836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1" grpId="0"/>
      <p:bldP spid="1335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33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Stechovice_reservoir_Vltava_7328.JPG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%D0%A2%D0%B2%D0%B5%D1%80%D1%81%D0%BA%D0%B0%D1%8F_5.jpg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 smtClean="0">
                <a:solidFill>
                  <a:schemeClr val="tx1"/>
                </a:solidFill>
              </a:rPr>
              <a:t>Чешская Республика</a:t>
            </a:r>
          </a:p>
        </p:txBody>
      </p:sp>
      <p:pic>
        <p:nvPicPr>
          <p:cNvPr id="6147" name="Picture 3" descr="карта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2192339"/>
            <a:ext cx="7631112" cy="3595687"/>
          </a:xfrm>
        </p:spPr>
      </p:pic>
    </p:spTree>
    <p:extLst>
      <p:ext uri="{BB962C8B-B14F-4D97-AF65-F5344CB8AC3E}">
        <p14:creationId xmlns:p14="http://schemas.microsoft.com/office/powerpoint/2010/main" val="42863773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0888" y="2514600"/>
            <a:ext cx="8229600" cy="2592388"/>
          </a:xfrm>
        </p:spPr>
        <p:txBody>
          <a:bodyPr/>
          <a:lstStyle/>
          <a:p>
            <a:r>
              <a:rPr lang="ru-RU" sz="2400">
                <a:solidFill>
                  <a:srgbClr val="00FF00"/>
                </a:solidFill>
              </a:rPr>
              <a:t>Известные люди Чехии </a:t>
            </a:r>
          </a:p>
          <a:p>
            <a:r>
              <a:rPr lang="ru-RU" sz="2400">
                <a:solidFill>
                  <a:srgbClr val="00FF00"/>
                </a:solidFill>
              </a:rPr>
              <a:t>Музыка</a:t>
            </a:r>
          </a:p>
          <a:p>
            <a:r>
              <a:rPr lang="ru-RU" sz="2400">
                <a:solidFill>
                  <a:srgbClr val="00FF00"/>
                </a:solidFill>
              </a:rPr>
              <a:t>Кино </a:t>
            </a:r>
          </a:p>
          <a:p>
            <a:r>
              <a:rPr lang="ru-RU" sz="2400">
                <a:solidFill>
                  <a:srgbClr val="00FF00"/>
                </a:solidFill>
              </a:rPr>
              <a:t>Литература </a:t>
            </a:r>
          </a:p>
          <a:p>
            <a:r>
              <a:rPr lang="ru-RU" sz="2400">
                <a:solidFill>
                  <a:srgbClr val="00FF00"/>
                </a:solidFill>
              </a:rPr>
              <a:t>Сокольское движение</a:t>
            </a:r>
            <a:r>
              <a:rPr lang="ru-RU"/>
              <a:t> </a:t>
            </a:r>
          </a:p>
        </p:txBody>
      </p:sp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887538" y="711200"/>
            <a:ext cx="5448300" cy="1155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Культура</a:t>
            </a:r>
            <a:endParaRPr lang="cs-CZ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1509" name="Picture 5" descr="chesh_big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214313"/>
            <a:ext cx="2790825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4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898651"/>
            <a:ext cx="8229600" cy="3268663"/>
          </a:xfrm>
        </p:spPr>
        <p:txBody>
          <a:bodyPr/>
          <a:lstStyle/>
          <a:p>
            <a:r>
              <a:rPr lang="ru-RU" sz="2400">
                <a:solidFill>
                  <a:srgbClr val="00FF00"/>
                </a:solidFill>
              </a:rPr>
              <a:t>Сборная</a:t>
            </a:r>
            <a:r>
              <a:rPr lang="ru-RU" sz="2400"/>
              <a:t> </a:t>
            </a:r>
            <a:r>
              <a:rPr lang="ru-RU" sz="2400">
                <a:solidFill>
                  <a:srgbClr val="00FF00"/>
                </a:solidFill>
              </a:rPr>
              <a:t>Чехии по футболу и Сборная Чехии по хоккею известны всему миру и одинаково сильны. Даже форма спортивная у них примерно одинаковая — дома чехи играют в белых футболках, в гостях — в красных футболках. Примерно такое же соотношение цветов формы в футболе и хоккее имеют Россия, Польша, Словакия, Германия и другие</a:t>
            </a:r>
            <a:r>
              <a:rPr lang="ru-RU"/>
              <a:t>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695700" y="463551"/>
            <a:ext cx="4700588" cy="1089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Спорт</a:t>
            </a:r>
            <a:endParaRPr lang="cs-CZ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7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 smtClean="0"/>
              <a:t>Туризм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i="1" smtClean="0"/>
              <a:t>   Значительный вклад в экономику Чехии приносит - туризм. В Чешской Республике большое количество красивых пейзажей, интересных музеев и исторических мест. Большинство исторических кварталов внесены в список мирового культурного наследия ЮНЕСКО.</a:t>
            </a:r>
          </a:p>
        </p:txBody>
      </p:sp>
    </p:spTree>
    <p:extLst>
      <p:ext uri="{BB962C8B-B14F-4D97-AF65-F5344CB8AC3E}">
        <p14:creationId xmlns:p14="http://schemas.microsoft.com/office/powerpoint/2010/main" val="2444266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8[1]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784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карловы вары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2989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024064" y="404813"/>
            <a:ext cx="8250237" cy="21828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cs-CZ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2533" name="Picture 5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2565401"/>
            <a:ext cx="4814887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11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Флаг Чехи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063" y="1941514"/>
            <a:ext cx="3668712" cy="2446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0" name="Picture 6" descr="Герб Чех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144588"/>
            <a:ext cx="28575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7283450" y="4551364"/>
            <a:ext cx="2457450" cy="600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 Чехии</a:t>
            </a:r>
            <a:endParaRPr lang="cs-CZ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2625725" y="4565651"/>
            <a:ext cx="24765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Флаг Чехии</a:t>
            </a:r>
            <a:endParaRPr lang="cs-CZ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21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i="1" smtClean="0"/>
              <a:t>Государственный</a:t>
            </a:r>
            <a:r>
              <a:rPr lang="ru-RU" smtClean="0"/>
              <a:t> строй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959600" y="1557338"/>
            <a:ext cx="3708400" cy="41767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/>
              <a:t>Глава государства – президент;</a:t>
            </a:r>
          </a:p>
          <a:p>
            <a:pPr eaLnBrk="1" hangingPunct="1">
              <a:defRPr/>
            </a:pPr>
            <a:r>
              <a:rPr lang="ru-RU" sz="2400" i="1"/>
              <a:t>Законодательный орган – двухпалатный парламент (Сенат и Палата депутатов);</a:t>
            </a:r>
          </a:p>
          <a:p>
            <a:pPr eaLnBrk="1" hangingPunct="1">
              <a:defRPr/>
            </a:pPr>
            <a:r>
              <a:rPr lang="ru-RU" sz="2400" i="1"/>
              <a:t>Национальная валюта- чешская крона (</a:t>
            </a:r>
            <a:r>
              <a:rPr lang="en-US" sz="2400" i="1"/>
              <a:t>K</a:t>
            </a:r>
            <a:r>
              <a:rPr lang="en-US" sz="2400" i="1">
                <a:cs typeface="Arial" panose="020B0604020202020204" pitchFamily="34" charset="0"/>
              </a:rPr>
              <a:t>č)</a:t>
            </a:r>
            <a:r>
              <a:rPr lang="ru-RU" sz="2400" i="1">
                <a:cs typeface="Arial" panose="020B0604020202020204" pitchFamily="34" charset="0"/>
              </a:rPr>
              <a:t>.</a:t>
            </a:r>
            <a:endParaRPr lang="en-US" sz="2400" i="1">
              <a:cs typeface="Arial" panose="020B0604020202020204" pitchFamily="34" charset="0"/>
            </a:endParaRPr>
          </a:p>
        </p:txBody>
      </p:sp>
      <p:pic>
        <p:nvPicPr>
          <p:cNvPr id="5124" name="Picture 5" descr="флаг чехи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844675"/>
            <a:ext cx="4895850" cy="2787650"/>
          </a:xfrm>
        </p:spPr>
      </p:pic>
    </p:spTree>
    <p:extLst>
      <p:ext uri="{BB962C8B-B14F-4D97-AF65-F5344CB8AC3E}">
        <p14:creationId xmlns:p14="http://schemas.microsoft.com/office/powerpoint/2010/main" val="2972882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847850" y="4868864"/>
            <a:ext cx="8229600" cy="1139825"/>
          </a:xfrm>
        </p:spPr>
        <p:txBody>
          <a:bodyPr/>
          <a:lstStyle/>
          <a:p>
            <a:r>
              <a:rPr lang="ru-RU" sz="2800">
                <a:solidFill>
                  <a:srgbClr val="00FF00"/>
                </a:solidFill>
              </a:rPr>
              <a:t>Чехия состоит из 13 краёв = областей и столицы</a:t>
            </a:r>
            <a:r>
              <a:rPr lang="ru-RU" sz="4000"/>
              <a:t> 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564" y="1700214"/>
            <a:ext cx="5386387" cy="31527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168526" y="282575"/>
            <a:ext cx="7883525" cy="1104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Административное деление</a:t>
            </a:r>
            <a:endParaRPr lang="cs-CZ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70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23976"/>
            <a:ext cx="8229600" cy="4530725"/>
          </a:xfrm>
        </p:spPr>
        <p:txBody>
          <a:bodyPr/>
          <a:lstStyle/>
          <a:p>
            <a:r>
              <a:rPr lang="ru-RU" sz="2800">
                <a:solidFill>
                  <a:srgbClr val="00FF00"/>
                </a:solidFill>
              </a:rPr>
              <a:t>Граничит с Польшей (длина границы 658 км.) на севере, </a:t>
            </a:r>
          </a:p>
          <a:p>
            <a:r>
              <a:rPr lang="ru-RU" sz="2800">
                <a:solidFill>
                  <a:srgbClr val="00FF00"/>
                </a:solidFill>
              </a:rPr>
              <a:t>Германией на северо-западе и западе (длина границы 646 км), </a:t>
            </a:r>
          </a:p>
          <a:p>
            <a:r>
              <a:rPr lang="ru-RU" sz="2800">
                <a:solidFill>
                  <a:srgbClr val="00FF00"/>
                </a:solidFill>
              </a:rPr>
              <a:t>Австрией на юге (длина границы 362 км) </a:t>
            </a:r>
          </a:p>
          <a:p>
            <a:r>
              <a:rPr lang="ru-RU" sz="2800">
                <a:solidFill>
                  <a:srgbClr val="00FF00"/>
                </a:solidFill>
              </a:rPr>
              <a:t>Словакией на востоке (длина границы 214 км)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07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8" y="2900363"/>
            <a:ext cx="8229600" cy="4083050"/>
          </a:xfrm>
        </p:spPr>
        <p:txBody>
          <a:bodyPr/>
          <a:lstStyle/>
          <a:p>
            <a:endParaRPr lang="ru-RU" sz="1800">
              <a:latin typeface="Times New Roman" panose="02020603050405020304" pitchFamily="18" charset="0"/>
            </a:endParaRPr>
          </a:p>
          <a:p>
            <a:r>
              <a:rPr lang="ru-RU" sz="2800">
                <a:solidFill>
                  <a:srgbClr val="00FF00"/>
                </a:solidFill>
              </a:rPr>
              <a:t>Столица </a:t>
            </a:r>
            <a:r>
              <a:rPr lang="ru-RU" sz="2800" b="1" u="sng">
                <a:solidFill>
                  <a:srgbClr val="00FF00"/>
                </a:solidFill>
              </a:rPr>
              <a:t>Прага</a:t>
            </a:r>
            <a:r>
              <a:rPr lang="ru-RU" sz="2800">
                <a:solidFill>
                  <a:srgbClr val="00FF00"/>
                </a:solidFill>
              </a:rPr>
              <a:t> — величайшая туристическая достопримечательность и самый большой из городов страны. </a:t>
            </a:r>
            <a:endParaRPr lang="ru-RU" sz="1800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r>
              <a:rPr lang="ru-RU" sz="2800">
                <a:solidFill>
                  <a:srgbClr val="00FF00"/>
                </a:solidFill>
              </a:rPr>
              <a:t>Общая протяженность границы — 1 880 км</a:t>
            </a:r>
          </a:p>
          <a:p>
            <a:r>
              <a:rPr lang="ru-RU" sz="2800">
                <a:solidFill>
                  <a:srgbClr val="00FF00"/>
                </a:solidFill>
              </a:rPr>
              <a:t>С 1 мая 2004 является членом Европейского Союза.</a:t>
            </a:r>
          </a:p>
        </p:txBody>
      </p:sp>
      <p:pic>
        <p:nvPicPr>
          <p:cNvPr id="2053" name="Picture 5" descr="praga_most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223839"/>
            <a:ext cx="4527550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1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514601"/>
            <a:ext cx="8229600" cy="4100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>
                <a:solidFill>
                  <a:srgbClr val="00FF00"/>
                </a:solidFill>
              </a:rPr>
              <a:t>Территория Чехии составляет 78,9 тыс. квадратных километров. Высочайшая точка страны — гора Снежка высотой 1 602 м. </a:t>
            </a:r>
          </a:p>
          <a:p>
            <a:pPr>
              <a:lnSpc>
                <a:spcPct val="80000"/>
              </a:lnSpc>
            </a:pPr>
            <a:endParaRPr lang="en-US" sz="240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FF00"/>
                </a:solidFill>
              </a:rPr>
              <a:t>Реки из не имеющей выхода к морю Чехии текут в три моря: в Северное, Балтийское и Чёрное.</a:t>
            </a:r>
          </a:p>
          <a:p>
            <a:pPr>
              <a:lnSpc>
                <a:spcPct val="80000"/>
              </a:lnSpc>
            </a:pPr>
            <a:endParaRPr lang="ru-RU" sz="240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>
                <a:solidFill>
                  <a:srgbClr val="00FF00"/>
                </a:solidFill>
              </a:rPr>
              <a:t>Климат умеренный с теплым летом и холодной, пасмурной, влажной зимой. Летом средняя температура воздуха +20 °C, зимой −5 °C.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79575" y="493713"/>
            <a:ext cx="6192838" cy="1155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География Чехии</a:t>
            </a:r>
            <a:endParaRPr lang="cs-CZ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6" name="Picture 6">
            <a:hlinkClick r:id="rId2" tooltip="&quot;Штехобицкое водохранилище на реке Влтава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88914"/>
            <a:ext cx="26241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28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9938" y="1947863"/>
            <a:ext cx="8229600" cy="3897312"/>
          </a:xfrm>
        </p:spPr>
        <p:txBody>
          <a:bodyPr/>
          <a:lstStyle/>
          <a:p>
            <a:r>
              <a:rPr lang="ru-RU" sz="2800" b="1">
                <a:solidFill>
                  <a:srgbClr val="00FF00"/>
                </a:solidFill>
              </a:rPr>
              <a:t>Преимущества</a:t>
            </a:r>
            <a:r>
              <a:rPr lang="ru-RU" sz="2800">
                <a:solidFill>
                  <a:srgbClr val="00FF00"/>
                </a:solidFill>
              </a:rPr>
              <a:t>: наличие специалистов; развитая промышленная база. Быстрая приватизация государственной промышленности; привлекательна для германских инвесторов. привлекательность Праги для туристов.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149601" y="425450"/>
            <a:ext cx="5802313" cy="10604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Экономика</a:t>
            </a:r>
            <a:endParaRPr lang="cs-CZ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13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6613" y="2333625"/>
            <a:ext cx="8229600" cy="4160838"/>
          </a:xfrm>
        </p:spPr>
        <p:txBody>
          <a:bodyPr/>
          <a:lstStyle/>
          <a:p>
            <a:r>
              <a:rPr lang="ru-RU" sz="2400">
                <a:solidFill>
                  <a:srgbClr val="00FF00"/>
                </a:solidFill>
              </a:rPr>
              <a:t>Основу населения Чехии (95 %) составляют этнические чехи и говорящие на чешском языке, принадлежащем к группе западно-славянских языков. Иностранцы составляют около 4 % населения страны. </a:t>
            </a:r>
          </a:p>
          <a:p>
            <a:endParaRPr lang="ru-RU" sz="2400">
              <a:solidFill>
                <a:srgbClr val="00FF00"/>
              </a:solidFill>
            </a:endParaRPr>
          </a:p>
          <a:p>
            <a:r>
              <a:rPr lang="ru-RU" sz="2400">
                <a:solidFill>
                  <a:srgbClr val="00FF00"/>
                </a:solidFill>
              </a:rPr>
              <a:t>Средняя плотность населения составляет 130 чел. на 1 кв.км. Размещение населения на территории республики относительно равномерное.</a:t>
            </a:r>
            <a:r>
              <a:rPr lang="ru-RU" sz="2800"/>
              <a:t> 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746250" y="596901"/>
            <a:ext cx="5621338" cy="10001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 panose="03010101010201010101" pitchFamily="66" charset="0"/>
              </a:rPr>
              <a:t>Население</a:t>
            </a:r>
            <a:endParaRPr lang="cs-CZ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8" name="Picture 6">
            <a:hlinkClick r:id="rId2" tooltip="&quot;Здание генерального консульства в Санкт-Петербурге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177801"/>
            <a:ext cx="290988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955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170</Words>
  <Application>Microsoft Office PowerPoint</Application>
  <PresentationFormat>Širokoúhlá obrazovka</PresentationFormat>
  <Paragraphs>40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Times New Roman</vt:lpstr>
      <vt:lpstr>Verdana</vt:lpstr>
      <vt:lpstr>Wingdings</vt:lpstr>
      <vt:lpstr>Motiv Office</vt:lpstr>
      <vt:lpstr>Глобус</vt:lpstr>
      <vt:lpstr>Чешская Республика</vt:lpstr>
      <vt:lpstr>Prezentace aplikace PowerPoint</vt:lpstr>
      <vt:lpstr>Государственный строй</vt:lpstr>
      <vt:lpstr>Чехия состоит из 13 краёв = областей и столицы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Туризм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Trinerová</dc:creator>
  <cp:lastModifiedBy>Hana Trinerová</cp:lastModifiedBy>
  <cp:revision>2</cp:revision>
  <dcterms:created xsi:type="dcterms:W3CDTF">2013-09-11T19:46:10Z</dcterms:created>
  <dcterms:modified xsi:type="dcterms:W3CDTF">2013-09-15T19:33:37Z</dcterms:modified>
</cp:coreProperties>
</file>