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55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9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2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54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53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26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8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6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67A6-4906-4101-B77E-16AE15F267C4}" type="datetimeFigureOut">
              <a:rPr lang="cs-CZ" smtClean="0"/>
              <a:t>28. 11. 2016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0B43-69E5-42DD-837D-CAC5C6211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8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Chování v restauraci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1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1. </a:t>
            </a:r>
            <a:r>
              <a:rPr lang="cs-CZ" sz="4900" b="1" dirty="0"/>
              <a:t>Kdo </a:t>
            </a:r>
            <a:r>
              <a:rPr lang="cs-CZ" sz="4900" b="1" dirty="0" smtClean="0"/>
              <a:t>vybírá </a:t>
            </a:r>
            <a:r>
              <a:rPr lang="cs-CZ" sz="4900" b="1" dirty="0"/>
              <a:t>restauraci?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nejobecnější rovině platí, že pohostinské zařízení vybírá ten, kdo zve. Tato osoba se pak ocitá v roli hostitele. </a:t>
            </a:r>
            <a:endParaRPr lang="cs-CZ" dirty="0" smtClean="0"/>
          </a:p>
          <a:p>
            <a:r>
              <a:rPr lang="cs-CZ" dirty="0" smtClean="0"/>
              <a:t>Nejčastěji </a:t>
            </a:r>
            <a:r>
              <a:rPr lang="cs-CZ" dirty="0"/>
              <a:t>je to muž, a to jak ve vztahu muž/žena, tak i v početnější skupině. </a:t>
            </a:r>
            <a:endParaRPr lang="cs-CZ" dirty="0" smtClean="0"/>
          </a:p>
          <a:p>
            <a:r>
              <a:rPr lang="cs-CZ" dirty="0" smtClean="0"/>
              <a:t>Dnes </a:t>
            </a:r>
            <a:r>
              <a:rPr lang="cs-CZ" dirty="0"/>
              <a:t>se ale může této role ujmout i žena a je to celkem běžné v obchodních záležitostech – manažerka pozve na oběd obchodního partnera, zástupce jiné firmy.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0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2</a:t>
            </a:r>
            <a:r>
              <a:rPr lang="cs-CZ" sz="4900" b="1" dirty="0"/>
              <a:t>. Kdo vchází jako první do restaurace, usedá ke stolu a vstává?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</a:t>
            </a:r>
            <a:r>
              <a:rPr lang="cs-CZ" dirty="0" smtClean="0"/>
              <a:t> vchází </a:t>
            </a:r>
            <a:r>
              <a:rPr lang="cs-CZ" dirty="0"/>
              <a:t>muž. </a:t>
            </a:r>
            <a:endParaRPr lang="cs-CZ" dirty="0" smtClean="0"/>
          </a:p>
          <a:p>
            <a:r>
              <a:rPr lang="cs-CZ" dirty="0" smtClean="0"/>
              <a:t>Ten </a:t>
            </a:r>
            <a:r>
              <a:rPr lang="cs-CZ" dirty="0"/>
              <a:t>se v prostředí rychle zorientuje a vybere nejvhodnější stůl a ženu usadí na společensky komfortnější místo (u zdi, s výhledem) nebo místo společensky významnější (po pravici). </a:t>
            </a:r>
            <a:endParaRPr lang="cs-CZ" dirty="0" smtClean="0"/>
          </a:p>
          <a:p>
            <a:r>
              <a:rPr lang="cs-CZ" dirty="0" smtClean="0"/>
              <a:t>Nejprve </a:t>
            </a:r>
            <a:r>
              <a:rPr lang="cs-CZ" dirty="0"/>
              <a:t>usedá žena nebo osoba společensky nejvýznamnější. </a:t>
            </a:r>
            <a:endParaRPr lang="cs-CZ" dirty="0" smtClean="0"/>
          </a:p>
          <a:p>
            <a:r>
              <a:rPr lang="cs-CZ" dirty="0" smtClean="0"/>
              <a:t>Vstane-li </a:t>
            </a:r>
            <a:r>
              <a:rPr lang="cs-CZ" dirty="0"/>
              <a:t>během společenské události žena od stolu, vstává i muž nebo jen muž, po jehož pravici žena sedí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/>
              <a:t>DŮLEŽITÉ</a:t>
            </a:r>
          </a:p>
          <a:p>
            <a:r>
              <a:rPr lang="cs-CZ" dirty="0"/>
              <a:t>Uvádí-li příchozí hosty číšník, vchází jako první žena, posléze ostatní dle společenské významnosti.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1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3</a:t>
            </a:r>
            <a:r>
              <a:rPr lang="cs-CZ" sz="4900" b="1" dirty="0"/>
              <a:t>. Kdo a jak objednává?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Až se všichni usadí, přinese číšník jídelní lístky a podá je otevřené na první straně od společensky nejvýznamnější osoby všem u stolu.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volbě menu se nekomentují ceny a vybírá se tak, aby všichni u stolu měli stejný počet chodů. </a:t>
            </a:r>
            <a:endParaRPr lang="cs-CZ" dirty="0" smtClean="0"/>
          </a:p>
          <a:p>
            <a:r>
              <a:rPr lang="cs-CZ" dirty="0" smtClean="0"/>
              <a:t>Respektuje </a:t>
            </a:r>
            <a:r>
              <a:rPr lang="cs-CZ" dirty="0"/>
              <a:t>se volba osoby společensky nejvýznamnější (žena, host). Té se ostatní přizpůsobí. </a:t>
            </a:r>
          </a:p>
          <a:p>
            <a:r>
              <a:rPr lang="cs-CZ" dirty="0"/>
              <a:t>Tzn., že odmítne-li na příklad žena nebo jiný host předkrm, neobjedná si ho nikdo jiný u stolu.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příchodu obsluhy objednává každý sám za sebe. </a:t>
            </a:r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/>
              <a:t>první objednává žena nebo jiná společensky významná osoba, hostitel vždy jako poslední. </a:t>
            </a:r>
            <a:endParaRPr lang="cs-CZ" dirty="0" smtClean="0"/>
          </a:p>
          <a:p>
            <a:r>
              <a:rPr lang="cs-CZ" dirty="0" smtClean="0"/>
              <a:t>Také </a:t>
            </a:r>
            <a:r>
              <a:rPr lang="cs-CZ" dirty="0"/>
              <a:t>může muž objednat i za ženu. </a:t>
            </a:r>
          </a:p>
        </p:txBody>
      </p:sp>
    </p:spTree>
    <p:extLst>
      <p:ext uri="{BB962C8B-B14F-4D97-AF65-F5344CB8AC3E}">
        <p14:creationId xmlns:p14="http://schemas.microsoft.com/office/powerpoint/2010/main" val="915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273" y="35224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4900" dirty="0" smtClean="0"/>
              <a:t>4. </a:t>
            </a:r>
            <a:r>
              <a:rPr lang="cs-CZ" sz="4900" b="1" dirty="0" smtClean="0"/>
              <a:t>Některá </a:t>
            </a:r>
            <a:r>
              <a:rPr lang="cs-CZ" sz="4900" b="1" dirty="0"/>
              <a:t>připomenutí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</a:t>
            </a:r>
            <a:r>
              <a:rPr lang="cs-CZ" dirty="0" smtClean="0"/>
              <a:t>látěný </a:t>
            </a:r>
            <a:r>
              <a:rPr lang="cs-CZ" dirty="0"/>
              <a:t>ubrousek patří na kolena (</a:t>
            </a:r>
            <a:r>
              <a:rPr lang="cs-CZ" dirty="0" smtClean="0"/>
              <a:t>nikoli ubrousek </a:t>
            </a:r>
            <a:r>
              <a:rPr lang="cs-CZ" dirty="0"/>
              <a:t>papírový, který necháváme volně po levé straně) a použijeme jej vždy k </a:t>
            </a:r>
            <a:r>
              <a:rPr lang="cs-CZ" dirty="0" smtClean="0"/>
              <a:t>otřeni úst </a:t>
            </a:r>
            <a:r>
              <a:rPr lang="cs-CZ" dirty="0"/>
              <a:t>před napitím (právě tak jako ubrousek papírový). </a:t>
            </a:r>
            <a:endParaRPr lang="cs-CZ" dirty="0" smtClean="0"/>
          </a:p>
          <a:p>
            <a:r>
              <a:rPr lang="cs-CZ" dirty="0" smtClean="0"/>
              <a:t>Saláty </a:t>
            </a:r>
            <a:r>
              <a:rPr lang="cs-CZ" dirty="0"/>
              <a:t>jíme vidličkou levou rukou,</a:t>
            </a:r>
          </a:p>
          <a:p>
            <a:r>
              <a:rPr lang="cs-CZ" dirty="0"/>
              <a:t>K</a:t>
            </a:r>
            <a:r>
              <a:rPr lang="cs-CZ" dirty="0" smtClean="0"/>
              <a:t>ompoty </a:t>
            </a:r>
            <a:r>
              <a:rPr lang="cs-CZ" dirty="0"/>
              <a:t>lžičkou pravou rukou, pecky dáváme na talířek pod ‚“miskou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 Chleba neukusujeme</a:t>
            </a:r>
            <a:r>
              <a:rPr lang="cs-CZ" dirty="0"/>
              <a:t>, ale odlamujeme a jíme levou rukou, </a:t>
            </a:r>
            <a:endParaRPr lang="cs-CZ" dirty="0" smtClean="0"/>
          </a:p>
          <a:p>
            <a:r>
              <a:rPr lang="cs-CZ" dirty="0" smtClean="0"/>
              <a:t>Příbory </a:t>
            </a:r>
            <a:r>
              <a:rPr lang="cs-CZ" dirty="0"/>
              <a:t>v průběhu jídla se dávají </a:t>
            </a:r>
            <a:r>
              <a:rPr lang="cs-CZ" dirty="0" err="1" smtClean="0"/>
              <a:t>křižem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rukojetí k příslušné ruce (vidlička vlevo, nůž vpravo), </a:t>
            </a:r>
            <a:endParaRPr lang="cs-CZ" dirty="0" smtClean="0"/>
          </a:p>
          <a:p>
            <a:r>
              <a:rPr lang="cs-CZ" dirty="0" smtClean="0"/>
              <a:t>Příbory </a:t>
            </a:r>
            <a:r>
              <a:rPr lang="cs-CZ" dirty="0"/>
              <a:t>uložené souběžně s </a:t>
            </a:r>
            <a:r>
              <a:rPr lang="cs-CZ" dirty="0" smtClean="0"/>
              <a:t>oběma držátky </a:t>
            </a:r>
            <a:r>
              <a:rPr lang="cs-CZ" dirty="0"/>
              <a:t>k pravé straně jsou znamením pro číšníka, že jsme dojedli, i když jsme </a:t>
            </a:r>
            <a:r>
              <a:rPr lang="cs-CZ" dirty="0" smtClean="0"/>
              <a:t>třeba nezkonzumovali </a:t>
            </a:r>
            <a:r>
              <a:rPr lang="cs-CZ" dirty="0"/>
              <a:t>vše. </a:t>
            </a:r>
          </a:p>
        </p:txBody>
      </p:sp>
    </p:spTree>
    <p:extLst>
      <p:ext uri="{BB962C8B-B14F-4D97-AF65-F5344CB8AC3E}">
        <p14:creationId xmlns:p14="http://schemas.microsoft.com/office/powerpoint/2010/main" val="2066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4. </a:t>
            </a:r>
            <a:r>
              <a:rPr lang="cs-CZ" sz="4900" b="1" dirty="0" smtClean="0"/>
              <a:t>Některá </a:t>
            </a:r>
            <a:r>
              <a:rPr lang="cs-CZ" sz="4900" b="1" dirty="0"/>
              <a:t>připomenutí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Omáčka se nevytírá, talíř se neolizuje, </a:t>
            </a:r>
            <a:endParaRPr lang="cs-CZ" dirty="0" smtClean="0"/>
          </a:p>
          <a:p>
            <a:r>
              <a:rPr lang="cs-CZ" dirty="0" smtClean="0"/>
              <a:t>Šťáva </a:t>
            </a:r>
            <a:r>
              <a:rPr lang="cs-CZ" dirty="0"/>
              <a:t>z kompotu a nálev ze salátu </a:t>
            </a:r>
            <a:r>
              <a:rPr lang="cs-CZ" dirty="0" smtClean="0"/>
              <a:t>se nedopíjejí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Použitý </a:t>
            </a:r>
            <a:r>
              <a:rPr lang="cs-CZ" dirty="0"/>
              <a:t>ubrousek se odkládá na talíř, nikoli do popelníku. </a:t>
            </a:r>
            <a:endParaRPr lang="cs-CZ" dirty="0" smtClean="0"/>
          </a:p>
          <a:p>
            <a:r>
              <a:rPr lang="cs-CZ" dirty="0" smtClean="0"/>
              <a:t>Kouřit </a:t>
            </a:r>
            <a:r>
              <a:rPr lang="cs-CZ" dirty="0"/>
              <a:t>by se </a:t>
            </a:r>
            <a:r>
              <a:rPr lang="cs-CZ" dirty="0" smtClean="0"/>
              <a:t>mělo nejdříve </a:t>
            </a:r>
            <a:r>
              <a:rPr lang="cs-CZ" dirty="0"/>
              <a:t>při kávě, a to s dovolením, o ně požádáme ostatní hosty u stolu</a:t>
            </a:r>
          </a:p>
        </p:txBody>
      </p:sp>
    </p:spTree>
    <p:extLst>
      <p:ext uri="{BB962C8B-B14F-4D97-AF65-F5344CB8AC3E}">
        <p14:creationId xmlns:p14="http://schemas.microsoft.com/office/powerpoint/2010/main" val="30512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/>
              <a:t>5</a:t>
            </a:r>
            <a:r>
              <a:rPr lang="cs-CZ" sz="4900" b="1" dirty="0" smtClean="0"/>
              <a:t>. </a:t>
            </a:r>
            <a:r>
              <a:rPr lang="cs-CZ" sz="4900" b="1" dirty="0"/>
              <a:t>Kdo platí?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muž, zde </a:t>
            </a:r>
            <a:r>
              <a:rPr lang="cs-CZ" dirty="0"/>
              <a:t>se počítá s tím, že muž ženu zve a je v roli hostitele. 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smtClean="0"/>
              <a:t>anažerka </a:t>
            </a:r>
            <a:r>
              <a:rPr lang="cs-CZ" dirty="0"/>
              <a:t>– žena pozve svého partnera na oběd, v takovém případě platí žena, protože je v roli hostitele ona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Jde-li </a:t>
            </a:r>
            <a:r>
              <a:rPr lang="cs-CZ" dirty="0"/>
              <a:t>o početnější skupinu, platí vždy hostitel, tedy ten, kdo ostatní pozval a restauraci vybral.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8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/>
              <a:t>6</a:t>
            </a:r>
            <a:r>
              <a:rPr lang="cs-CZ" sz="4900" b="1" dirty="0" smtClean="0"/>
              <a:t>. </a:t>
            </a:r>
            <a:r>
              <a:rPr lang="cs-CZ" sz="4900" b="1" dirty="0"/>
              <a:t>Jak se platí?</a:t>
            </a:r>
            <a:br>
              <a:rPr lang="cs-CZ" sz="4900" b="1" dirty="0"/>
            </a:br>
            <a:endParaRPr lang="cs-CZ" sz="4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Nejčastěji </a:t>
            </a:r>
            <a:r>
              <a:rPr lang="cs-CZ" dirty="0"/>
              <a:t>u stolu. </a:t>
            </a:r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/>
              <a:t>platí, že cena se nekomentuje, a to ani úšklebky, zvednutím obočím nebo jinou mimikou.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placené částce se standardně přidá 10 % jako spropitné. Platíme-li kartou, dáme spropitné zvlášť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Při </a:t>
            </a:r>
            <a:r>
              <a:rPr lang="cs-CZ" dirty="0"/>
              <a:t>početnější skupině se hostitel dohodne s obsluhou a zaplatí přímo u ní bez přítomnosti ostatních. Je zdvořilé hosty vůbec nezasvěcovat do výše útraty.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6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</a:t>
            </a:r>
            <a:r>
              <a:rPr lang="cs-CZ" b="1" dirty="0" smtClean="0"/>
              <a:t>. Odchod z restaurace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odchodu z restaurace platí opačné pořadí než při příchodu. Muž pomůže </a:t>
            </a:r>
            <a:r>
              <a:rPr lang="cs-CZ" dirty="0" smtClean="0"/>
              <a:t>dámě při </a:t>
            </a:r>
            <a:r>
              <a:rPr lang="cs-CZ" dirty="0"/>
              <a:t>vstávání (vstane první a poodsune jí židli, kterou pak zase vrátí na místo), pokud </a:t>
            </a:r>
            <a:r>
              <a:rPr lang="cs-CZ" dirty="0" smtClean="0"/>
              <a:t>tak neučiní </a:t>
            </a:r>
            <a:r>
              <a:rPr lang="cs-CZ" dirty="0"/>
              <a:t>číšník, </a:t>
            </a:r>
            <a:endParaRPr lang="cs-CZ" dirty="0" smtClean="0"/>
          </a:p>
          <a:p>
            <a:r>
              <a:rPr lang="cs-CZ" dirty="0" smtClean="0"/>
              <a:t>Když </a:t>
            </a:r>
            <a:r>
              <a:rPr lang="cs-CZ" dirty="0"/>
              <a:t>pouští pán dámu první do dveří, dveře jí přidrží, u šatny pomůže </a:t>
            </a:r>
            <a:r>
              <a:rPr lang="cs-CZ" dirty="0" smtClean="0"/>
              <a:t>do kabátu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8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609</Words>
  <Application>Microsoft Office PowerPoint</Application>
  <PresentationFormat>Širokoúhlá obrazovka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Chování v restauraci</vt:lpstr>
      <vt:lpstr> 1. Kdo vybírá restauraci? </vt:lpstr>
      <vt:lpstr> 2. Kdo vchází jako první do restaurace, usedá ke stolu a vstává? </vt:lpstr>
      <vt:lpstr> 3. Kdo a jak objednává? </vt:lpstr>
      <vt:lpstr>  4. Některá připomenutí </vt:lpstr>
      <vt:lpstr> 4. Některá připomenutí </vt:lpstr>
      <vt:lpstr> 5. Kdo platí? </vt:lpstr>
      <vt:lpstr> 6. Jak se platí? </vt:lpstr>
      <vt:lpstr>7. Odchod z restaurace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Chování v restauraci</dc:title>
  <dc:creator>PRUZINOVAJ</dc:creator>
  <cp:lastModifiedBy>PRUZINOVAJ</cp:lastModifiedBy>
  <cp:revision>6</cp:revision>
  <dcterms:created xsi:type="dcterms:W3CDTF">2016-11-28T07:40:05Z</dcterms:created>
  <dcterms:modified xsi:type="dcterms:W3CDTF">2016-11-28T12:05:28Z</dcterms:modified>
</cp:coreProperties>
</file>