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3" r:id="rId6"/>
    <p:sldId id="261" r:id="rId7"/>
    <p:sldId id="262" r:id="rId8"/>
    <p:sldId id="264" r:id="rId9"/>
    <p:sldId id="273" r:id="rId10"/>
    <p:sldId id="265" r:id="rId11"/>
    <p:sldId id="267" r:id="rId12"/>
    <p:sldId id="270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60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821E-2D4C-4885-92B8-2832FB2E186E}" type="datetimeFigureOut">
              <a:rPr lang="cs-CZ" smtClean="0"/>
              <a:t>11.09.2020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F635-83AA-43B6-BBBD-AFC22D1F1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53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821E-2D4C-4885-92B8-2832FB2E186E}" type="datetimeFigureOut">
              <a:rPr lang="cs-CZ" smtClean="0"/>
              <a:t>11.09.2020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F635-83AA-43B6-BBBD-AFC22D1F1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4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821E-2D4C-4885-92B8-2832FB2E186E}" type="datetimeFigureOut">
              <a:rPr lang="cs-CZ" smtClean="0"/>
              <a:t>11.09.2020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F635-83AA-43B6-BBBD-AFC22D1F1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56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821E-2D4C-4885-92B8-2832FB2E186E}" type="datetimeFigureOut">
              <a:rPr lang="cs-CZ" smtClean="0"/>
              <a:t>11.09.2020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F635-83AA-43B6-BBBD-AFC22D1F1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99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821E-2D4C-4885-92B8-2832FB2E186E}" type="datetimeFigureOut">
              <a:rPr lang="cs-CZ" smtClean="0"/>
              <a:t>11.09.2020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F635-83AA-43B6-BBBD-AFC22D1F1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47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821E-2D4C-4885-92B8-2832FB2E186E}" type="datetimeFigureOut">
              <a:rPr lang="cs-CZ" smtClean="0"/>
              <a:t>11.09.2020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F635-83AA-43B6-BBBD-AFC22D1F1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99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821E-2D4C-4885-92B8-2832FB2E186E}" type="datetimeFigureOut">
              <a:rPr lang="cs-CZ" smtClean="0"/>
              <a:t>11.09.2020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F635-83AA-43B6-BBBD-AFC22D1F1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66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821E-2D4C-4885-92B8-2832FB2E186E}" type="datetimeFigureOut">
              <a:rPr lang="cs-CZ" smtClean="0"/>
              <a:t>11.09.2020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F635-83AA-43B6-BBBD-AFC22D1F1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72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821E-2D4C-4885-92B8-2832FB2E186E}" type="datetimeFigureOut">
              <a:rPr lang="cs-CZ" smtClean="0"/>
              <a:t>11.09.2020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F635-83AA-43B6-BBBD-AFC22D1F1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80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821E-2D4C-4885-92B8-2832FB2E186E}" type="datetimeFigureOut">
              <a:rPr lang="cs-CZ" smtClean="0"/>
              <a:t>11.09.2020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F635-83AA-43B6-BBBD-AFC22D1F1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79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821E-2D4C-4885-92B8-2832FB2E186E}" type="datetimeFigureOut">
              <a:rPr lang="cs-CZ" smtClean="0"/>
              <a:t>11.09.2020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F635-83AA-43B6-BBBD-AFC22D1F1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44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2821E-2D4C-4885-92B8-2832FB2E186E}" type="datetimeFigureOut">
              <a:rPr lang="cs-CZ" smtClean="0"/>
              <a:t>11.09.2020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F635-83AA-43B6-BBBD-AFC22D1F10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04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1986" y="1120462"/>
            <a:ext cx="10515600" cy="63701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6000" dirty="0" smtClean="0"/>
          </a:p>
          <a:p>
            <a:pPr marL="0" indent="0" algn="ctr">
              <a:buNone/>
            </a:pPr>
            <a:endParaRPr lang="cs-CZ" sz="6000" dirty="0"/>
          </a:p>
          <a:p>
            <a:pPr marL="0" indent="0" algn="ctr">
              <a:buNone/>
            </a:pPr>
            <a:r>
              <a:rPr lang="cs-CZ" sz="6000" b="1" dirty="0" smtClean="0"/>
              <a:t>VERBÁLNÍ A NEVERBÁLNÍ KOMUNIKACE</a:t>
            </a:r>
            <a:endParaRPr lang="cs-CZ" sz="6000" b="1" dirty="0"/>
          </a:p>
        </p:txBody>
      </p:sp>
    </p:spTree>
    <p:extLst>
      <p:ext uri="{BB962C8B-B14F-4D97-AF65-F5344CB8AC3E}">
        <p14:creationId xmlns:p14="http://schemas.microsoft.com/office/powerpoint/2010/main" val="1300494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latin typeface="+mn-lt"/>
              </a:rPr>
              <a:t>Posturologie</a:t>
            </a:r>
            <a:r>
              <a:rPr lang="cs-CZ" b="1" dirty="0" smtClean="0">
                <a:latin typeface="+mn-lt"/>
              </a:rPr>
              <a:t> - postoj těla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Prosociální postoj „přátelský postoj“:</a:t>
            </a:r>
          </a:p>
          <a:p>
            <a:pPr marL="0" indent="0">
              <a:buNone/>
            </a:pPr>
            <a:r>
              <a:rPr lang="cs-CZ" dirty="0" smtClean="0"/>
              <a:t>		Čelem k druhému</a:t>
            </a:r>
          </a:p>
          <a:p>
            <a:pPr marL="0" indent="0">
              <a:buNone/>
            </a:pPr>
            <a:r>
              <a:rPr lang="cs-CZ" dirty="0" smtClean="0"/>
              <a:t>		Ruce podél těla</a:t>
            </a:r>
          </a:p>
          <a:p>
            <a:pPr marL="0" indent="0">
              <a:buNone/>
            </a:pPr>
            <a:r>
              <a:rPr lang="cs-CZ" dirty="0" smtClean="0"/>
              <a:t>		Dlaně otevřené.. </a:t>
            </a:r>
          </a:p>
          <a:p>
            <a:r>
              <a:rPr lang="cs-CZ" b="1" dirty="0" smtClean="0"/>
              <a:t>Hostilní postoj „nepřátelský postoj“: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	Ruce v bok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Překřížení končetin	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Ruce v pěst..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20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latin typeface="+mn-lt"/>
              </a:rPr>
              <a:t>Gestika</a:t>
            </a:r>
            <a:r>
              <a:rPr lang="cs-CZ" b="1" dirty="0" smtClean="0">
                <a:latin typeface="+mn-lt"/>
              </a:rPr>
              <a:t>, mimika 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err="1" smtClean="0"/>
              <a:t>Gestika</a:t>
            </a:r>
            <a:r>
              <a:rPr lang="cs-CZ" b="1" dirty="0" smtClean="0"/>
              <a:t>/</a:t>
            </a:r>
            <a:r>
              <a:rPr lang="cs-CZ" b="1" dirty="0" err="1" smtClean="0"/>
              <a:t>kinezika</a:t>
            </a:r>
            <a:endParaRPr lang="cs-CZ" dirty="0" smtClean="0"/>
          </a:p>
          <a:p>
            <a:r>
              <a:rPr lang="cs-CZ" dirty="0" smtClean="0"/>
              <a:t>Pohyby rukou/pohyby těla</a:t>
            </a:r>
          </a:p>
          <a:p>
            <a:r>
              <a:rPr lang="cs-CZ" dirty="0" smtClean="0"/>
              <a:t>Typické pro kulturu</a:t>
            </a:r>
          </a:p>
          <a:p>
            <a:r>
              <a:rPr lang="cs-CZ" dirty="0" smtClean="0"/>
              <a:t>Využití při cizojazyčnosti</a:t>
            </a:r>
          </a:p>
          <a:p>
            <a:r>
              <a:rPr lang="cs-CZ" dirty="0" smtClean="0"/>
              <a:t>Znaková řeč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Mimika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• Obličejové výrazy, odraz emocí, utrpení, bolesti </a:t>
            </a:r>
          </a:p>
          <a:p>
            <a:pPr marL="0" indent="0">
              <a:buNone/>
            </a:pPr>
            <a:r>
              <a:rPr lang="cs-CZ" dirty="0" smtClean="0"/>
              <a:t>• 7 základních výrazů: </a:t>
            </a:r>
          </a:p>
          <a:p>
            <a:pPr marL="0" indent="0">
              <a:buNone/>
            </a:pPr>
            <a:r>
              <a:rPr lang="cs-CZ" dirty="0" smtClean="0"/>
              <a:t>	- štěstí </a:t>
            </a:r>
          </a:p>
          <a:p>
            <a:pPr marL="0" indent="0">
              <a:buNone/>
            </a:pPr>
            <a:r>
              <a:rPr lang="cs-CZ" dirty="0" smtClean="0"/>
              <a:t>	- překvapení </a:t>
            </a:r>
          </a:p>
          <a:p>
            <a:pPr marL="0" indent="0">
              <a:buNone/>
            </a:pPr>
            <a:r>
              <a:rPr lang="cs-CZ" dirty="0" smtClean="0"/>
              <a:t>	- strach </a:t>
            </a:r>
          </a:p>
          <a:p>
            <a:pPr marL="0" indent="0">
              <a:buNone/>
            </a:pPr>
            <a:r>
              <a:rPr lang="cs-CZ" dirty="0" smtClean="0"/>
              <a:t>	- zlost </a:t>
            </a:r>
          </a:p>
          <a:p>
            <a:pPr marL="0" indent="0">
              <a:buNone/>
            </a:pPr>
            <a:r>
              <a:rPr lang="cs-CZ" dirty="0" smtClean="0"/>
              <a:t>	- smutek </a:t>
            </a:r>
          </a:p>
          <a:p>
            <a:pPr marL="0" indent="0">
              <a:buNone/>
            </a:pPr>
            <a:r>
              <a:rPr lang="cs-CZ" dirty="0" smtClean="0"/>
              <a:t>	- spokojenost</a:t>
            </a:r>
          </a:p>
          <a:p>
            <a:pPr marL="0" indent="0">
              <a:buNone/>
            </a:pPr>
            <a:r>
              <a:rPr lang="cs-CZ" dirty="0" smtClean="0"/>
              <a:t>	 - zájem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3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P</a:t>
            </a:r>
            <a:r>
              <a:rPr lang="cs-CZ" b="1" dirty="0" smtClean="0">
                <a:latin typeface="+mn-lt"/>
              </a:rPr>
              <a:t>ohled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Zaměřenost pohledu</a:t>
            </a:r>
          </a:p>
          <a:p>
            <a:r>
              <a:rPr lang="cs-CZ" dirty="0" smtClean="0"/>
              <a:t>Délka pohledu</a:t>
            </a:r>
          </a:p>
          <a:p>
            <a:r>
              <a:rPr lang="cs-CZ" dirty="0" smtClean="0"/>
              <a:t>Četnost pohledu</a:t>
            </a:r>
          </a:p>
          <a:p>
            <a:r>
              <a:rPr lang="cs-CZ" dirty="0" smtClean="0"/>
              <a:t>Průměr zornice</a:t>
            </a:r>
          </a:p>
          <a:p>
            <a:r>
              <a:rPr lang="cs-CZ" dirty="0" smtClean="0"/>
              <a:t>Pootevření víček</a:t>
            </a:r>
          </a:p>
          <a:p>
            <a:r>
              <a:rPr lang="cs-CZ" dirty="0" smtClean="0"/>
              <a:t>Mrkání</a:t>
            </a:r>
          </a:p>
          <a:p>
            <a:r>
              <a:rPr lang="cs-CZ" dirty="0" smtClean="0"/>
              <a:t>Odklon víček</a:t>
            </a:r>
            <a:r>
              <a:rPr lang="cs-CZ" dirty="0" smtClean="0"/>
              <a:t>…</a:t>
            </a:r>
          </a:p>
          <a:p>
            <a:r>
              <a:rPr lang="cs-CZ" dirty="0"/>
              <a:t>https://www.youtube.com/watch?v=bxjLoFa3n_Y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8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4200" y="403225"/>
            <a:ext cx="10515600" cy="1325563"/>
          </a:xfrm>
        </p:spPr>
        <p:txBody>
          <a:bodyPr/>
          <a:lstStyle/>
          <a:p>
            <a:r>
              <a:rPr lang="cs-CZ" b="1" dirty="0" smtClean="0">
                <a:latin typeface="+mn-lt"/>
              </a:rPr>
              <a:t>Co je to komunikace?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4200" y="1825625"/>
            <a:ext cx="10769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Sociální komunikace je proces vzájemného dorozumívání - sdělování informací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 KOMUNIKACE</a:t>
            </a:r>
          </a:p>
          <a:p>
            <a:pPr marL="0" indent="0" algn="ctr">
              <a:buNone/>
            </a:pPr>
            <a:r>
              <a:rPr lang="cs-CZ" b="1" dirty="0" smtClean="0"/>
              <a:t> VERBÁLNÍ                                              NEVERBÁLNÍ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9530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Jaké prostředky pro sdělení informace užívá verbální a neverbální komunikace?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 smtClean="0"/>
              <a:t>VERBÁLNÍ KOMUNIKACE </a:t>
            </a:r>
          </a:p>
          <a:p>
            <a:pPr marL="0" indent="0">
              <a:buNone/>
            </a:pPr>
            <a:r>
              <a:rPr lang="cs-CZ" b="1" dirty="0" smtClean="0"/>
              <a:t>	Slovo: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Ústně </a:t>
            </a:r>
          </a:p>
          <a:p>
            <a:pPr marL="0" indent="0">
              <a:buNone/>
            </a:pPr>
            <a:r>
              <a:rPr lang="cs-CZ" dirty="0" smtClean="0"/>
              <a:t>	Písemně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Zprostředkovaně: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mail</a:t>
            </a:r>
          </a:p>
          <a:p>
            <a:pPr marL="457200" lvl="1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	telefon</a:t>
            </a:r>
          </a:p>
          <a:p>
            <a:pPr marL="457200" lvl="1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	internet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5620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1609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NEVERBÁLNÍ KOMUNIKACE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 smtClean="0"/>
              <a:t>Řeč těla: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zrakový kontakt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mimika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pantomimika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dirty="0" err="1" smtClean="0"/>
              <a:t>gestika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dirty="0" err="1" smtClean="0"/>
              <a:t>haptika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dirty="0" err="1" smtClean="0"/>
              <a:t>posturologie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dirty="0" err="1" smtClean="0"/>
              <a:t>proxemika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534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Verbální komunikace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Definice:</a:t>
            </a:r>
          </a:p>
          <a:p>
            <a:pPr marL="0" indent="0">
              <a:buNone/>
            </a:pPr>
            <a:r>
              <a:rPr lang="cs-CZ" sz="3200" dirty="0" smtClean="0"/>
              <a:t> Verbální komunikace je dorozumívání prostřednictvím slov a znakových symbolů.</a:t>
            </a:r>
          </a:p>
          <a:p>
            <a:pPr marL="0" indent="0">
              <a:buNone/>
            </a:pPr>
            <a:r>
              <a:rPr lang="cs-CZ" sz="3200" dirty="0" smtClean="0"/>
              <a:t>• </a:t>
            </a:r>
            <a:r>
              <a:rPr lang="cs-CZ" sz="3200" b="1" dirty="0" smtClean="0"/>
              <a:t>Co</a:t>
            </a:r>
            <a:r>
              <a:rPr lang="cs-CZ" sz="3200" dirty="0" smtClean="0"/>
              <a:t> - obsah (komuniké) </a:t>
            </a:r>
          </a:p>
          <a:p>
            <a:pPr marL="0" indent="0">
              <a:buNone/>
            </a:pPr>
            <a:r>
              <a:rPr lang="cs-CZ" sz="3200" dirty="0" smtClean="0"/>
              <a:t>• </a:t>
            </a:r>
            <a:r>
              <a:rPr lang="cs-CZ" sz="3200" b="1" dirty="0" smtClean="0"/>
              <a:t>Jak</a:t>
            </a:r>
            <a:r>
              <a:rPr lang="cs-CZ" sz="3200" dirty="0" smtClean="0"/>
              <a:t> - forma (jakým způsobem-strategie sdělení) „znakové symboly“ </a:t>
            </a:r>
          </a:p>
          <a:p>
            <a:pPr marL="0" indent="0">
              <a:buNone/>
            </a:pPr>
            <a:r>
              <a:rPr lang="cs-CZ" sz="3200" dirty="0" smtClean="0"/>
              <a:t>• </a:t>
            </a:r>
            <a:r>
              <a:rPr lang="cs-CZ" sz="3200" b="1" dirty="0" smtClean="0"/>
              <a:t>Kdy, kdo, proč, kde </a:t>
            </a:r>
          </a:p>
          <a:p>
            <a:pPr marL="0" indent="0">
              <a:buNone/>
            </a:pPr>
            <a:r>
              <a:rPr lang="cs-CZ" sz="3200" dirty="0" smtClean="0"/>
              <a:t>• </a:t>
            </a:r>
            <a:r>
              <a:rPr lang="cs-CZ" sz="3200" b="1" dirty="0" smtClean="0"/>
              <a:t>Očekávaná reakce </a:t>
            </a:r>
            <a:r>
              <a:rPr lang="cs-CZ" sz="3200" dirty="0" smtClean="0"/>
              <a:t>- zpětná vazba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3767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Determinanty verbálního projevu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Výstižnost</a:t>
            </a:r>
            <a:r>
              <a:rPr lang="cs-CZ" dirty="0" smtClean="0"/>
              <a:t> - správná pojmenování, terminologie… </a:t>
            </a:r>
          </a:p>
          <a:p>
            <a:r>
              <a:rPr lang="cs-CZ" b="1" dirty="0" smtClean="0"/>
              <a:t>Rychlost</a:t>
            </a:r>
            <a:r>
              <a:rPr lang="cs-CZ" dirty="0" smtClean="0"/>
              <a:t> - vypovídá o znalosti problematiky</a:t>
            </a:r>
          </a:p>
          <a:p>
            <a:r>
              <a:rPr lang="cs-CZ" b="1" dirty="0" smtClean="0"/>
              <a:t>Hlasitost</a:t>
            </a:r>
            <a:r>
              <a:rPr lang="cs-CZ" dirty="0" smtClean="0"/>
              <a:t> - ovlivňuje ji povaha sdělení</a:t>
            </a:r>
          </a:p>
          <a:p>
            <a:r>
              <a:rPr lang="cs-CZ" b="1" dirty="0" smtClean="0"/>
              <a:t>Pomlky </a:t>
            </a:r>
            <a:r>
              <a:rPr lang="cs-CZ" dirty="0" smtClean="0"/>
              <a:t>- zdrženlivost, neznalost, špatné vyjadřování..</a:t>
            </a:r>
          </a:p>
          <a:p>
            <a:r>
              <a:rPr lang="cs-CZ" b="1" dirty="0" smtClean="0"/>
              <a:t>Výška hlasu a intonace</a:t>
            </a:r>
            <a:r>
              <a:rPr lang="cs-CZ" dirty="0" smtClean="0"/>
              <a:t> - emocionálnost komunikátora, důraznost sdělení</a:t>
            </a:r>
          </a:p>
          <a:p>
            <a:r>
              <a:rPr lang="cs-CZ" b="1" dirty="0" smtClean="0"/>
              <a:t>Slovní parazité </a:t>
            </a:r>
            <a:r>
              <a:rPr lang="cs-CZ" dirty="0" smtClean="0"/>
              <a:t>- „ehm“, „takže“, „tedy“, „jakoby“..</a:t>
            </a:r>
          </a:p>
          <a:p>
            <a:r>
              <a:rPr lang="cs-CZ" b="1" dirty="0" smtClean="0"/>
              <a:t>Délka projevu </a:t>
            </a:r>
            <a:r>
              <a:rPr lang="cs-CZ" dirty="0" smtClean="0"/>
              <a:t>- úměrná povaze sdělení a situaci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439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Neverbální komunikace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Definice: </a:t>
            </a:r>
          </a:p>
          <a:p>
            <a:pPr marL="0" indent="0">
              <a:buNone/>
            </a:pPr>
            <a:r>
              <a:rPr lang="cs-CZ" dirty="0" smtClean="0"/>
              <a:t>Neverbální komunikace jsou projevy, které vysíláme, aniž bychom použili slova. </a:t>
            </a:r>
          </a:p>
          <a:p>
            <a:pPr marL="0" indent="0">
              <a:buNone/>
            </a:pPr>
            <a:r>
              <a:rPr lang="cs-CZ" dirty="0" smtClean="0"/>
              <a:t>Bývá označována jako </a:t>
            </a:r>
            <a:r>
              <a:rPr lang="cs-CZ" b="1" dirty="0" smtClean="0"/>
              <a:t>: „řeč těla“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244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6380" y="236337"/>
            <a:ext cx="10515600" cy="1325563"/>
          </a:xfrm>
        </p:spPr>
        <p:txBody>
          <a:bodyPr/>
          <a:lstStyle/>
          <a:p>
            <a:r>
              <a:rPr lang="cs-CZ" b="1" dirty="0" smtClean="0">
                <a:latin typeface="+mn-lt"/>
              </a:rPr>
              <a:t>SLOŽKY NEVERBÁLNÍ KOMUNIKACE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9986" y="1338943"/>
            <a:ext cx="10515600" cy="48380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4300" b="1" dirty="0" err="1" smtClean="0"/>
              <a:t>Proxemika</a:t>
            </a:r>
            <a:r>
              <a:rPr lang="cs-CZ" sz="4300" b="1" dirty="0" smtClean="0"/>
              <a:t> - vzdálenost </a:t>
            </a:r>
          </a:p>
          <a:p>
            <a:r>
              <a:rPr lang="cs-CZ" dirty="0" smtClean="0"/>
              <a:t>Intimní zóna (15/30cm-dotek)</a:t>
            </a:r>
          </a:p>
          <a:p>
            <a:r>
              <a:rPr lang="cs-CZ" dirty="0" smtClean="0"/>
              <a:t> Osobní zóna (45-70cm)</a:t>
            </a:r>
          </a:p>
          <a:p>
            <a:r>
              <a:rPr lang="cs-CZ" dirty="0" smtClean="0"/>
              <a:t>Sociální zóna (1,5-3m) </a:t>
            </a:r>
          </a:p>
          <a:p>
            <a:r>
              <a:rPr lang="cs-CZ" dirty="0" smtClean="0"/>
              <a:t>Veřejná zóna (5-8m a více)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sz="4300" b="1" dirty="0" smtClean="0"/>
              <a:t>Zrakový kontakt</a:t>
            </a:r>
          </a:p>
          <a:p>
            <a:r>
              <a:rPr lang="cs-CZ" dirty="0" smtClean="0"/>
              <a:t>Oči ve stejné výši- rovnoprávný vztah </a:t>
            </a:r>
          </a:p>
          <a:p>
            <a:r>
              <a:rPr lang="cs-CZ" dirty="0" smtClean="0"/>
              <a:t>Převýšení očí- autoritativní postoj </a:t>
            </a:r>
          </a:p>
          <a:p>
            <a:r>
              <a:rPr lang="cs-CZ" dirty="0" smtClean="0"/>
              <a:t>Oči v nižší úrovni- submisivní postoj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72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latin typeface="+mn-lt"/>
              </a:rPr>
              <a:t>Haptika</a:t>
            </a:r>
            <a:r>
              <a:rPr lang="cs-CZ" b="1" dirty="0" smtClean="0">
                <a:latin typeface="+mn-lt"/>
              </a:rPr>
              <a:t> - doteky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Senzitivita kůže - tlak, teplo, chlad, chvění, hrubost, hladkost, měkkost, bolest..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Sociální haptické zóny: </a:t>
            </a:r>
            <a:r>
              <a:rPr lang="cs-CZ" dirty="0" smtClean="0"/>
              <a:t>ovlivněné kulturou (př. Muslimové, Evropané, Eskymáci)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Pozor na doteky v oblasti intimních partií!!!! </a:t>
            </a:r>
          </a:p>
          <a:p>
            <a:pPr>
              <a:buFontTx/>
              <a:buChar char="-"/>
            </a:pPr>
            <a:r>
              <a:rPr lang="cs-CZ" dirty="0" smtClean="0"/>
              <a:t>ohleduplnost </a:t>
            </a:r>
          </a:p>
          <a:p>
            <a:pPr marL="0" indent="0">
              <a:buNone/>
            </a:pPr>
            <a:r>
              <a:rPr lang="cs-CZ" dirty="0" smtClean="0"/>
              <a:t>- taktnost </a:t>
            </a:r>
          </a:p>
          <a:p>
            <a:pPr marL="0" indent="0">
              <a:buNone/>
            </a:pPr>
            <a:r>
              <a:rPr lang="cs-CZ" dirty="0" smtClean="0"/>
              <a:t>- ochrana intimity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64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332</Words>
  <Application>Microsoft Office PowerPoint</Application>
  <PresentationFormat>Širokoúhlá obrazovka</PresentationFormat>
  <Paragraphs>101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Prezentace aplikace PowerPoint</vt:lpstr>
      <vt:lpstr>Co je to komunikace?</vt:lpstr>
      <vt:lpstr>Jaké prostředky pro sdělení informace užívá verbální a neverbální komunikace? </vt:lpstr>
      <vt:lpstr>Prezentace aplikace PowerPoint</vt:lpstr>
      <vt:lpstr>Verbální komunikace</vt:lpstr>
      <vt:lpstr>Determinanty verbálního projevu</vt:lpstr>
      <vt:lpstr>Neverbální komunikace</vt:lpstr>
      <vt:lpstr>SLOŽKY NEVERBÁLNÍ KOMUNIKACE</vt:lpstr>
      <vt:lpstr>Haptika - doteky</vt:lpstr>
      <vt:lpstr>Posturologie - postoj těla </vt:lpstr>
      <vt:lpstr>Gestika, mimika </vt:lpstr>
      <vt:lpstr>Pohled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PRUZINOVAJ</dc:creator>
  <cp:lastModifiedBy>Mgr. Jaroslav Melša</cp:lastModifiedBy>
  <cp:revision>10</cp:revision>
  <dcterms:created xsi:type="dcterms:W3CDTF">2016-09-11T20:22:40Z</dcterms:created>
  <dcterms:modified xsi:type="dcterms:W3CDTF">2020-09-11T06:52:55Z</dcterms:modified>
</cp:coreProperties>
</file>