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4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0AE833-6BE4-4D3B-AE76-5BA630545A3D}" type="datetimeFigureOut">
              <a:rPr lang="cs-CZ" smtClean="0"/>
              <a:t>12.09.2017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A3C4B7-F9D5-417D-A66F-4721EA264EB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Síť, Topologie, Internet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Václav Chvál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6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3212976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 smtClean="0"/>
              <a:t>Děkuji za pozornost!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0382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počítačových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počátcích byly počítače velké a drahé</a:t>
            </a:r>
          </a:p>
          <a:p>
            <a:r>
              <a:rPr lang="cs-CZ" dirty="0" smtClean="0"/>
              <a:t>Existovala jedna centrální výpočetní jednotka</a:t>
            </a:r>
          </a:p>
          <a:p>
            <a:r>
              <a:rPr lang="cs-CZ" dirty="0" smtClean="0"/>
              <a:t>Přístup přes síť pomocí terminálů</a:t>
            </a:r>
          </a:p>
          <a:p>
            <a:r>
              <a:rPr lang="cs-CZ" dirty="0" smtClean="0"/>
              <a:t>Všechny výpočty v centrální jednotce</a:t>
            </a:r>
          </a:p>
          <a:p>
            <a:r>
              <a:rPr lang="cs-CZ" dirty="0" smtClean="0"/>
              <a:t>S nástupem integrovaných obvodů a procesorů se vše změnilo =&gt; osobní počítače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0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počítačová síť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342900">
              <a:lnSpc>
                <a:spcPct val="90000"/>
              </a:lnSpc>
              <a:spcAft>
                <a:spcPts val="1800"/>
              </a:spcAft>
              <a:defRPr/>
            </a:pPr>
            <a:r>
              <a:rPr lang="cs-CZ" dirty="0" smtClean="0"/>
              <a:t>Počítačovou sítí rozumíme spojení dvou a více počítačů pomocí:</a:t>
            </a:r>
          </a:p>
          <a:p>
            <a:pPr marL="975360" lvl="1" indent="-342900">
              <a:lnSpc>
                <a:spcPct val="90000"/>
              </a:lnSpc>
              <a:spcAft>
                <a:spcPts val="1800"/>
              </a:spcAft>
              <a:defRPr/>
            </a:pPr>
            <a:r>
              <a:rPr lang="cs-CZ" dirty="0"/>
              <a:t>Telefonní linky</a:t>
            </a:r>
          </a:p>
          <a:p>
            <a:pPr marL="975360" lvl="1" indent="-342900">
              <a:lnSpc>
                <a:spcPct val="90000"/>
              </a:lnSpc>
              <a:spcAft>
                <a:spcPts val="1800"/>
              </a:spcAft>
              <a:defRPr/>
            </a:pPr>
            <a:r>
              <a:rPr lang="cs-CZ" dirty="0"/>
              <a:t>Kabelu</a:t>
            </a:r>
          </a:p>
          <a:p>
            <a:pPr marL="975360" lvl="1" indent="-342900">
              <a:lnSpc>
                <a:spcPct val="90000"/>
              </a:lnSpc>
              <a:spcAft>
                <a:spcPts val="1800"/>
              </a:spcAft>
              <a:defRPr/>
            </a:pPr>
            <a:r>
              <a:rPr lang="cs-CZ" dirty="0"/>
              <a:t>Optického vlákna</a:t>
            </a:r>
          </a:p>
          <a:p>
            <a:pPr marL="975360" lvl="1" indent="-342900">
              <a:lnSpc>
                <a:spcPct val="90000"/>
              </a:lnSpc>
              <a:spcAft>
                <a:spcPts val="1800"/>
              </a:spcAft>
              <a:defRPr/>
            </a:pPr>
            <a:r>
              <a:rPr lang="cs-CZ" dirty="0"/>
              <a:t>Či jiného </a:t>
            </a:r>
            <a:r>
              <a:rPr lang="cs-CZ" dirty="0" smtClean="0"/>
              <a:t>propojení</a:t>
            </a:r>
          </a:p>
          <a:p>
            <a:pPr marL="609600" indent="-342900">
              <a:lnSpc>
                <a:spcPct val="90000"/>
              </a:lnSpc>
              <a:spcAft>
                <a:spcPts val="1800"/>
              </a:spcAft>
              <a:defRPr/>
            </a:pPr>
            <a:r>
              <a:rPr lang="cs-CZ" dirty="0" smtClean="0"/>
              <a:t>Tak, aby spolu byly schopny komunikovat</a:t>
            </a:r>
          </a:p>
          <a:p>
            <a:pPr marL="266700" indent="0">
              <a:lnSpc>
                <a:spcPct val="90000"/>
              </a:lnSpc>
              <a:spcAft>
                <a:spcPts val="1800"/>
              </a:spcAft>
              <a:buNone/>
              <a:defRPr/>
            </a:pPr>
            <a:endParaRPr lang="cs-CZ" dirty="0" smtClean="0"/>
          </a:p>
          <a:p>
            <a:pPr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Ø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5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Proč počítačové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Sdílení prostředků</a:t>
            </a:r>
          </a:p>
          <a:p>
            <a:r>
              <a:rPr lang="cs-CZ" dirty="0" smtClean="0"/>
              <a:t>Sdílení dat – databáze, soubory, programy</a:t>
            </a:r>
          </a:p>
          <a:p>
            <a:pPr lvl="1"/>
            <a:r>
              <a:rPr lang="cs-CZ" dirty="0" smtClean="0"/>
              <a:t>V jednom programu může pracovat více uživatelů, změny se projeví všem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03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nežádoucí, aby všichni uživatelé mohli měnit data v síti!</a:t>
            </a:r>
          </a:p>
          <a:p>
            <a:pPr lvl="1"/>
            <a:r>
              <a:rPr lang="cs-CZ" dirty="0" smtClean="0"/>
              <a:t>Např. rozdělení práv v rámci školy</a:t>
            </a:r>
          </a:p>
          <a:p>
            <a:r>
              <a:rPr lang="cs-CZ" dirty="0"/>
              <a:t>Co musí mít uživatel v počítačové síti?</a:t>
            </a:r>
          </a:p>
          <a:p>
            <a:r>
              <a:rPr lang="cs-CZ" dirty="0"/>
              <a:t>Uživatelský účet</a:t>
            </a:r>
          </a:p>
          <a:p>
            <a:pPr lvl="1"/>
            <a:r>
              <a:rPr lang="cs-CZ" dirty="0" err="1"/>
              <a:t>Login</a:t>
            </a:r>
            <a:endParaRPr lang="cs-CZ" dirty="0"/>
          </a:p>
          <a:p>
            <a:pPr lvl="1"/>
            <a:r>
              <a:rPr lang="cs-CZ" dirty="0"/>
              <a:t>Heslo</a:t>
            </a:r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94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sítí	podle velikosti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Úkol pro Vás: Co znamená?</a:t>
            </a:r>
          </a:p>
          <a:p>
            <a:pPr lvl="1"/>
            <a:r>
              <a:rPr lang="cs-CZ" dirty="0" smtClean="0"/>
              <a:t>LAN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AN</a:t>
            </a:r>
          </a:p>
          <a:p>
            <a:pPr lvl="1"/>
            <a:r>
              <a:rPr lang="cs-CZ" dirty="0" smtClean="0"/>
              <a:t>WAN</a:t>
            </a:r>
          </a:p>
          <a:p>
            <a:pPr lvl="1"/>
            <a:r>
              <a:rPr lang="cs-CZ" dirty="0" smtClean="0"/>
              <a:t>PAN</a:t>
            </a:r>
            <a:endParaRPr lang="cs-CZ" dirty="0" smtClean="0"/>
          </a:p>
          <a:p>
            <a:r>
              <a:rPr lang="cs-CZ" dirty="0" smtClean="0"/>
              <a:t>Uveďte příklady takovýchto sítí.</a:t>
            </a:r>
          </a:p>
          <a:p>
            <a:r>
              <a:rPr lang="cs-CZ" dirty="0" smtClean="0"/>
              <a:t>O jak velké sítě se jedná?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5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sítí	podle </a:t>
            </a:r>
            <a:r>
              <a:rPr lang="cs-CZ" dirty="0" smtClean="0"/>
              <a:t>velikosti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LAN (</a:t>
            </a:r>
            <a:r>
              <a:rPr lang="cs-CZ" dirty="0" err="1"/>
              <a:t>Local</a:t>
            </a:r>
            <a:r>
              <a:rPr lang="cs-CZ" dirty="0"/>
              <a:t> Area Network)</a:t>
            </a:r>
            <a:endParaRPr lang="cs-CZ" dirty="0" smtClean="0"/>
          </a:p>
          <a:p>
            <a:pPr lvl="1"/>
            <a:r>
              <a:rPr lang="cs-CZ" dirty="0" smtClean="0"/>
              <a:t>Lokální počítačová síť</a:t>
            </a:r>
          </a:p>
          <a:p>
            <a:pPr lvl="1"/>
            <a:r>
              <a:rPr lang="cs-CZ" dirty="0" smtClean="0"/>
              <a:t>V rámci jedné organizace, budovy</a:t>
            </a:r>
          </a:p>
          <a:p>
            <a:pPr lvl="1"/>
            <a:r>
              <a:rPr lang="cs-CZ" dirty="0" smtClean="0"/>
              <a:t>Řádově desítky počítačů</a:t>
            </a:r>
          </a:p>
          <a:p>
            <a:r>
              <a:rPr lang="cs-CZ" dirty="0" smtClean="0"/>
              <a:t>MAN (Metropolitan Area Network)</a:t>
            </a:r>
          </a:p>
          <a:p>
            <a:pPr lvl="1"/>
            <a:r>
              <a:rPr lang="cs-CZ" dirty="0"/>
              <a:t>Obvykle v rámci jednoho města</a:t>
            </a:r>
          </a:p>
          <a:p>
            <a:pPr lvl="1"/>
            <a:r>
              <a:rPr lang="cs-CZ" dirty="0"/>
              <a:t>Vzniká spojením několika sítí LAN</a:t>
            </a:r>
          </a:p>
          <a:p>
            <a:pPr lvl="1"/>
            <a:r>
              <a:rPr lang="cs-CZ" dirty="0"/>
              <a:t>Například firma sídlo v jedné části města a sklad v druhé části města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4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sítí	podle velikosti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WAN (</a:t>
            </a:r>
            <a:r>
              <a:rPr lang="cs-CZ" dirty="0" err="1"/>
              <a:t>Wide</a:t>
            </a:r>
            <a:r>
              <a:rPr lang="cs-CZ" dirty="0"/>
              <a:t> Area Network)</a:t>
            </a:r>
          </a:p>
          <a:p>
            <a:pPr lvl="1"/>
            <a:r>
              <a:rPr lang="cs-CZ" dirty="0"/>
              <a:t>Globální počítačová </a:t>
            </a:r>
            <a:r>
              <a:rPr lang="cs-CZ" dirty="0" smtClean="0"/>
              <a:t>síť</a:t>
            </a:r>
          </a:p>
          <a:p>
            <a:pPr lvl="1"/>
            <a:r>
              <a:rPr lang="cs-CZ" dirty="0" smtClean="0"/>
              <a:t>Překračují hranice států</a:t>
            </a:r>
            <a:endParaRPr lang="cs-CZ" dirty="0"/>
          </a:p>
          <a:p>
            <a:pPr lvl="1"/>
            <a:r>
              <a:rPr lang="cs-CZ" dirty="0"/>
              <a:t>Pro velké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 smtClean="0"/>
              <a:t>Nejznámější: Internet</a:t>
            </a:r>
            <a:endParaRPr lang="cs-CZ" dirty="0"/>
          </a:p>
          <a:p>
            <a:r>
              <a:rPr lang="cs-CZ" dirty="0" smtClean="0"/>
              <a:t>PAN (</a:t>
            </a:r>
            <a:r>
              <a:rPr lang="cs-CZ" dirty="0" err="1" smtClean="0"/>
              <a:t>Personal</a:t>
            </a:r>
            <a:r>
              <a:rPr lang="cs-CZ" dirty="0" smtClean="0"/>
              <a:t> Area Network)</a:t>
            </a:r>
          </a:p>
          <a:p>
            <a:pPr lvl="1"/>
            <a:r>
              <a:rPr lang="cs-CZ" dirty="0" smtClean="0"/>
              <a:t>Osobní počítačová síť</a:t>
            </a:r>
          </a:p>
          <a:p>
            <a:pPr lvl="1"/>
            <a:r>
              <a:rPr lang="cs-CZ" dirty="0" smtClean="0"/>
              <a:t>Tvořena komunikujícími zařízeními jako mobilní telefon, PDA, notebook na vzdálenost několika metrů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2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je to administrátor?</a:t>
            </a:r>
          </a:p>
          <a:p>
            <a:r>
              <a:rPr lang="cs-CZ" dirty="0" smtClean="0"/>
              <a:t>Co jsou to uživatelské skupiny, proč se používají?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1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428</TotalTime>
  <Words>274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Arkýř</vt:lpstr>
      <vt:lpstr>Síť, Topologie, Internet II.</vt:lpstr>
      <vt:lpstr>Historie počítačových sítí</vt:lpstr>
      <vt:lpstr>počítačová síť</vt:lpstr>
      <vt:lpstr>Proč počítačové sítě</vt:lpstr>
      <vt:lpstr>Přístupová práva</vt:lpstr>
      <vt:lpstr>Rozdělení sítí podle velikosti</vt:lpstr>
      <vt:lpstr>Rozdělení sítí podle velikosti</vt:lpstr>
      <vt:lpstr>Rozdělení sítí podle velikosti</vt:lpstr>
      <vt:lpstr>ÚKOL NA ZÁVĚR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Síťové prostředí učebny, Internet</dc:title>
  <dc:creator>Honza IX</dc:creator>
  <cp:lastModifiedBy>Mgr. Václav Chvál</cp:lastModifiedBy>
  <cp:revision>30</cp:revision>
  <dcterms:created xsi:type="dcterms:W3CDTF">2013-02-11T20:21:43Z</dcterms:created>
  <dcterms:modified xsi:type="dcterms:W3CDTF">2017-09-12T19:48:56Z</dcterms:modified>
</cp:coreProperties>
</file>