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9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0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9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90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05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40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26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72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7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7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49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BD8C4-CED3-4E08-9E04-0247F3CB1B9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22537-2BFC-4978-A185-89CF00401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58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625599"/>
            <a:ext cx="9144000" cy="2627087"/>
          </a:xfrm>
        </p:spPr>
        <p:txBody>
          <a:bodyPr/>
          <a:lstStyle/>
          <a:p>
            <a:r>
              <a:rPr lang="cs-CZ" dirty="0" smtClean="0"/>
              <a:t>Potřeby, jejich členění a rozdílnost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43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5314"/>
            <a:ext cx="10515600" cy="52977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3600" dirty="0"/>
              <a:t>jsou vnitřní požadavky lidí vyplývající z vědomí nedostatku, které se snaží lidé uspokojovat a tím vědomí nedostatku odstraňovat </a:t>
            </a:r>
          </a:p>
          <a:p>
            <a:r>
              <a:rPr lang="cs-CZ" sz="3600" dirty="0" smtClean="0"/>
              <a:t>uspokojení </a:t>
            </a:r>
            <a:r>
              <a:rPr lang="cs-CZ" sz="3600" dirty="0"/>
              <a:t>potřeb je vždy dočasné </a:t>
            </a:r>
          </a:p>
          <a:p>
            <a:r>
              <a:rPr lang="cs-CZ" sz="3600" dirty="0" smtClean="0"/>
              <a:t>potřeby </a:t>
            </a:r>
            <a:r>
              <a:rPr lang="cs-CZ" sz="3600" dirty="0"/>
              <a:t>se vyvíjejí v čase i prostoru (v závislosti na věku člověka, zkušenostech, technickém pokroku,…) </a:t>
            </a:r>
          </a:p>
          <a:p>
            <a:r>
              <a:rPr lang="cs-CZ" sz="3600" dirty="0" smtClean="0"/>
              <a:t>lidské </a:t>
            </a:r>
            <a:r>
              <a:rPr lang="cs-CZ" sz="3600" dirty="0"/>
              <a:t>potřeby jsou velmi rozmanité </a:t>
            </a:r>
          </a:p>
          <a:p>
            <a:r>
              <a:rPr lang="cs-CZ" sz="3600" dirty="0" smtClean="0"/>
              <a:t>lidské </a:t>
            </a:r>
            <a:r>
              <a:rPr lang="cs-CZ" sz="3600" dirty="0"/>
              <a:t>potřeby mají určitou </a:t>
            </a:r>
            <a:r>
              <a:rPr lang="cs-CZ" sz="3600" dirty="0" smtClean="0"/>
              <a:t>hierarchii </a:t>
            </a:r>
            <a:endParaRPr lang="cs-CZ" sz="36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7039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/>
              <a:t>Členění potřeb:</a:t>
            </a:r>
            <a:endParaRPr lang="cs-CZ" sz="6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0398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cs-CZ" sz="4400" b="1" dirty="0" smtClean="0"/>
              <a:t>Podle </a:t>
            </a:r>
            <a:r>
              <a:rPr lang="cs-CZ" sz="4400" b="1" dirty="0"/>
              <a:t>naléhavosti </a:t>
            </a:r>
            <a:r>
              <a:rPr lang="cs-CZ" sz="4400" b="1" dirty="0" smtClean="0"/>
              <a:t>uspokojování</a:t>
            </a:r>
            <a:endParaRPr lang="cs-CZ" sz="4400" b="1" dirty="0"/>
          </a:p>
          <a:p>
            <a:pPr marL="514350" indent="-514350">
              <a:buAutoNum type="alphaLcParenR"/>
            </a:pPr>
            <a:r>
              <a:rPr lang="cs-CZ" sz="3600" b="1" dirty="0" smtClean="0"/>
              <a:t>Nezbytné </a:t>
            </a:r>
            <a:r>
              <a:rPr lang="cs-CZ" sz="3600" dirty="0"/>
              <a:t>– jsou </a:t>
            </a:r>
            <a:r>
              <a:rPr lang="cs-CZ" sz="3600" b="1" dirty="0"/>
              <a:t>podmínkou existence člověka</a:t>
            </a:r>
            <a:r>
              <a:rPr lang="cs-CZ" sz="3600" dirty="0"/>
              <a:t>. </a:t>
            </a:r>
            <a:r>
              <a:rPr lang="cs-CZ" sz="3600" dirty="0" smtClean="0"/>
              <a:t>	Musí </a:t>
            </a:r>
            <a:r>
              <a:rPr lang="cs-CZ" sz="3600" dirty="0"/>
              <a:t>být </a:t>
            </a:r>
            <a:r>
              <a:rPr lang="cs-CZ" sz="3600" dirty="0" smtClean="0"/>
              <a:t>	uspokojeny </a:t>
            </a:r>
            <a:r>
              <a:rPr lang="cs-CZ" sz="3600" dirty="0"/>
              <a:t>na </a:t>
            </a:r>
            <a:r>
              <a:rPr lang="cs-CZ" sz="3600" dirty="0" smtClean="0"/>
              <a:t>prvém místě</a:t>
            </a:r>
            <a:r>
              <a:rPr lang="cs-CZ" sz="3600" dirty="0"/>
              <a:t>. </a:t>
            </a:r>
            <a:r>
              <a:rPr lang="cs-CZ" sz="3600" i="1" dirty="0" smtClean="0"/>
              <a:t>Např. 	potřeba </a:t>
            </a:r>
            <a:r>
              <a:rPr lang="cs-CZ" sz="3600" i="1" dirty="0"/>
              <a:t>jídla, pití, dýchání, </a:t>
            </a:r>
            <a:r>
              <a:rPr lang="cs-CZ" sz="3600" i="1" dirty="0" smtClean="0"/>
              <a:t>spánku</a:t>
            </a:r>
            <a:r>
              <a:rPr lang="cs-CZ" sz="3600" i="1" dirty="0"/>
              <a:t>, </a:t>
            </a:r>
            <a:r>
              <a:rPr lang="cs-CZ" sz="3600" i="1" dirty="0" smtClean="0"/>
              <a:t>bydlení.</a:t>
            </a: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      	Vyplývají </a:t>
            </a:r>
            <a:r>
              <a:rPr lang="cs-CZ" sz="3600" dirty="0"/>
              <a:t>z biologické </a:t>
            </a:r>
            <a:r>
              <a:rPr lang="cs-CZ" sz="3600" dirty="0" smtClean="0"/>
              <a:t>podstaty člověka.</a:t>
            </a:r>
            <a:endParaRPr lang="cs-CZ" sz="3600" dirty="0"/>
          </a:p>
          <a:p>
            <a:pPr marL="0" indent="0">
              <a:buNone/>
            </a:pPr>
            <a:r>
              <a:rPr lang="cs-CZ" sz="3600" b="1" dirty="0" smtClean="0"/>
              <a:t>b</a:t>
            </a:r>
            <a:r>
              <a:rPr lang="cs-CZ" sz="3600" b="1" dirty="0"/>
              <a:t>)</a:t>
            </a:r>
            <a:r>
              <a:rPr lang="cs-CZ" sz="3600" dirty="0"/>
              <a:t> </a:t>
            </a:r>
            <a:r>
              <a:rPr lang="cs-CZ" sz="3600" b="1" dirty="0"/>
              <a:t>Zbytné </a:t>
            </a:r>
            <a:r>
              <a:rPr lang="cs-CZ" sz="3600" dirty="0"/>
              <a:t>– </a:t>
            </a:r>
            <a:r>
              <a:rPr lang="cs-CZ" sz="3600" b="1" dirty="0"/>
              <a:t>člověk bez nich může existovat</a:t>
            </a:r>
            <a:r>
              <a:rPr lang="cs-CZ" sz="3600" dirty="0"/>
              <a:t>, ale </a:t>
            </a:r>
            <a:r>
              <a:rPr lang="cs-CZ" sz="3600" dirty="0" smtClean="0"/>
              <a:t>	usnadňují </a:t>
            </a:r>
            <a:r>
              <a:rPr lang="cs-CZ" sz="3600" dirty="0"/>
              <a:t>a zpříjemňují </a:t>
            </a:r>
            <a:r>
              <a:rPr lang="cs-CZ" sz="3600" dirty="0" smtClean="0"/>
              <a:t> 	život</a:t>
            </a:r>
            <a:r>
              <a:rPr lang="cs-CZ" sz="3600" dirty="0"/>
              <a:t>, </a:t>
            </a:r>
            <a:r>
              <a:rPr lang="cs-CZ" sz="3600" dirty="0" smtClean="0"/>
              <a:t>např. </a:t>
            </a:r>
            <a:r>
              <a:rPr lang="cs-CZ" sz="3600" i="1" dirty="0" smtClean="0"/>
              <a:t>potřeba 	sportu</a:t>
            </a:r>
            <a:r>
              <a:rPr lang="cs-CZ" sz="3600" i="1" dirty="0"/>
              <a:t>, kultury, luxusu, vlastnit drahé šperky, </a:t>
            </a:r>
            <a:r>
              <a:rPr lang="cs-CZ" sz="3600" i="1" dirty="0" smtClean="0"/>
              <a:t>	cestování.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63675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9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600" b="1" dirty="0"/>
              <a:t>2. Podle charakteru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sz="3600" dirty="0"/>
              <a:t>) </a:t>
            </a:r>
            <a:r>
              <a:rPr lang="cs-CZ" sz="3600" b="1" dirty="0"/>
              <a:t>Hmotné </a:t>
            </a:r>
            <a:r>
              <a:rPr lang="cs-CZ" sz="3600" dirty="0"/>
              <a:t>– </a:t>
            </a:r>
            <a:r>
              <a:rPr lang="cs-CZ" sz="3600" b="1" dirty="0"/>
              <a:t>materiální, </a:t>
            </a:r>
            <a:r>
              <a:rPr lang="cs-CZ" sz="3600" i="1" dirty="0"/>
              <a:t>fyzické – potřeba jíst, bydlet, oblékat se.</a:t>
            </a:r>
          </a:p>
          <a:p>
            <a:pPr marL="0" indent="0">
              <a:buNone/>
            </a:pPr>
            <a:r>
              <a:rPr lang="cs-CZ" sz="3600" dirty="0"/>
              <a:t>b) </a:t>
            </a:r>
            <a:r>
              <a:rPr lang="cs-CZ" sz="3600" b="1" dirty="0"/>
              <a:t>Nehmotné </a:t>
            </a:r>
            <a:r>
              <a:rPr lang="cs-CZ" sz="3600" dirty="0"/>
              <a:t>– </a:t>
            </a:r>
            <a:r>
              <a:rPr lang="cs-CZ" sz="3600" b="1" dirty="0"/>
              <a:t>duševní </a:t>
            </a:r>
            <a:r>
              <a:rPr lang="cs-CZ" sz="3600" dirty="0"/>
              <a:t>– </a:t>
            </a:r>
            <a:r>
              <a:rPr lang="cs-CZ" sz="3600" i="1" dirty="0"/>
              <a:t>potřeba bezpečí, lásky, kultury, svobody, </a:t>
            </a:r>
            <a:r>
              <a:rPr lang="cs-CZ" sz="3600" i="1" dirty="0" smtClean="0"/>
              <a:t>	přátelství</a:t>
            </a:r>
            <a:r>
              <a:rPr lang="cs-CZ" sz="3600" i="1" dirty="0"/>
              <a:t>, vzdělání</a:t>
            </a:r>
            <a:r>
              <a:rPr lang="cs-CZ" sz="3600" i="1" dirty="0" smtClean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fi-FI" sz="4600" b="1" dirty="0"/>
              <a:t>3. Podle toho koho se týkají</a:t>
            </a:r>
          </a:p>
          <a:p>
            <a:pPr marL="0" indent="0">
              <a:buNone/>
            </a:pPr>
            <a:r>
              <a:rPr lang="cs-CZ" sz="3600" dirty="0"/>
              <a:t>a) </a:t>
            </a:r>
            <a:r>
              <a:rPr lang="cs-CZ" sz="3600" b="1" dirty="0"/>
              <a:t>Individuální </a:t>
            </a:r>
            <a:r>
              <a:rPr lang="cs-CZ" sz="3600" dirty="0"/>
              <a:t>– potřeby </a:t>
            </a:r>
            <a:r>
              <a:rPr lang="cs-CZ" sz="3600" b="1" dirty="0"/>
              <a:t>jednotlivce, </a:t>
            </a:r>
            <a:r>
              <a:rPr lang="cs-CZ" sz="3600" i="1" dirty="0"/>
              <a:t>např. koupit si nové boty, být přijat ke studiu.</a:t>
            </a:r>
          </a:p>
          <a:p>
            <a:pPr marL="0" indent="0">
              <a:buNone/>
            </a:pPr>
            <a:r>
              <a:rPr lang="cs-CZ" sz="3600" dirty="0"/>
              <a:t>b) </a:t>
            </a:r>
            <a:r>
              <a:rPr lang="cs-CZ" sz="3600" b="1" dirty="0"/>
              <a:t>Společenské (kolektivní) </a:t>
            </a:r>
            <a:r>
              <a:rPr lang="cs-CZ" sz="3600" dirty="0"/>
              <a:t>– potřeby </a:t>
            </a:r>
            <a:r>
              <a:rPr lang="cs-CZ" sz="3600" b="1" dirty="0"/>
              <a:t>celé společnosti. </a:t>
            </a:r>
            <a:r>
              <a:rPr lang="cs-CZ" sz="3600" i="1" dirty="0"/>
              <a:t>Společnost má zájem </a:t>
            </a:r>
            <a:r>
              <a:rPr lang="cs-CZ" sz="3600" i="1" dirty="0" smtClean="0"/>
              <a:t>lidi vzdělávat </a:t>
            </a:r>
            <a:r>
              <a:rPr lang="cs-CZ" sz="3600" i="1" dirty="0"/>
              <a:t>(školství), pečovat o jejich zdraví (zdravotnictví), chránit jejich </a:t>
            </a:r>
            <a:r>
              <a:rPr lang="cs-CZ" sz="3600" i="1" dirty="0" smtClean="0"/>
              <a:t>bezpečnost (policie</a:t>
            </a:r>
            <a:r>
              <a:rPr lang="cs-CZ" sz="3600" i="1" dirty="0"/>
              <a:t>), veřejné osvětlení, zajištění dostatku pitné vody apod.</a:t>
            </a:r>
          </a:p>
        </p:txBody>
      </p:sp>
    </p:spTree>
    <p:extLst>
      <p:ext uri="{BB962C8B-B14F-4D97-AF65-F5344CB8AC3E}">
        <p14:creationId xmlns:p14="http://schemas.microsoft.com/office/powerpoint/2010/main" val="324503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Rozdílnost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Potřeby </a:t>
            </a:r>
            <a:r>
              <a:rPr lang="cs-CZ" b="1" dirty="0"/>
              <a:t>se liší u různých jednotlivců, u různých skupin obyvatelstva. </a:t>
            </a:r>
            <a:r>
              <a:rPr lang="cs-CZ" dirty="0"/>
              <a:t>Např. se </a:t>
            </a:r>
            <a:r>
              <a:rPr lang="cs-CZ" dirty="0" smtClean="0"/>
              <a:t>liší potřeby:</a:t>
            </a:r>
          </a:p>
          <a:p>
            <a:r>
              <a:rPr lang="cs-CZ" dirty="0" smtClean="0"/>
              <a:t> městského </a:t>
            </a:r>
            <a:r>
              <a:rPr lang="cs-CZ" dirty="0"/>
              <a:t>a venkovského </a:t>
            </a:r>
            <a:r>
              <a:rPr lang="cs-CZ" dirty="0" smtClean="0"/>
              <a:t>obyvatelstva</a:t>
            </a:r>
          </a:p>
          <a:p>
            <a:r>
              <a:rPr lang="cs-CZ" dirty="0" smtClean="0"/>
              <a:t>u </a:t>
            </a:r>
            <a:r>
              <a:rPr lang="cs-CZ" dirty="0"/>
              <a:t>různých věkových skupin (mladých a starých </a:t>
            </a:r>
            <a:r>
              <a:rPr lang="cs-CZ" dirty="0" smtClean="0"/>
              <a:t>lidí)</a:t>
            </a:r>
          </a:p>
          <a:p>
            <a:r>
              <a:rPr lang="cs-CZ" dirty="0" smtClean="0"/>
              <a:t>Podle vzdělání </a:t>
            </a:r>
            <a:r>
              <a:rPr lang="cs-CZ" dirty="0"/>
              <a:t>(člověk bez vzdělání a vysokoškolsky vzdělaný </a:t>
            </a:r>
            <a:r>
              <a:rPr lang="cs-CZ" dirty="0" smtClean="0"/>
              <a:t>člověk)</a:t>
            </a:r>
          </a:p>
          <a:p>
            <a:r>
              <a:rPr lang="cs-CZ" dirty="0" smtClean="0"/>
              <a:t>podle zeměpisných pásem (</a:t>
            </a:r>
            <a:r>
              <a:rPr lang="cs-CZ" dirty="0" err="1" smtClean="0"/>
              <a:t>eskymák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černoch)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Postupně </a:t>
            </a:r>
            <a:r>
              <a:rPr lang="cs-CZ" dirty="0"/>
              <a:t>se mění i zbytnost a nezbytnost potřeb. Řada potřeb (</a:t>
            </a:r>
            <a:r>
              <a:rPr lang="cs-CZ" dirty="0" smtClean="0"/>
              <a:t>oblékání, bydlení</a:t>
            </a:r>
            <a:r>
              <a:rPr lang="cs-CZ" dirty="0"/>
              <a:t>) podléhá módě.</a:t>
            </a:r>
          </a:p>
        </p:txBody>
      </p:sp>
    </p:spTree>
    <p:extLst>
      <p:ext uri="{BB962C8B-B14F-4D97-AF65-F5344CB8AC3E}">
        <p14:creationId xmlns:p14="http://schemas.microsoft.com/office/powerpoint/2010/main" val="4069570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181</Words>
  <Application>Microsoft Office PowerPoint</Application>
  <PresentationFormat>Širokoúhlá obrazovka</PresentationFormat>
  <Paragraphs>28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Potřeby, jejich členění a rozdílnost</vt:lpstr>
      <vt:lpstr>POTŘEBY</vt:lpstr>
      <vt:lpstr>Členění potřeb:</vt:lpstr>
      <vt:lpstr>Prezentace aplikace PowerPoint</vt:lpstr>
      <vt:lpstr>Rozdílnost potřeb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Potřeby, jejich členění a rozdílnost</dc:title>
  <dc:creator>Jitka Pružinová</dc:creator>
  <cp:lastModifiedBy>PRUZINOVAJ</cp:lastModifiedBy>
  <cp:revision>5</cp:revision>
  <dcterms:created xsi:type="dcterms:W3CDTF">2016-09-29T18:26:17Z</dcterms:created>
  <dcterms:modified xsi:type="dcterms:W3CDTF">2016-10-05T18:01:12Z</dcterms:modified>
</cp:coreProperties>
</file>