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640BD1A4-95D5-4311-B2A4-C3ECDF5A00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410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6E053879-37D8-4128-BA80-D1B5B1DC27C0}" type="slidenum">
              <a:rPr lang="cs-CZ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cs-CZ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62750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5569496"/>
            <a:ext cx="6214412" cy="97237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24004-FD55-4175-9A7A-65BFCF589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3452770"/>
            <a:ext cx="7910326" cy="1976635"/>
          </a:xfrm>
          <a:effectLst/>
        </p:spPr>
        <p:txBody>
          <a:bodyPr>
            <a:noAutofit/>
          </a:bodyPr>
          <a:lstStyle>
            <a:lvl1pPr marL="705560" indent="-503972"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806364"/>
            <a:ext cx="7056438" cy="383023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5E5F5-01F5-402D-9DFF-338A8FC81C5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415041"/>
            <a:ext cx="2268141" cy="577429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806365"/>
            <a:ext cx="5323954" cy="539553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61E6A-F92D-45D6-9713-D96F82014F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88F5B-C282-45B3-B277-47E14D75E8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806366"/>
            <a:ext cx="7056438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2394942"/>
            <a:ext cx="6577835" cy="2671290"/>
          </a:xfrm>
          <a:effectLst/>
        </p:spPr>
        <p:txBody>
          <a:bodyPr anchor="b"/>
          <a:lstStyle>
            <a:lvl1pPr algn="r">
              <a:defRPr sz="51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5078928"/>
            <a:ext cx="6582055" cy="920940"/>
          </a:xfrm>
        </p:spPr>
        <p:txBody>
          <a:bodyPr anchor="t"/>
          <a:lstStyle>
            <a:lvl1pPr marL="0" indent="0" algn="r">
              <a:buNone/>
              <a:defRPr sz="2200">
                <a:solidFill>
                  <a:schemeClr val="tx2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3C4A61-98C1-4426-A143-DEB743C97AA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B0331-CC98-46DE-8E47-A40BDD3BA5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806364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806366"/>
            <a:ext cx="3689509" cy="38302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543601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806365"/>
            <a:ext cx="3689509" cy="70521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6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marL="0" lvl="0" indent="0" algn="ctr" defTabSz="1007943" rtl="0" eaLnBrk="1" latinLnBrk="0" hangingPunct="1">
              <a:spcBef>
                <a:spcPct val="20000"/>
              </a:spcBef>
              <a:spcAft>
                <a:spcPts val="33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542174"/>
            <a:ext cx="3689509" cy="302387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7AEAB-4F14-4D3F-8ECD-AA2C17782E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ED6A80-6EA9-4F30-87D8-CA03FC481F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82855-D5A3-41DC-9512-06860C92B5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2435896"/>
            <a:ext cx="4008531" cy="1387255"/>
          </a:xfrm>
          <a:effectLst/>
        </p:spPr>
        <p:txBody>
          <a:bodyPr anchor="b">
            <a:noAutofit/>
          </a:bodyPr>
          <a:lstStyle>
            <a:lvl1pPr marL="251986" indent="-251986" algn="l">
              <a:defRPr sz="31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806366"/>
            <a:ext cx="4428557" cy="5395533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5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3855679"/>
            <a:ext cx="3735762" cy="2358422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9F477-E060-4076-936E-D840DD98D31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62563"/>
            <a:ext cx="10080625" cy="3297112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42625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923682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1259946"/>
            <a:ext cx="4536281" cy="3447827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2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1113874"/>
            <a:ext cx="4072504" cy="2384329"/>
          </a:xfrm>
        </p:spPr>
        <p:txBody>
          <a:bodyPr anchor="b"/>
          <a:lstStyle>
            <a:lvl1pPr marL="201589" indent="-201589">
              <a:buFont typeface="Georgia" pitchFamily="18" charset="0"/>
              <a:buChar char="*"/>
              <a:defRPr sz="18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F5F45-8A50-4045-978B-FC0AB44041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4921197"/>
            <a:ext cx="7037407" cy="1259946"/>
          </a:xfrm>
        </p:spPr>
        <p:txBody>
          <a:bodyPr anchor="b">
            <a:noAutofit/>
          </a:bodyPr>
          <a:lstStyle>
            <a:lvl1pPr algn="l">
              <a:defRPr sz="51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627758"/>
            <a:ext cx="10080625" cy="193191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562775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53857"/>
            <a:ext cx="10080625" cy="25198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763924"/>
            <a:ext cx="10080625" cy="562775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4819505"/>
            <a:ext cx="7179591" cy="1259946"/>
          </a:xfrm>
          <a:prstGeom prst="rect">
            <a:avLst/>
          </a:prstGeom>
          <a:effectLst/>
        </p:spPr>
        <p:txBody>
          <a:bodyPr vert="horz" lIns="100794" tIns="50397" rIns="100794" bIns="50397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07181"/>
            <a:ext cx="7056438" cy="3830235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6803708"/>
            <a:ext cx="2772172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6803708"/>
            <a:ext cx="3696230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6803708"/>
            <a:ext cx="2016125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>
              <a:defRPr sz="13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2432CE1-3824-4C89-8E5E-A082359143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52780" indent="-352780" algn="r" defTabSz="1007943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1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198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0476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714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9532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32074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34456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16707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19858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852479" indent="-201589" algn="l" defTabSz="1007943" rtl="0" eaLnBrk="1" latinLnBrk="0" hangingPunct="1">
        <a:spcBef>
          <a:spcPct val="20000"/>
        </a:spcBef>
        <a:spcAft>
          <a:spcPts val="33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www.szs-tabor.cz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NJt3Nqn870&amp;list=PLFD588D4624E63F3E" TargetMode="External"/><Relationship Id="rId2" Type="http://schemas.openxmlformats.org/officeDocument/2006/relationships/hyperlink" Target="http://www.youtube.com/watch?v=ZVKpWHjlftc&amp;list=PLFD588D4624E63F3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79038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373063"/>
            <a:ext cx="145573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295400" y="430213"/>
            <a:ext cx="5040313" cy="86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95000"/>
              </a:lnSpc>
            </a:pPr>
            <a:r>
              <a:rPr lang="cs-CZ" sz="28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Střední zdravotnická škola</a:t>
            </a:r>
            <a:r>
              <a:rPr lang="cs-CZ" sz="2800">
                <a:solidFill>
                  <a:srgbClr val="000000"/>
                </a:solidFill>
              </a:rPr>
              <a:t> </a:t>
            </a:r>
          </a:p>
          <a:p>
            <a:pPr eaLnBrk="1">
              <a:lnSpc>
                <a:spcPct val="95000"/>
              </a:lnSpc>
            </a:pPr>
            <a:r>
              <a:rPr lang="cs-CZ" sz="13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   Mostecká 1912                       	            www.szs-tabor.cz</a:t>
            </a:r>
            <a:endParaRPr lang="cs-CZ" sz="1300">
              <a:latin typeface="Times New Roman" pitchFamily="16" charset="0"/>
              <a:cs typeface="Times New Roman" pitchFamily="16" charset="0"/>
              <a:hlinkClick r:id="rId5"/>
            </a:endParaRPr>
          </a:p>
          <a:p>
            <a:pPr eaLnBrk="1">
              <a:lnSpc>
                <a:spcPct val="95000"/>
              </a:lnSpc>
            </a:pPr>
            <a:r>
              <a:rPr lang="cs-CZ" sz="13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   390 41 Tábor			            +420 381 252 514</a:t>
            </a:r>
          </a:p>
        </p:txBody>
      </p:sp>
      <p:graphicFrame>
        <p:nvGraphicFramePr>
          <p:cNvPr id="30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913900"/>
              </p:ext>
            </p:extLst>
          </p:nvPr>
        </p:nvGraphicFramePr>
        <p:xfrm>
          <a:off x="279400" y="1666875"/>
          <a:ext cx="9328150" cy="5378451"/>
        </p:xfrm>
        <a:graphic>
          <a:graphicData uri="http://schemas.openxmlformats.org/drawingml/2006/table">
            <a:tbl>
              <a:tblPr/>
              <a:tblGrid>
                <a:gridCol w="2125663"/>
                <a:gridCol w="7202487"/>
              </a:tblGrid>
              <a:tr h="452401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horndale;Times New Roman" pitchFamily="16" charset="0"/>
                          <a:ea typeface="Microsoft YaHei" charset="-122"/>
                        </a:rPr>
                        <a:t>DIGITÁLNÍ UČEBNÍ MATERIÁL</a:t>
                      </a:r>
                    </a:p>
                  </a:txBody>
                  <a:tcPr marL="90000" marR="90000" marT="59395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4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6267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Číslo projektu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CZ.1.07/1.5.00/34.0791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Tematická </a:t>
                      </a: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oblast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Etiketa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Ročník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1. – 4. ročník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Jméno autora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Mgr. Jana </a:t>
                      </a:r>
                      <a:r>
                        <a:rPr kumimoji="0" 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Matušíková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Název DUM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Představování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Datum vytvoření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Březen 2013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Datum ověřen</a:t>
                      </a:r>
                      <a:r>
                        <a:rPr kumimoji="0" lang="cs-CZ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horndale;Times New Roman" pitchFamily="16" charset="0"/>
                          <a:ea typeface="Microsoft YaHei" charset="-122"/>
                        </a:rPr>
                        <a:t>í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28.05.2013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4158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Označení DUM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VY_32_INOVACE_02.04</a:t>
                      </a: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18304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Anotace</a:t>
                      </a:r>
                    </a:p>
                  </a:txBody>
                  <a:tcPr marL="90000" marR="90000" marT="58261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Žák se </a:t>
                      </a: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naučí slušnému </a:t>
                      </a: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-122"/>
                        </a:rPr>
                        <a:t>chování - společensky přijatelné chování je cestou k úspěchu.</a:t>
                      </a:r>
                    </a:p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ts val="5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90000" marR="90000" marT="57379" marB="46796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pic>
        <p:nvPicPr>
          <p:cNvPr id="2090" name="Picture 8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534988"/>
            <a:ext cx="37449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91" name="Picture 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43775"/>
            <a:ext cx="10079038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 smtClean="0"/>
              <a:t>Představování</a:t>
            </a:r>
            <a:endParaRPr lang="cs-CZ" sz="8000" dirty="0"/>
          </a:p>
        </p:txBody>
      </p:sp>
    </p:spTree>
    <p:extLst>
      <p:ext uri="{BB962C8B-B14F-4D97-AF65-F5344CB8AC3E}">
        <p14:creationId xmlns:p14="http://schemas.microsoft.com/office/powerpoint/2010/main" val="26175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3255849"/>
            <a:ext cx="5038725" cy="1339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Představujeme se (nebo někoho) vždy, předpokládáme-li delší společenský nebo pracovní styk.</a:t>
            </a:r>
            <a:endParaRPr lang="cs-CZ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10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2915371"/>
            <a:ext cx="5038725" cy="17289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Nejdříve si opět </a:t>
            </a:r>
            <a:r>
              <a:rPr lang="cs-CZ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uvědomme, </a:t>
            </a:r>
            <a:r>
              <a:rPr lang="cs-CZ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kdo je významnější </a:t>
            </a:r>
            <a:endParaRPr lang="cs-CZ" sz="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Clr>
                <a:srgbClr val="FF0000"/>
              </a:buClr>
              <a:buFont typeface="Wingdings"/>
              <a:buChar char=""/>
              <a:tabLst>
                <a:tab pos="457200" algn="l"/>
              </a:tabLst>
            </a:pPr>
            <a:r>
              <a:rPr lang="cs-CZ" dirty="0">
                <a:latin typeface="Arial"/>
                <a:ea typeface="Calibri"/>
                <a:cs typeface="Times New Roman"/>
              </a:rPr>
              <a:t> žena</a:t>
            </a:r>
            <a:endParaRPr lang="cs-CZ" dirty="0"/>
          </a:p>
          <a:p>
            <a:pPr marL="342900" lvl="0" indent="-342900">
              <a:buClr>
                <a:srgbClr val="FF0000"/>
              </a:buClr>
              <a:buFont typeface="Wingdings"/>
              <a:buChar char=""/>
              <a:tabLst>
                <a:tab pos="457200" algn="l"/>
              </a:tabLst>
            </a:pPr>
            <a:r>
              <a:rPr lang="cs-CZ" dirty="0">
                <a:latin typeface="Arial"/>
                <a:ea typeface="Calibri"/>
                <a:cs typeface="Times New Roman"/>
              </a:rPr>
              <a:t> starší</a:t>
            </a:r>
            <a:endParaRPr lang="cs-CZ" dirty="0"/>
          </a:p>
          <a:p>
            <a:pPr marL="342900" lvl="0" indent="-342900">
              <a:buClr>
                <a:srgbClr val="FF0000"/>
              </a:buClr>
              <a:buFont typeface="Wingdings"/>
              <a:buChar char=""/>
              <a:tabLst>
                <a:tab pos="457200" algn="l"/>
              </a:tabLst>
            </a:pPr>
            <a:r>
              <a:rPr lang="cs-CZ" dirty="0">
                <a:latin typeface="Arial"/>
                <a:ea typeface="Calibri"/>
                <a:cs typeface="Times New Roman"/>
              </a:rPr>
              <a:t> nadřízený</a:t>
            </a:r>
            <a:endParaRPr lang="cs-CZ" dirty="0"/>
          </a:p>
          <a:p>
            <a:pPr marL="342900" lvl="0" indent="-342900">
              <a:buClr>
                <a:srgbClr val="FF0000"/>
              </a:buClr>
              <a:buFont typeface="Wingdings"/>
              <a:buChar char=""/>
              <a:tabLst>
                <a:tab pos="457200" algn="l"/>
              </a:tabLst>
            </a:pPr>
            <a:r>
              <a:rPr lang="cs-CZ" dirty="0">
                <a:latin typeface="Arial"/>
                <a:ea typeface="Calibri"/>
                <a:cs typeface="Times New Roman"/>
              </a:rPr>
              <a:t> slavná osoba</a:t>
            </a:r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900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 </a:t>
            </a:r>
            <a:endParaRPr lang="cs-CZ" sz="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89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3032454"/>
            <a:ext cx="5038725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Vždy </a:t>
            </a:r>
            <a:r>
              <a:rPr lang="cs-CZ" sz="24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představujeme nejprve společensky  </a:t>
            </a:r>
            <a:r>
              <a:rPr lang="cs-CZ" sz="24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méně </a:t>
            </a:r>
            <a:r>
              <a:rPr lang="cs-CZ" sz="24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významnou </a:t>
            </a:r>
            <a:r>
              <a:rPr lang="cs-CZ" sz="2400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osobu člověku společensky </a:t>
            </a:r>
            <a:r>
              <a:rPr lang="cs-CZ" sz="24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významnějšímu.</a:t>
            </a:r>
            <a:endParaRPr lang="cs-CZ" sz="2400" b="1" dirty="0">
              <a:solidFill>
                <a:srgbClr val="FF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675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548184"/>
            <a:ext cx="5038725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jako první se představuje přicházející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vždy se představujeme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posluchačům,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</a:pPr>
            <a:r>
              <a:rPr lang="cs-CZ" dirty="0">
                <a:latin typeface="Arial"/>
                <a:ea typeface="Calibri"/>
                <a:cs typeface="Times New Roman"/>
              </a:rPr>
              <a:t>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     ke </a:t>
            </a:r>
            <a:r>
              <a:rPr lang="cs-CZ" dirty="0">
                <a:latin typeface="Arial"/>
                <a:ea typeface="Calibri"/>
                <a:cs typeface="Times New Roman"/>
              </a:rPr>
              <a:t>kterým máme veřejně hovořit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pokud chcete představit cizí osobě, požádejte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někoho</a:t>
            </a:r>
            <a:r>
              <a:rPr lang="cs-CZ" dirty="0">
                <a:latin typeface="Arial"/>
                <a:ea typeface="Calibri"/>
                <a:cs typeface="Times New Roman"/>
              </a:rPr>
              <a:t>, kdo vás zná oba, aby to udělal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ve větší společnosti počkáme, až nás hostitel představí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při nástupu nového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pracovníka, </a:t>
            </a:r>
            <a:r>
              <a:rPr lang="cs-CZ" dirty="0">
                <a:latin typeface="Arial"/>
                <a:ea typeface="Calibri"/>
                <a:cs typeface="Times New Roman"/>
              </a:rPr>
              <a:t>jej představuje vedoucí pracovník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pokud k nám přisedne známý (např. v restauraci), jsme povinni jej představit ostatním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ale pokud se zastaví přítel nebo kolega, se kterým jdeme, s někým pro nás neznámým, odstoupíme a čekáme (záleží jen na něm, zda nás představí)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Clr>
                <a:srgbClr val="FF0000"/>
              </a:buClr>
              <a:buFont typeface="Wingdings"/>
              <a:buChar char=""/>
            </a:pPr>
            <a:r>
              <a:rPr lang="cs-CZ" dirty="0">
                <a:latin typeface="Arial"/>
                <a:ea typeface="Calibri"/>
                <a:cs typeface="Times New Roman"/>
              </a:rPr>
              <a:t>představujeme-li dva lidé navzájem, doplníme několik informací, aby se zorientovali a měli se o čem bavit</a:t>
            </a:r>
            <a:endParaRPr lang="cs-CZ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64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20950" y="2554631"/>
            <a:ext cx="5038725" cy="24504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Pozor!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cs-CZ" dirty="0">
                <a:latin typeface="Arial"/>
                <a:ea typeface="Calibri"/>
                <a:cs typeface="Times New Roman"/>
              </a:rPr>
              <a:t> představovat sám sebe titulem je trapné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Blip>
                <a:blip r:embed="rId2"/>
              </a:buBlip>
            </a:pPr>
            <a:r>
              <a:rPr lang="cs-CZ" dirty="0">
                <a:latin typeface="Arial"/>
                <a:ea typeface="Calibri"/>
                <a:cs typeface="Times New Roman"/>
              </a:rPr>
              <a:t> není ostudou se dotyčného ještě jednou zeptat (např. „Promiňte, v té rychlosti jsem nezachytil vaše příjmení“.)</a:t>
            </a:r>
            <a:endParaRPr lang="cs-CZ" sz="105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Blip>
                <a:blip r:embed="rId2"/>
              </a:buBlip>
            </a:pPr>
            <a:r>
              <a:rPr lang="cs-CZ" dirty="0">
                <a:latin typeface="Arial"/>
                <a:ea typeface="Calibri"/>
                <a:cs typeface="Times New Roman"/>
              </a:rPr>
              <a:t> pokud máte složité jméno, použijte rovnou vizitku</a:t>
            </a:r>
            <a:endParaRPr lang="cs-CZ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873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51879" y="2627709"/>
            <a:ext cx="12150313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http://www.youtube.com/watch?v=ZVKpWHjlftc&amp;list=PLFD588D4624E63F3E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51880" y="2123653"/>
            <a:ext cx="1723549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Představování: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295896" y="3923853"/>
            <a:ext cx="1402948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Oslovování: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295896" y="4571925"/>
            <a:ext cx="8364473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3"/>
              </a:rPr>
              <a:t>http://www.youtube.com/watch?v=nNJt3Nqn870&amp;list=PLFD588D4624E63F3E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58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3001963"/>
            <a:ext cx="5761037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78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639</TotalTime>
  <Words>189</Words>
  <Application>Microsoft Office PowerPoint</Application>
  <PresentationFormat>Vlastní</PresentationFormat>
  <Paragraphs>49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9" baseType="lpstr">
      <vt:lpstr>Microsoft YaHei</vt:lpstr>
      <vt:lpstr>Arial</vt:lpstr>
      <vt:lpstr>Calibri</vt:lpstr>
      <vt:lpstr>Georgia</vt:lpstr>
      <vt:lpstr>Symbol</vt:lpstr>
      <vt:lpstr>Thorndale;Times New Roman</vt:lpstr>
      <vt:lpstr>Times New Roman</vt:lpstr>
      <vt:lpstr>Trebuchet MS</vt:lpstr>
      <vt:lpstr>Wingdings</vt:lpstr>
      <vt:lpstr>Aerodynamika</vt:lpstr>
      <vt:lpstr>Prezentace aplikace PowerPoint</vt:lpstr>
      <vt:lpstr>Představování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Zakostelecka Alena</dc:creator>
  <cp:lastModifiedBy>PRUZINOVAJ</cp:lastModifiedBy>
  <cp:revision>18</cp:revision>
  <cp:lastPrinted>1601-01-01T00:00:00Z</cp:lastPrinted>
  <dcterms:created xsi:type="dcterms:W3CDTF">2012-11-13T18:56:49Z</dcterms:created>
  <dcterms:modified xsi:type="dcterms:W3CDTF">2016-10-05T20:28:34Z</dcterms:modified>
</cp:coreProperties>
</file>