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99" r:id="rId2"/>
    <p:sldId id="300" r:id="rId3"/>
    <p:sldId id="292" r:id="rId4"/>
    <p:sldId id="302" r:id="rId5"/>
    <p:sldId id="303" r:id="rId6"/>
    <p:sldId id="301" r:id="rId7"/>
    <p:sldId id="276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>
        <p:scale>
          <a:sx n="75" d="100"/>
          <a:sy n="75" d="100"/>
        </p:scale>
        <p:origin x="-282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7F824-EF68-4C18-9E4F-875BEBC09033}" type="datetimeFigureOut">
              <a:rPr lang="cs-CZ" smtClean="0"/>
              <a:pPr/>
              <a:t>11.4.2013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DC455C-BE5A-419A-B566-1D0039F4BCB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388F6F-84E0-45A1-A8AA-501E971414AA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04AF2-69EB-4F06-807A-EE3B0829E2D6}" type="datetimeFigureOut">
              <a:rPr lang="cs-CZ"/>
              <a:pPr>
                <a:defRPr/>
              </a:pPr>
              <a:t>11.4.2013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9A38D-1990-43E4-9879-B29F63C327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E1879-F311-4435-A115-F0C20A16DB64}" type="datetimeFigureOut">
              <a:rPr lang="cs-CZ"/>
              <a:pPr>
                <a:defRPr/>
              </a:pPr>
              <a:t>11.4.2013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9C040-D513-4BB8-9772-02475DAD31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F0DE8-E2E6-40C4-81FA-929052AF525C}" type="datetimeFigureOut">
              <a:rPr lang="cs-CZ"/>
              <a:pPr>
                <a:defRPr/>
              </a:pPr>
              <a:t>11.4.2013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A0FCD-ECF9-4603-A0BD-ABE6A73522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217D2-FF2B-45DF-A4E6-3FA7259A0714}" type="datetimeFigureOut">
              <a:rPr lang="cs-CZ"/>
              <a:pPr>
                <a:defRPr/>
              </a:pPr>
              <a:t>11.4.2013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0BD22-D9EE-4610-9030-24706797C8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D4D8B-A875-4780-8063-FCDADAED2B24}" type="datetimeFigureOut">
              <a:rPr lang="cs-CZ"/>
              <a:pPr>
                <a:defRPr/>
              </a:pPr>
              <a:t>11.4.2013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FC428-1419-488F-96BA-F1DBFDF5BB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4DCA7-1EB8-4744-B53B-4E4B2D330107}" type="datetimeFigureOut">
              <a:rPr lang="cs-CZ"/>
              <a:pPr>
                <a:defRPr/>
              </a:pPr>
              <a:t>11.4.2013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AC481-EBAC-4DF3-94AB-E0445914C6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982A1-16F2-4C61-A5B1-63AFED8785BA}" type="datetimeFigureOut">
              <a:rPr lang="cs-CZ"/>
              <a:pPr>
                <a:defRPr/>
              </a:pPr>
              <a:t>11.4.2013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6544B-7611-4E8E-AF38-7854208C79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472B9-5818-4D74-B0E7-A10F783B93DA}" type="datetimeFigureOut">
              <a:rPr lang="cs-CZ"/>
              <a:pPr>
                <a:defRPr/>
              </a:pPr>
              <a:t>11.4.2013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64B65-8DC4-4EBE-BBEE-1EA9D1FE2E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A3E42-DF87-47EF-95CA-E516807B8308}" type="datetimeFigureOut">
              <a:rPr lang="cs-CZ"/>
              <a:pPr>
                <a:defRPr/>
              </a:pPr>
              <a:t>11.4.2013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8173A-74D2-465E-B961-A5BB00BB95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76A06-AEC5-4B4B-8208-3E01D9D4DE58}" type="datetimeFigureOut">
              <a:rPr lang="cs-CZ"/>
              <a:pPr>
                <a:defRPr/>
              </a:pPr>
              <a:t>11.4.2013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B149F-0A29-42EB-B47D-0A548F18A2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929-9678-413E-9CA3-B77EA59B5549}" type="datetimeFigureOut">
              <a:rPr lang="cs-CZ"/>
              <a:pPr>
                <a:defRPr/>
              </a:pPr>
              <a:t>11.4.2013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C6A2D-BAF9-4D72-BFD9-F851F20DAC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FF8034-B492-4932-A549-FA7F387E9DFB}" type="datetimeFigureOut">
              <a:rPr lang="cs-CZ"/>
              <a:pPr>
                <a:defRPr/>
              </a:pPr>
              <a:t>11.4.2013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6DA107-9BC1-4A55-8DAF-7DDED0EFAD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strips dir="ru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VY_32_INOVACE_412</a:t>
            </a:r>
            <a:endParaRPr lang="cs-CZ" dirty="0"/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8313" y="549275"/>
            <a:ext cx="566737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755576" y="2564904"/>
            <a:ext cx="7772400" cy="187220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b="1" spc="200" dirty="0" smtClean="0">
                <a:solidFill>
                  <a:schemeClr val="accent1">
                    <a:lumMod val="75000"/>
                  </a:schemeClr>
                </a:solidFill>
              </a:rPr>
              <a:t>Téma: Sociální dovednosti</a:t>
            </a:r>
            <a:endParaRPr lang="cs-CZ" dirty="0"/>
          </a:p>
        </p:txBody>
      </p:sp>
      <p:pic>
        <p:nvPicPr>
          <p:cNvPr id="2053" name="Picture 7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4869160"/>
            <a:ext cx="1998662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863600" y="1089025"/>
          <a:ext cx="7416824" cy="392493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802432"/>
                <a:gridCol w="5614392"/>
              </a:tblGrid>
              <a:tr h="279198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effectLst/>
                        </a:rPr>
                        <a:t>Autor:</a:t>
                      </a:r>
                      <a:endParaRPr lang="cs-CZ" sz="1400" b="1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50" baseline="0" dirty="0" smtClean="0">
                          <a:effectLst/>
                        </a:rPr>
                        <a:t>Mgr. Pavlína Caisová</a:t>
                      </a:r>
                      <a:endParaRPr lang="cs-CZ" sz="1100" kern="5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</a:tr>
              <a:tr h="47862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effectLst/>
                        </a:rPr>
                        <a:t>Číslo projektu: 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CZ.1.07/1.5.00/34.1072</a:t>
                      </a: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endParaRPr lang="cs-CZ" sz="1400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3" marR="68593" marT="0" marB="0"/>
                </a:tc>
              </a:tr>
              <a:tr h="47862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effectLst/>
                        </a:rPr>
                        <a:t>Ročník:</a:t>
                      </a: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50" dirty="0" smtClean="0">
                          <a:effectLst/>
                        </a:rPr>
                        <a:t>1.</a:t>
                      </a:r>
                    </a:p>
                  </a:txBody>
                  <a:tcPr marL="68593" marR="68593" marT="0" marB="0"/>
                </a:tc>
              </a:tr>
              <a:tr h="47862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cs-CZ" sz="1400" b="1" kern="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Obor vzdělávání:</a:t>
                      </a:r>
                      <a:endParaRPr lang="cs-CZ" sz="1400" b="1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Hotelnictví,</a:t>
                      </a:r>
                      <a:r>
                        <a:rPr lang="cs-CZ" sz="1400" kern="5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Cestovní ruch</a:t>
                      </a:r>
                      <a:endParaRPr lang="cs-CZ" sz="1400" kern="5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endParaRPr lang="cs-CZ" sz="1400" kern="5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3" marR="68593" marT="0" marB="0"/>
                </a:tc>
              </a:tr>
              <a:tr h="473124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effectLst/>
                        </a:rPr>
                        <a:t>Vzdělávací oblast:</a:t>
                      </a:r>
                      <a:endParaRPr lang="cs-CZ" sz="1400" b="1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50" dirty="0" smtClean="0">
                          <a:effectLst/>
                        </a:rPr>
                        <a:t>Společenskovědní vzdělávání</a:t>
                      </a:r>
                    </a:p>
                    <a:p>
                      <a:pPr marL="0" algn="l" defTabSz="914400" rtl="0" eaLnBrk="1" latinLnBrk="0" hangingPunct="0">
                        <a:spcAft>
                          <a:spcPts val="0"/>
                        </a:spcAft>
                      </a:pPr>
                      <a:endParaRPr lang="cs-CZ" sz="1400" b="1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3" marR="68593" marT="0" marB="0"/>
                </a:tc>
              </a:tr>
              <a:tr h="444442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effectLst/>
                        </a:rPr>
                        <a:t>Tematický</a:t>
                      </a:r>
                      <a:r>
                        <a:rPr lang="cs-CZ" sz="1400" kern="50" baseline="0" dirty="0" smtClean="0">
                          <a:effectLst/>
                        </a:rPr>
                        <a:t> okruh</a:t>
                      </a:r>
                      <a:r>
                        <a:rPr lang="cs-CZ" sz="1400" kern="50" dirty="0" smtClean="0">
                          <a:effectLst/>
                        </a:rPr>
                        <a:t>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50" dirty="0" smtClean="0">
                          <a:effectLst/>
                        </a:rPr>
                        <a:t>Zdraví</a:t>
                      </a:r>
                      <a:endParaRPr lang="cs-CZ" sz="1400" kern="5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endParaRPr lang="cs-CZ" sz="1400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3" marR="68593" marT="0" marB="0"/>
                </a:tc>
              </a:tr>
              <a:tr h="279198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Vytvořeno dne: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50" dirty="0" smtClean="0">
                          <a:effectLst/>
                        </a:rPr>
                        <a:t>7. 10. 2012</a:t>
                      </a:r>
                      <a:endParaRPr lang="cs-CZ" sz="1400" b="0" kern="5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3" marR="68593" marT="0" marB="0"/>
                </a:tc>
              </a:tr>
              <a:tr h="1013081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effectLst/>
                        </a:rPr>
                        <a:t>Anotace:</a:t>
                      </a:r>
                      <a:endParaRPr lang="cs-CZ" sz="1400" b="1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50" dirty="0" smtClean="0">
                          <a:effectLst/>
                        </a:rPr>
                        <a:t>Žáci si osvojí </a:t>
                      </a:r>
                      <a:r>
                        <a:rPr lang="cs-CZ" sz="1400" kern="50" dirty="0" smtClean="0">
                          <a:effectLst/>
                        </a:rPr>
                        <a:t>pojem sociální</a:t>
                      </a:r>
                      <a:r>
                        <a:rPr lang="cs-CZ" sz="1400" kern="50" baseline="0" dirty="0" smtClean="0">
                          <a:effectLst/>
                        </a:rPr>
                        <a:t> dovednosti – charakteristiku, příklady </a:t>
                      </a:r>
                      <a:r>
                        <a:rPr lang="cs-CZ" sz="1400" kern="50" baseline="0" dirty="0" err="1" smtClean="0">
                          <a:effectLst/>
                        </a:rPr>
                        <a:t>soc</a:t>
                      </a:r>
                      <a:r>
                        <a:rPr lang="cs-CZ" sz="1400" kern="50" baseline="0" dirty="0" smtClean="0">
                          <a:effectLst/>
                        </a:rPr>
                        <a:t>. dovedností a sami zhodnotí svoje sociální dovednosti ve škole </a:t>
                      </a:r>
                      <a:r>
                        <a:rPr lang="cs-CZ" sz="1400" kern="50" baseline="0" smtClean="0">
                          <a:effectLst/>
                        </a:rPr>
                        <a:t>a během praxe.</a:t>
                      </a:r>
                      <a:endParaRPr lang="cs-CZ" sz="1400" kern="50" dirty="0" smtClean="0">
                        <a:effectLst/>
                      </a:endParaRPr>
                    </a:p>
                  </a:txBody>
                  <a:tcPr marL="68593" marR="68593" marT="0" marB="0"/>
                </a:tc>
              </a:tr>
            </a:tbl>
          </a:graphicData>
        </a:graphic>
      </p:graphicFrame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VY_32_INOVACE_412</a:t>
            </a:r>
            <a:endParaRPr lang="cs-CZ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Sociální dovednosti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184576"/>
          </a:xfrm>
        </p:spPr>
        <p:txBody>
          <a:bodyPr/>
          <a:lstStyle/>
          <a:p>
            <a:pPr algn="just"/>
            <a:r>
              <a:rPr lang="cs-CZ" sz="3000" dirty="0" smtClean="0"/>
              <a:t>soubor </a:t>
            </a:r>
            <a:r>
              <a:rPr lang="cs-CZ" sz="3000" b="1" dirty="0" smtClean="0"/>
              <a:t>společenských</a:t>
            </a:r>
            <a:r>
              <a:rPr lang="cs-CZ" sz="3000" dirty="0" smtClean="0"/>
              <a:t> a </a:t>
            </a:r>
            <a:r>
              <a:rPr lang="cs-CZ" sz="3000" b="1" dirty="0" smtClean="0"/>
              <a:t>kulturních</a:t>
            </a:r>
            <a:r>
              <a:rPr lang="cs-CZ" sz="3000" dirty="0" smtClean="0"/>
              <a:t> </a:t>
            </a:r>
            <a:r>
              <a:rPr lang="cs-CZ" sz="3000" b="1" dirty="0" smtClean="0"/>
              <a:t>dovedností</a:t>
            </a:r>
            <a:r>
              <a:rPr lang="cs-CZ" sz="3000" dirty="0" smtClean="0"/>
              <a:t>, které si člověk </a:t>
            </a:r>
            <a:r>
              <a:rPr lang="cs-CZ" sz="3000" b="1" dirty="0" smtClean="0"/>
              <a:t>během</a:t>
            </a:r>
            <a:r>
              <a:rPr lang="cs-CZ" sz="3000" dirty="0" smtClean="0"/>
              <a:t> </a:t>
            </a:r>
            <a:r>
              <a:rPr lang="cs-CZ" sz="3000" b="1" dirty="0" smtClean="0"/>
              <a:t>života</a:t>
            </a:r>
            <a:r>
              <a:rPr lang="cs-CZ" sz="3000" dirty="0" smtClean="0"/>
              <a:t> </a:t>
            </a:r>
            <a:r>
              <a:rPr lang="cs-CZ" sz="3000" b="1" dirty="0" smtClean="0"/>
              <a:t>osvojuje</a:t>
            </a:r>
          </a:p>
          <a:p>
            <a:pPr algn="just"/>
            <a:r>
              <a:rPr lang="cs-CZ" sz="3000" b="1" dirty="0" smtClean="0"/>
              <a:t>získáváme</a:t>
            </a:r>
            <a:r>
              <a:rPr lang="cs-CZ" sz="3000" dirty="0" smtClean="0"/>
              <a:t> je </a:t>
            </a:r>
            <a:r>
              <a:rPr lang="cs-CZ" sz="3000" b="1" dirty="0" smtClean="0"/>
              <a:t>pozorováním</a:t>
            </a:r>
            <a:r>
              <a:rPr lang="cs-CZ" sz="3000" dirty="0" smtClean="0"/>
              <a:t>, </a:t>
            </a:r>
            <a:r>
              <a:rPr lang="cs-CZ" sz="3000" b="1" dirty="0" smtClean="0"/>
              <a:t>identifikací</a:t>
            </a:r>
            <a:r>
              <a:rPr lang="cs-CZ" sz="3000" dirty="0" smtClean="0"/>
              <a:t> či různými způsoby sociálního </a:t>
            </a:r>
            <a:r>
              <a:rPr lang="cs-CZ" sz="3000" b="1" dirty="0" smtClean="0"/>
              <a:t>učení</a:t>
            </a:r>
          </a:p>
          <a:p>
            <a:pPr algn="just"/>
            <a:r>
              <a:rPr lang="cs-CZ" sz="3000" dirty="0" smtClean="0"/>
              <a:t>používají se v </a:t>
            </a:r>
            <a:r>
              <a:rPr lang="cs-CZ" sz="3000" b="1" dirty="0" smtClean="0"/>
              <a:t>mezilidských vztazích</a:t>
            </a:r>
            <a:r>
              <a:rPr lang="cs-CZ" sz="3000" dirty="0" smtClean="0"/>
              <a:t>, umožňují </a:t>
            </a:r>
            <a:r>
              <a:rPr lang="cs-CZ" sz="3000" b="1" dirty="0" smtClean="0"/>
              <a:t>vyjadřovat se</a:t>
            </a:r>
            <a:r>
              <a:rPr lang="cs-CZ" sz="3000" dirty="0" smtClean="0"/>
              <a:t>, </a:t>
            </a:r>
            <a:r>
              <a:rPr lang="cs-CZ" sz="3000" b="1" dirty="0" smtClean="0"/>
              <a:t>mluvit o sobě </a:t>
            </a:r>
            <a:r>
              <a:rPr lang="cs-CZ" sz="3000" dirty="0" smtClean="0"/>
              <a:t>a svých </a:t>
            </a:r>
            <a:r>
              <a:rPr lang="cs-CZ" sz="3000" b="1" dirty="0" smtClean="0"/>
              <a:t>pocitech</a:t>
            </a:r>
          </a:p>
          <a:p>
            <a:pPr algn="just"/>
            <a:r>
              <a:rPr lang="cs-CZ" sz="3000" b="1" dirty="0" smtClean="0"/>
              <a:t>permanentní</a:t>
            </a:r>
            <a:r>
              <a:rPr lang="cs-CZ" sz="3000" dirty="0" smtClean="0"/>
              <a:t> a </a:t>
            </a:r>
            <a:r>
              <a:rPr lang="cs-CZ" sz="3000" b="1" dirty="0" smtClean="0"/>
              <a:t>celoživotní</a:t>
            </a:r>
            <a:r>
              <a:rPr lang="cs-CZ" sz="3000" dirty="0" smtClean="0"/>
              <a:t> </a:t>
            </a:r>
            <a:r>
              <a:rPr lang="cs-CZ" sz="3000" b="1" dirty="0" smtClean="0"/>
              <a:t>proces</a:t>
            </a:r>
          </a:p>
          <a:p>
            <a:pPr algn="just"/>
            <a:r>
              <a:rPr lang="cs-CZ" sz="3000" b="1" dirty="0" smtClean="0">
                <a:solidFill>
                  <a:srgbClr val="C00000"/>
                </a:solidFill>
              </a:rPr>
              <a:t>je – li člověk sociálně zdatný </a:t>
            </a:r>
            <a:r>
              <a:rPr lang="cs-CZ" sz="3000" b="1" dirty="0" smtClean="0">
                <a:solidFill>
                  <a:srgbClr val="C00000"/>
                </a:solidFill>
                <a:sym typeface="Wingdings"/>
              </a:rPr>
              <a:t> zvyšu</a:t>
            </a:r>
            <a:r>
              <a:rPr lang="cs-CZ" sz="3000" b="1" dirty="0" smtClean="0">
                <a:solidFill>
                  <a:srgbClr val="C00000"/>
                </a:solidFill>
              </a:rPr>
              <a:t>je se jeho sebevědomí a roste sebedůvěra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VY_32_INOVACE_412</a:t>
            </a:r>
            <a:endParaRPr lang="cs-CZ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Všeobecná 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824536"/>
          </a:xfrm>
        </p:spPr>
        <p:txBody>
          <a:bodyPr/>
          <a:lstStyle/>
          <a:p>
            <a:pPr algn="just"/>
            <a:r>
              <a:rPr lang="cs-CZ" dirty="0" smtClean="0"/>
              <a:t>SD </a:t>
            </a:r>
            <a:r>
              <a:rPr lang="cs-CZ" b="1" dirty="0" smtClean="0"/>
              <a:t>založeny</a:t>
            </a:r>
            <a:r>
              <a:rPr lang="cs-CZ" dirty="0" smtClean="0"/>
              <a:t> na </a:t>
            </a:r>
            <a:r>
              <a:rPr lang="cs-CZ" b="1" dirty="0" smtClean="0"/>
              <a:t>vzájemné komunikaci </a:t>
            </a:r>
            <a:r>
              <a:rPr lang="cs-CZ" dirty="0" smtClean="0">
                <a:sym typeface="Wingdings"/>
              </a:rPr>
              <a:t> </a:t>
            </a:r>
            <a:r>
              <a:rPr lang="cs-CZ" dirty="0" smtClean="0"/>
              <a:t>předávání, příjímání a interpretace informací</a:t>
            </a:r>
          </a:p>
          <a:p>
            <a:pPr algn="just"/>
            <a:r>
              <a:rPr lang="cs-CZ" b="1" dirty="0" smtClean="0"/>
              <a:t>získáváme</a:t>
            </a:r>
            <a:r>
              <a:rPr lang="cs-CZ" dirty="0" smtClean="0"/>
              <a:t> je skrze </a:t>
            </a:r>
            <a:r>
              <a:rPr lang="cs-CZ" b="1" dirty="0" smtClean="0"/>
              <a:t>sociální učení</a:t>
            </a:r>
          </a:p>
          <a:p>
            <a:pPr algn="just"/>
            <a:r>
              <a:rPr lang="cs-CZ" dirty="0" smtClean="0"/>
              <a:t>velkou roli hraje </a:t>
            </a:r>
            <a:r>
              <a:rPr lang="cs-CZ" b="1" dirty="0" smtClean="0"/>
              <a:t>osobnost</a:t>
            </a:r>
            <a:r>
              <a:rPr lang="cs-CZ" dirty="0" smtClean="0"/>
              <a:t> člověka, jeho dosavadní </a:t>
            </a:r>
            <a:r>
              <a:rPr lang="cs-CZ" b="1" dirty="0" smtClean="0"/>
              <a:t>zkušenosti</a:t>
            </a:r>
            <a:r>
              <a:rPr lang="cs-CZ" dirty="0" smtClean="0"/>
              <a:t> a jeho </a:t>
            </a:r>
            <a:r>
              <a:rPr lang="cs-CZ" b="1" dirty="0" smtClean="0"/>
              <a:t>názor</a:t>
            </a:r>
            <a:r>
              <a:rPr lang="cs-CZ" dirty="0" smtClean="0"/>
              <a:t> na jedince, kterému je sdělení určeno</a:t>
            </a:r>
          </a:p>
          <a:p>
            <a:pPr algn="just"/>
            <a:r>
              <a:rPr lang="cs-CZ" dirty="0" smtClean="0"/>
              <a:t>zahrnují </a:t>
            </a:r>
            <a:r>
              <a:rPr lang="cs-CZ" b="1" dirty="0" smtClean="0"/>
              <a:t>verbální</a:t>
            </a:r>
            <a:r>
              <a:rPr lang="cs-CZ" dirty="0" smtClean="0"/>
              <a:t> a </a:t>
            </a:r>
            <a:r>
              <a:rPr lang="cs-CZ" b="1" dirty="0" smtClean="0"/>
              <a:t>nonverbální</a:t>
            </a:r>
            <a:r>
              <a:rPr lang="cs-CZ" dirty="0" smtClean="0"/>
              <a:t> </a:t>
            </a:r>
            <a:r>
              <a:rPr lang="cs-CZ" b="1" dirty="0" smtClean="0"/>
              <a:t>projevy</a:t>
            </a:r>
            <a:endParaRPr lang="cs-CZ" b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VY_32_INOVACE_412</a:t>
            </a:r>
            <a:endParaRPr lang="cs-CZ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Všeobecná 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ovlivněny</a:t>
            </a:r>
            <a:r>
              <a:rPr lang="cs-CZ" dirty="0" smtClean="0"/>
              <a:t> </a:t>
            </a:r>
            <a:r>
              <a:rPr lang="cs-CZ" b="1" dirty="0" smtClean="0"/>
              <a:t>kulturou</a:t>
            </a:r>
            <a:r>
              <a:rPr lang="cs-CZ" dirty="0" smtClean="0"/>
              <a:t>, ve které je člověk vychováván a sociálním </a:t>
            </a:r>
            <a:r>
              <a:rPr lang="cs-CZ" b="1" dirty="0" smtClean="0"/>
              <a:t>prostředím</a:t>
            </a:r>
            <a:r>
              <a:rPr lang="cs-CZ" dirty="0" smtClean="0"/>
              <a:t>, ke kterému jedinec patří </a:t>
            </a:r>
          </a:p>
          <a:p>
            <a:r>
              <a:rPr lang="cs-CZ" b="1" dirty="0" smtClean="0"/>
              <a:t>upevňují</a:t>
            </a:r>
            <a:r>
              <a:rPr lang="cs-CZ" dirty="0" smtClean="0"/>
              <a:t> se díky </a:t>
            </a:r>
            <a:r>
              <a:rPr lang="cs-CZ" b="1" dirty="0" smtClean="0"/>
              <a:t>kladným</a:t>
            </a:r>
            <a:r>
              <a:rPr lang="cs-CZ" dirty="0" smtClean="0"/>
              <a:t> impulsům z </a:t>
            </a:r>
            <a:r>
              <a:rPr lang="cs-CZ" b="1" dirty="0" smtClean="0"/>
              <a:t>okolí</a:t>
            </a:r>
            <a:r>
              <a:rPr lang="cs-CZ" dirty="0" smtClean="0"/>
              <a:t> </a:t>
            </a:r>
            <a:r>
              <a:rPr lang="cs-CZ" dirty="0" smtClean="0">
                <a:sym typeface="Wingdings 3"/>
              </a:rPr>
              <a:t></a:t>
            </a:r>
            <a:r>
              <a:rPr lang="cs-CZ" dirty="0" smtClean="0"/>
              <a:t> chvála</a:t>
            </a:r>
            <a:r>
              <a:rPr lang="cs-CZ" dirty="0" smtClean="0"/>
              <a:t>, </a:t>
            </a:r>
            <a:r>
              <a:rPr lang="cs-CZ" dirty="0" smtClean="0"/>
              <a:t>povzbuzování, zájem </a:t>
            </a:r>
            <a:r>
              <a:rPr lang="cs-CZ" dirty="0" smtClean="0">
                <a:sym typeface="Wingdings 3"/>
              </a:rPr>
              <a:t></a:t>
            </a:r>
            <a:r>
              <a:rPr lang="cs-CZ" dirty="0" smtClean="0"/>
              <a:t> </a:t>
            </a:r>
            <a:r>
              <a:rPr lang="cs-CZ" b="1" dirty="0" smtClean="0"/>
              <a:t>zvyšují</a:t>
            </a:r>
            <a:r>
              <a:rPr lang="cs-CZ" dirty="0" smtClean="0"/>
              <a:t> </a:t>
            </a:r>
            <a:r>
              <a:rPr lang="cs-CZ" b="1" dirty="0" smtClean="0"/>
              <a:t>sebevědomí</a:t>
            </a:r>
            <a:r>
              <a:rPr lang="cs-CZ" dirty="0" smtClean="0"/>
              <a:t> </a:t>
            </a:r>
          </a:p>
          <a:p>
            <a:r>
              <a:rPr lang="cs-CZ" dirty="0" smtClean="0"/>
              <a:t>odráží se v nich další faktory </a:t>
            </a:r>
            <a:r>
              <a:rPr lang="cs-CZ" dirty="0" smtClean="0">
                <a:sym typeface="Wingdings 3"/>
              </a:rPr>
              <a:t></a:t>
            </a:r>
            <a:r>
              <a:rPr lang="cs-CZ" dirty="0" smtClean="0"/>
              <a:t> </a:t>
            </a:r>
            <a:r>
              <a:rPr lang="cs-CZ" b="1" dirty="0" smtClean="0"/>
              <a:t>věk</a:t>
            </a:r>
            <a:r>
              <a:rPr lang="cs-CZ" b="1" dirty="0" smtClean="0"/>
              <a:t>, pohlaví a sociální status </a:t>
            </a:r>
            <a:r>
              <a:rPr lang="cs-CZ" b="1" dirty="0" smtClean="0"/>
              <a:t>osoby</a:t>
            </a:r>
            <a:endParaRPr lang="cs-CZ" b="1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VY_32_INOVACE_412</a:t>
            </a:r>
            <a:endParaRPr lang="cs-CZ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Příklady sociálních dovedností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/>
          <a:lstStyle/>
          <a:p>
            <a:pPr lvl="0"/>
            <a:r>
              <a:rPr lang="cs-CZ" sz="2400" dirty="0" smtClean="0"/>
              <a:t>umění </a:t>
            </a:r>
            <a:r>
              <a:rPr lang="cs-CZ" sz="2400" b="1" dirty="0" smtClean="0"/>
              <a:t>jednat</a:t>
            </a:r>
            <a:r>
              <a:rPr lang="cs-CZ" sz="2400" dirty="0" smtClean="0"/>
              <a:t> s lidmi</a:t>
            </a:r>
          </a:p>
          <a:p>
            <a:pPr lvl="0"/>
            <a:r>
              <a:rPr lang="cs-CZ" sz="2400" dirty="0" smtClean="0"/>
              <a:t>aktivní </a:t>
            </a:r>
            <a:r>
              <a:rPr lang="cs-CZ" sz="2400" b="1" dirty="0" smtClean="0"/>
              <a:t>komunikace</a:t>
            </a:r>
            <a:r>
              <a:rPr lang="cs-CZ" sz="2400" dirty="0" smtClean="0"/>
              <a:t> a </a:t>
            </a:r>
            <a:r>
              <a:rPr lang="cs-CZ" sz="2400" b="1" dirty="0" smtClean="0"/>
              <a:t>prosazení</a:t>
            </a:r>
            <a:r>
              <a:rPr lang="cs-CZ" sz="2400" dirty="0" smtClean="0"/>
              <a:t> svého názoru</a:t>
            </a:r>
          </a:p>
          <a:p>
            <a:pPr lvl="0"/>
            <a:r>
              <a:rPr lang="cs-CZ" sz="2400" dirty="0" smtClean="0"/>
              <a:t>dovednosti důležité a potřebné pro </a:t>
            </a:r>
            <a:r>
              <a:rPr lang="cs-CZ" sz="2400" b="1" dirty="0" smtClean="0"/>
              <a:t>přijetí</a:t>
            </a:r>
            <a:r>
              <a:rPr lang="cs-CZ" sz="2400" dirty="0" smtClean="0"/>
              <a:t> člověka </a:t>
            </a:r>
            <a:r>
              <a:rPr lang="cs-CZ" sz="2400" b="1" dirty="0" smtClean="0"/>
              <a:t>do skupiny</a:t>
            </a:r>
          </a:p>
          <a:p>
            <a:pPr lvl="0"/>
            <a:r>
              <a:rPr lang="cs-CZ" sz="2400" b="1" dirty="0" smtClean="0"/>
              <a:t>navázání</a:t>
            </a:r>
            <a:r>
              <a:rPr lang="cs-CZ" sz="2400" dirty="0" smtClean="0"/>
              <a:t> a udržení </a:t>
            </a:r>
            <a:r>
              <a:rPr lang="cs-CZ" sz="2400" b="1" dirty="0" smtClean="0"/>
              <a:t>kontaktu</a:t>
            </a:r>
          </a:p>
          <a:p>
            <a:pPr lvl="0"/>
            <a:r>
              <a:rPr lang="cs-CZ" sz="2400" b="1" dirty="0" smtClean="0"/>
              <a:t>porozumění</a:t>
            </a:r>
            <a:r>
              <a:rPr lang="cs-CZ" sz="2400" dirty="0" smtClean="0"/>
              <a:t> mezilidským vztahům</a:t>
            </a:r>
          </a:p>
          <a:p>
            <a:pPr lvl="0"/>
            <a:r>
              <a:rPr lang="cs-CZ" sz="2400" dirty="0" smtClean="0"/>
              <a:t>dosažení svého </a:t>
            </a:r>
            <a:r>
              <a:rPr lang="cs-CZ" sz="2400" b="1" dirty="0" smtClean="0"/>
              <a:t>záměru</a:t>
            </a:r>
            <a:r>
              <a:rPr lang="cs-CZ" sz="2400" dirty="0" smtClean="0"/>
              <a:t> a </a:t>
            </a:r>
            <a:r>
              <a:rPr lang="cs-CZ" sz="2400" b="1" dirty="0" smtClean="0"/>
              <a:t>cíle</a:t>
            </a:r>
          </a:p>
          <a:p>
            <a:pPr lvl="0"/>
            <a:r>
              <a:rPr lang="cs-CZ" sz="2400" b="1" dirty="0" smtClean="0"/>
              <a:t>neverbální</a:t>
            </a:r>
            <a:r>
              <a:rPr lang="cs-CZ" sz="2400" dirty="0" smtClean="0"/>
              <a:t> komunikace</a:t>
            </a:r>
          </a:p>
          <a:p>
            <a:pPr lvl="0"/>
            <a:r>
              <a:rPr lang="cs-CZ" sz="2400" b="1" dirty="0" smtClean="0"/>
              <a:t>morální kodex</a:t>
            </a:r>
          </a:p>
          <a:p>
            <a:pPr lvl="0"/>
            <a:r>
              <a:rPr lang="cs-CZ" sz="2400" b="1" dirty="0" err="1" smtClean="0"/>
              <a:t>seberegulace</a:t>
            </a:r>
            <a:r>
              <a:rPr lang="cs-CZ" sz="2400" dirty="0" smtClean="0"/>
              <a:t> = plánování změn v chování na základě zjištěných rozdílů mezi chováním a normou</a:t>
            </a:r>
          </a:p>
          <a:p>
            <a:pPr lvl="0"/>
            <a:r>
              <a:rPr lang="cs-CZ" sz="2400" b="1" dirty="0" err="1" smtClean="0"/>
              <a:t>sebeorganizace</a:t>
            </a:r>
            <a:r>
              <a:rPr lang="cs-CZ" sz="2400" dirty="0" smtClean="0"/>
              <a:t> = správa soukromých věcí, správná organizace </a:t>
            </a:r>
          </a:p>
          <a:p>
            <a:pPr algn="ctr">
              <a:buNone/>
            </a:pPr>
            <a:endParaRPr lang="cs-CZ" sz="3200" b="1" dirty="0" smtClean="0">
              <a:solidFill>
                <a:srgbClr val="C00000"/>
              </a:solidFill>
            </a:endParaRPr>
          </a:p>
          <a:p>
            <a:pPr lvl="3">
              <a:buNone/>
            </a:pPr>
            <a:endParaRPr lang="cs-CZ" sz="32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VY_32_INOVACE_412</a:t>
            </a:r>
            <a:endParaRPr lang="cs-CZ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Zdroje informací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400" dirty="0" smtClean="0"/>
              <a:t>NEUVEDEN. </a:t>
            </a:r>
            <a:r>
              <a:rPr lang="cs-CZ" sz="1400" dirty="0" smtClean="0"/>
              <a:t>„</a:t>
            </a:r>
            <a:r>
              <a:rPr lang="cs-CZ" sz="1400" dirty="0" smtClean="0"/>
              <a:t>Sociální dovednosti </a:t>
            </a:r>
            <a:r>
              <a:rPr lang="cs-CZ" sz="1400" dirty="0" smtClean="0"/>
              <a:t>“</a:t>
            </a:r>
            <a:r>
              <a:rPr lang="cs-CZ" sz="1400" dirty="0" smtClean="0">
                <a:latin typeface="Calibri" pitchFamily="34" charset="0"/>
              </a:rPr>
              <a:t> [online], [cit. </a:t>
            </a:r>
            <a:r>
              <a:rPr lang="cs-CZ" sz="1400" kern="50" dirty="0" smtClean="0"/>
              <a:t>7. </a:t>
            </a:r>
            <a:r>
              <a:rPr lang="cs-CZ" sz="1400" kern="50" dirty="0" smtClean="0"/>
              <a:t>10. 2012</a:t>
            </a:r>
            <a:r>
              <a:rPr lang="cs-CZ" sz="1400" dirty="0" smtClean="0">
                <a:latin typeface="Calibri" pitchFamily="34" charset="0"/>
              </a:rPr>
              <a:t>]. Dostupný z www: </a:t>
            </a: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	</a:t>
            </a:r>
            <a:r>
              <a:rPr lang="cs-CZ" sz="1400" dirty="0" smtClean="0"/>
              <a:t>http://www.sovka.</a:t>
            </a:r>
            <a:r>
              <a:rPr lang="cs-CZ" sz="1400" dirty="0" err="1" smtClean="0"/>
              <a:t>estranky.cz</a:t>
            </a:r>
            <a:r>
              <a:rPr lang="cs-CZ" sz="1400" dirty="0" smtClean="0"/>
              <a:t>/</a:t>
            </a:r>
            <a:r>
              <a:rPr lang="cs-CZ" sz="1400" dirty="0" err="1" smtClean="0"/>
              <a:t>clanky</a:t>
            </a:r>
            <a:r>
              <a:rPr lang="cs-CZ" sz="1400" dirty="0" smtClean="0"/>
              <a:t>/psychologie/</a:t>
            </a:r>
            <a:r>
              <a:rPr lang="cs-CZ" sz="1400" dirty="0" err="1" smtClean="0"/>
              <a:t>socialni</a:t>
            </a:r>
            <a:r>
              <a:rPr lang="cs-CZ" sz="1400" dirty="0" smtClean="0"/>
              <a:t>-dovednosti.</a:t>
            </a:r>
            <a:r>
              <a:rPr lang="cs-CZ" sz="1400" dirty="0" err="1" smtClean="0"/>
              <a:t>html</a:t>
            </a:r>
            <a:endParaRPr lang="cs-CZ" sz="1400" dirty="0" smtClean="0"/>
          </a:p>
          <a:p>
            <a:r>
              <a:rPr lang="cs-CZ" sz="1400" dirty="0" smtClean="0"/>
              <a:t>BĚLOHLÁVKOVÁ, Lucie. „</a:t>
            </a:r>
            <a:r>
              <a:rPr lang="cs-CZ" sz="1400" dirty="0" smtClean="0"/>
              <a:t>Nácviky sociálních dovedností </a:t>
            </a:r>
            <a:r>
              <a:rPr lang="cs-CZ" sz="1400" dirty="0" smtClean="0"/>
              <a:t>“</a:t>
            </a:r>
            <a:r>
              <a:rPr lang="cs-CZ" sz="1400" dirty="0" smtClean="0">
                <a:latin typeface="Calibri" pitchFamily="34" charset="0"/>
              </a:rPr>
              <a:t> [online], [cit. </a:t>
            </a:r>
            <a:r>
              <a:rPr lang="cs-CZ" sz="1400" kern="50" dirty="0" smtClean="0"/>
              <a:t>7. 10. 2012</a:t>
            </a:r>
            <a:r>
              <a:rPr lang="cs-CZ" sz="1400" dirty="0" smtClean="0">
                <a:latin typeface="Calibri" pitchFamily="34" charset="0"/>
              </a:rPr>
              <a:t>]. Dostupný z www: </a:t>
            </a: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	http</a:t>
            </a:r>
            <a:r>
              <a:rPr lang="cs-CZ" sz="1400" dirty="0" smtClean="0"/>
              <a:t>://www.</a:t>
            </a:r>
            <a:r>
              <a:rPr lang="cs-CZ" sz="1400" dirty="0" err="1" smtClean="0"/>
              <a:t>aspergeruvsyndrom.cz</a:t>
            </a:r>
            <a:r>
              <a:rPr lang="cs-CZ" sz="1400" dirty="0" smtClean="0"/>
              <a:t>/</a:t>
            </a:r>
            <a:r>
              <a:rPr lang="cs-CZ" sz="1400" dirty="0" err="1" smtClean="0"/>
              <a:t>sluzby</a:t>
            </a:r>
            <a:r>
              <a:rPr lang="cs-CZ" sz="1400" dirty="0" smtClean="0"/>
              <a:t>/terapie/</a:t>
            </a:r>
            <a:r>
              <a:rPr lang="cs-CZ" sz="1400" dirty="0" err="1" smtClean="0"/>
              <a:t>nacviky</a:t>
            </a:r>
            <a:r>
              <a:rPr lang="cs-CZ" sz="1400" dirty="0" smtClean="0"/>
              <a:t>-</a:t>
            </a:r>
            <a:r>
              <a:rPr lang="cs-CZ" sz="1400" dirty="0" err="1" smtClean="0"/>
              <a:t>socialnich</a:t>
            </a:r>
            <a:r>
              <a:rPr lang="cs-CZ" sz="1400" dirty="0" smtClean="0"/>
              <a:t>-dovednosti</a:t>
            </a:r>
          </a:p>
          <a:p>
            <a:r>
              <a:rPr lang="en-US" sz="1400" dirty="0" smtClean="0"/>
              <a:t>Johnson</a:t>
            </a:r>
            <a:r>
              <a:rPr lang="en-US" sz="1400" dirty="0" smtClean="0"/>
              <a:t>, D. </a:t>
            </a:r>
            <a:r>
              <a:rPr lang="en-US" sz="1400" i="1" dirty="0" smtClean="0"/>
              <a:t>Reaching out. 6. </a:t>
            </a:r>
            <a:r>
              <a:rPr lang="en-US" sz="1400" i="1" dirty="0" err="1" smtClean="0"/>
              <a:t>vyd</a:t>
            </a:r>
            <a:r>
              <a:rPr lang="en-US" sz="1400" i="1" dirty="0" smtClean="0"/>
              <a:t>. Needham Heights : </a:t>
            </a:r>
            <a:r>
              <a:rPr lang="en-US" sz="1400" i="1" dirty="0" err="1" smtClean="0"/>
              <a:t>Adivision</a:t>
            </a:r>
            <a:r>
              <a:rPr lang="en-US" sz="1400" i="1" dirty="0" smtClean="0"/>
              <a:t> of Simon and Schuster Inc, 1993. ISBN 0-205-14770-4. </a:t>
            </a:r>
          </a:p>
          <a:p>
            <a:endParaRPr lang="cs-CZ" sz="14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VY_32_INOVACE_412</a:t>
            </a:r>
            <a:endParaRPr lang="cs-CZ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845</TotalTime>
  <Words>294</Words>
  <Application>Microsoft Office PowerPoint</Application>
  <PresentationFormat>Předvádění na obrazovce (4:3)</PresentationFormat>
  <Paragraphs>58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Téma: Sociální dovednosti</vt:lpstr>
      <vt:lpstr>Snímek 2</vt:lpstr>
      <vt:lpstr>Sociální dovednosti</vt:lpstr>
      <vt:lpstr>Všeobecná charakteristika</vt:lpstr>
      <vt:lpstr>Všeobecná charakteristika</vt:lpstr>
      <vt:lpstr>Příklady sociálních dovedností</vt:lpstr>
      <vt:lpstr>Zdroje informací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Člověk a zdraví</dc:title>
  <dc:creator>caisovap</dc:creator>
  <cp:lastModifiedBy>CAISOVAP</cp:lastModifiedBy>
  <cp:revision>167</cp:revision>
  <dcterms:created xsi:type="dcterms:W3CDTF">2013-02-14T06:58:39Z</dcterms:created>
  <dcterms:modified xsi:type="dcterms:W3CDTF">2013-04-11T07:25:55Z</dcterms:modified>
</cp:coreProperties>
</file>