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9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9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30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4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08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75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28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85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6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74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8FECE-8FDE-4E41-9ECE-546C0A125D14}" type="datetimeFigureOut">
              <a:rPr lang="cs-CZ" smtClean="0"/>
              <a:t>03.10.2019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6520-817E-43F6-AC78-2EBD9624F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4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0070C0"/>
                </a:solidFill>
              </a:rPr>
              <a:t>Slušnost, zdvořilost, takt</a:t>
            </a:r>
            <a:endParaRPr lang="cs-CZ" sz="66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12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Sociální kontrola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rocesy </a:t>
            </a:r>
            <a:r>
              <a:rPr lang="cs-CZ" dirty="0"/>
              <a:t>a mechanizmy, jimiž společnost nutí své členy k takovému chování, které je pro ni žádoucí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vnější </a:t>
            </a:r>
            <a:r>
              <a:rPr lang="cs-CZ" dirty="0"/>
              <a:t>– ze strany druhých</a:t>
            </a:r>
          </a:p>
          <a:p>
            <a:r>
              <a:rPr lang="cs-CZ" b="1" dirty="0"/>
              <a:t>vnitřní </a:t>
            </a:r>
            <a:r>
              <a:rPr lang="cs-CZ" dirty="0"/>
              <a:t>– sebekontrola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000" b="1" dirty="0" smtClean="0">
                <a:solidFill>
                  <a:srgbClr val="0070C0"/>
                </a:solidFill>
              </a:rPr>
              <a:t>Forma soc. kontroly </a:t>
            </a:r>
            <a:r>
              <a:rPr lang="cs-CZ" sz="6000" dirty="0" smtClean="0">
                <a:solidFill>
                  <a:srgbClr val="0070C0"/>
                </a:solidFill>
              </a:rPr>
              <a:t/>
            </a:r>
            <a:br>
              <a:rPr lang="cs-CZ" sz="6000" dirty="0" smtClean="0">
                <a:solidFill>
                  <a:srgbClr val="0070C0"/>
                </a:solidFill>
              </a:rPr>
            </a:br>
            <a:endParaRPr lang="cs-CZ" sz="6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pozitivní </a:t>
            </a:r>
            <a:r>
              <a:rPr lang="cs-CZ" dirty="0"/>
              <a:t>– výchova, dobrý příklad, </a:t>
            </a:r>
            <a:r>
              <a:rPr lang="cs-CZ" dirty="0" smtClean="0"/>
              <a:t>odměny</a:t>
            </a:r>
          </a:p>
          <a:p>
            <a:endParaRPr lang="cs-CZ" dirty="0"/>
          </a:p>
          <a:p>
            <a:r>
              <a:rPr lang="cs-CZ" b="1" dirty="0"/>
              <a:t>negativní </a:t>
            </a:r>
            <a:r>
              <a:rPr lang="cs-CZ" dirty="0"/>
              <a:t>– výtky, napomínání, </a:t>
            </a:r>
            <a:r>
              <a:rPr lang="cs-CZ" dirty="0" smtClean="0"/>
              <a:t>kárná opatření</a:t>
            </a:r>
            <a:r>
              <a:rPr lang="cs-CZ" dirty="0"/>
              <a:t>, opovržení, pokuty, </a:t>
            </a:r>
            <a:r>
              <a:rPr lang="cs-CZ" dirty="0" smtClean="0"/>
              <a:t>šikana, ponižování</a:t>
            </a:r>
            <a:r>
              <a:rPr lang="cs-CZ" dirty="0"/>
              <a:t>, fyzické tresty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Deviace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chování</a:t>
            </a:r>
            <a:r>
              <a:rPr lang="cs-CZ" dirty="0"/>
              <a:t>, které se odlišuje od normy </a:t>
            </a:r>
          </a:p>
          <a:p>
            <a:r>
              <a:rPr lang="cs-CZ" dirty="0" smtClean="0"/>
              <a:t>Okolí </a:t>
            </a:r>
            <a:r>
              <a:rPr lang="cs-CZ" dirty="0"/>
              <a:t>reaguje kritikou a odmítnutím. ( např. záškoláctví, drogy, </a:t>
            </a:r>
            <a:r>
              <a:rPr lang="cs-CZ" dirty="0" smtClean="0"/>
              <a:t>alkoholismus, kriminalita</a:t>
            </a:r>
            <a:r>
              <a:rPr lang="cs-CZ" dirty="0"/>
              <a:t>). </a:t>
            </a:r>
          </a:p>
          <a:p>
            <a:r>
              <a:rPr lang="cs-CZ" dirty="0"/>
              <a:t>Při osvojování deviantního chování hrají velkou roli party a gangy. </a:t>
            </a:r>
          </a:p>
          <a:p>
            <a:r>
              <a:rPr lang="cs-CZ" dirty="0"/>
              <a:t>Více případů deviantního chování </a:t>
            </a:r>
            <a:r>
              <a:rPr lang="cs-CZ" dirty="0" smtClean="0"/>
              <a:t>bývá </a:t>
            </a:r>
            <a:r>
              <a:rPr lang="cs-CZ" dirty="0"/>
              <a:t>v době politických a ekonomických </a:t>
            </a:r>
            <a:r>
              <a:rPr lang="cs-CZ" dirty="0" smtClean="0"/>
              <a:t>změn </a:t>
            </a:r>
          </a:p>
          <a:p>
            <a:r>
              <a:rPr lang="cs-CZ" dirty="0" smtClean="0"/>
              <a:t>rizikové </a:t>
            </a:r>
            <a:r>
              <a:rPr lang="cs-CZ" dirty="0"/>
              <a:t>je i období adolescence nebo období chronického stresu.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5400" b="1" dirty="0" smtClean="0">
                <a:solidFill>
                  <a:srgbClr val="0070C0"/>
                </a:solidFill>
              </a:rPr>
              <a:t>Pozitivní deviace </a:t>
            </a:r>
            <a:endParaRPr lang="cs-CZ" sz="54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Pokud </a:t>
            </a:r>
            <a:r>
              <a:rPr lang="cs-CZ" dirty="0"/>
              <a:t>není společenský systém dobrý, dopouštějí se jeho odpůrci pozitivní deviace.</a:t>
            </a:r>
          </a:p>
          <a:p>
            <a:pPr marL="0" indent="0">
              <a:buNone/>
            </a:pPr>
            <a:r>
              <a:rPr lang="cs-CZ" dirty="0"/>
              <a:t>např. disidenti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8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"Etiketa je jen jiné slovo pro laskavou mysl. Člověk, </a:t>
            </a:r>
            <a:r>
              <a:rPr lang="cs-CZ" b="1" dirty="0" err="1"/>
              <a:t>kter</a:t>
            </a:r>
            <a:r>
              <a:rPr lang="en-US" b="1" dirty="0"/>
              <a:t>ý by </a:t>
            </a:r>
            <a:r>
              <a:rPr lang="en-US" b="1" dirty="0" err="1"/>
              <a:t>řekl</a:t>
            </a:r>
            <a:r>
              <a:rPr lang="en-US" b="1" dirty="0"/>
              <a:t>: </a:t>
            </a:r>
            <a:r>
              <a:rPr lang="en-US" b="1" dirty="0" err="1"/>
              <a:t>neznám</a:t>
            </a:r>
            <a:r>
              <a:rPr lang="en-US" b="1" dirty="0"/>
              <a:t> </a:t>
            </a:r>
            <a:r>
              <a:rPr lang="en-US" b="1" dirty="0" err="1"/>
              <a:t>etikety</a:t>
            </a:r>
            <a:r>
              <a:rPr lang="en-US" b="1" dirty="0"/>
              <a:t>, </a:t>
            </a:r>
            <a:r>
              <a:rPr lang="en-US" b="1" dirty="0" err="1"/>
              <a:t>ani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neuvědomuje</a:t>
            </a:r>
            <a:r>
              <a:rPr lang="en-US" b="1" dirty="0"/>
              <a:t>, </a:t>
            </a:r>
            <a:r>
              <a:rPr lang="en-US" b="1" dirty="0" err="1"/>
              <a:t>že</a:t>
            </a:r>
            <a:r>
              <a:rPr lang="en-US" b="1" dirty="0"/>
              <a:t> </a:t>
            </a:r>
            <a:r>
              <a:rPr lang="en-US" b="1" dirty="0" err="1"/>
              <a:t>vlastně</a:t>
            </a:r>
            <a:r>
              <a:rPr lang="en-US" b="1" dirty="0"/>
              <a:t> </a:t>
            </a:r>
            <a:r>
              <a:rPr lang="en-US" b="1" dirty="0" err="1"/>
              <a:t>praví</a:t>
            </a:r>
            <a:r>
              <a:rPr lang="en-US" b="1" dirty="0"/>
              <a:t>: </a:t>
            </a:r>
            <a:r>
              <a:rPr lang="en-US" b="1" dirty="0" err="1"/>
              <a:t>Neznám</a:t>
            </a:r>
            <a:r>
              <a:rPr lang="en-US" b="1" dirty="0"/>
              <a:t> </a:t>
            </a:r>
            <a:r>
              <a:rPr lang="en-US" b="1" dirty="0" err="1"/>
              <a:t>zdvořilosti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svým</a:t>
            </a:r>
            <a:r>
              <a:rPr lang="en-US" b="1" dirty="0"/>
              <a:t> </a:t>
            </a:r>
            <a:r>
              <a:rPr lang="en-US" b="1" dirty="0" err="1"/>
              <a:t>bližním</a:t>
            </a:r>
            <a:r>
              <a:rPr lang="en-US" b="1" dirty="0"/>
              <a:t>! </a:t>
            </a:r>
            <a:r>
              <a:rPr lang="en-US" b="1" dirty="0" err="1"/>
              <a:t>Etiketa</a:t>
            </a:r>
            <a:r>
              <a:rPr lang="en-US" b="1" dirty="0"/>
              <a:t> a </a:t>
            </a:r>
            <a:r>
              <a:rPr lang="en-US" b="1" dirty="0" err="1"/>
              <a:t>zdvořilost</a:t>
            </a:r>
            <a:r>
              <a:rPr lang="en-US" b="1" dirty="0"/>
              <a:t> </a:t>
            </a:r>
            <a:r>
              <a:rPr lang="en-US" b="1" dirty="0" err="1"/>
              <a:t>jsou</a:t>
            </a:r>
            <a:r>
              <a:rPr lang="en-US" b="1" dirty="0"/>
              <a:t> </a:t>
            </a:r>
            <a:r>
              <a:rPr lang="en-US" b="1" dirty="0" err="1"/>
              <a:t>slova</a:t>
            </a:r>
            <a:r>
              <a:rPr lang="en-US" b="1" dirty="0"/>
              <a:t> </a:t>
            </a:r>
            <a:r>
              <a:rPr lang="en-US" b="1" dirty="0" err="1"/>
              <a:t>souzvučná</a:t>
            </a:r>
            <a:r>
              <a:rPr lang="en-US" b="1" dirty="0"/>
              <a:t>."</a:t>
            </a:r>
          </a:p>
          <a:p>
            <a:pPr marL="0" indent="0">
              <a:buNone/>
            </a:pPr>
            <a:r>
              <a:rPr lang="cs-CZ" b="1" dirty="0"/>
              <a:t>                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1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  Etiketa</a:t>
            </a:r>
          </a:p>
          <a:p>
            <a:r>
              <a:rPr lang="cs-CZ" sz="2000" dirty="0" smtClean="0"/>
              <a:t>Soubor historicky utvářených a tradicí ustálených pravidel chování</a:t>
            </a:r>
          </a:p>
          <a:p>
            <a:r>
              <a:rPr lang="cs-CZ" sz="2000" dirty="0" smtClean="0"/>
              <a:t>Utváří se po staletí – je ovlivňována dějinami</a:t>
            </a:r>
          </a:p>
          <a:p>
            <a:r>
              <a:rPr lang="cs-CZ" sz="2000" dirty="0" smtClean="0"/>
              <a:t>Jiří </a:t>
            </a:r>
            <a:r>
              <a:rPr lang="cs-CZ" sz="2000" dirty="0"/>
              <a:t>G</a:t>
            </a:r>
            <a:r>
              <a:rPr lang="cs-CZ" sz="2000" dirty="0" smtClean="0"/>
              <a:t>uth – Jarkovský</a:t>
            </a:r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u="sng" dirty="0" smtClean="0"/>
              <a:t>   Etika</a:t>
            </a:r>
          </a:p>
          <a:p>
            <a:r>
              <a:rPr lang="cs-CZ" sz="2000" dirty="0" smtClean="0"/>
              <a:t>Filosofická disciplína zabývající se morálkou a morálním chováním</a:t>
            </a:r>
          </a:p>
          <a:p>
            <a:pPr marL="0" indent="0">
              <a:buNone/>
            </a:pPr>
            <a:endParaRPr lang="cs-CZ" u="sng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01666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691" y="4482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700" b="1" dirty="0" smtClean="0">
                <a:solidFill>
                  <a:srgbClr val="0070C0"/>
                </a:solidFill>
              </a:rPr>
              <a:t>Slušnost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818" y="2054430"/>
            <a:ext cx="10515600" cy="4075031"/>
          </a:xfrm>
        </p:spPr>
        <p:txBody>
          <a:bodyPr/>
          <a:lstStyle/>
          <a:p>
            <a:r>
              <a:rPr lang="cs-CZ" sz="1800" dirty="0" smtClean="0"/>
              <a:t>Vlastnost </a:t>
            </a:r>
            <a:r>
              <a:rPr lang="cs-CZ" sz="1800" dirty="0"/>
              <a:t>mající vrozené základy, které regulují v chování člověka jeho způsobilost kulturně se vyrovnat se sociálním prostředím, ve kterém se nachází. 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Slušný člověk do nikoho nestrká, nekřičí na své okolí, nešikanuje slabší, nestaví své zájmy nad zájmy </a:t>
            </a:r>
            <a:r>
              <a:rPr lang="cs-CZ" sz="1800" dirty="0" smtClean="0"/>
              <a:t>ostatních</a:t>
            </a:r>
          </a:p>
          <a:p>
            <a:r>
              <a:rPr lang="cs-CZ" sz="1800" dirty="0" smtClean="0"/>
              <a:t>Je to ohled a úcta, kterou vzdáváme bližním, vlastní osobu odstavujeme do pozadí</a:t>
            </a:r>
          </a:p>
          <a:p>
            <a:r>
              <a:rPr lang="cs-CZ" sz="1800" dirty="0" smtClean="0"/>
              <a:t>Chovat se slušně znamená chovat se zdvořile, taktně  a ohleduplně k druhým</a:t>
            </a:r>
          </a:p>
          <a:p>
            <a:r>
              <a:rPr lang="cs-CZ" sz="1800" dirty="0" smtClean="0"/>
              <a:t>Je uvnitř člověka – dobrovolné smýšlení</a:t>
            </a:r>
          </a:p>
          <a:p>
            <a:r>
              <a:rPr lang="cs-CZ" sz="1800" dirty="0" smtClean="0"/>
              <a:t>Úcta k druhým lidem, ochota pomoci, dohodnout se, vyhovět</a:t>
            </a:r>
            <a:endParaRPr lang="cs-CZ" sz="18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0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Zdvořilost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Dokonalejší </a:t>
            </a:r>
            <a:r>
              <a:rPr lang="cs-CZ" dirty="0"/>
              <a:t>vnější výraz slušnosti.</a:t>
            </a:r>
          </a:p>
          <a:p>
            <a:r>
              <a:rPr lang="cs-CZ" dirty="0"/>
              <a:t>Z</a:t>
            </a:r>
            <a:r>
              <a:rPr lang="cs-CZ" dirty="0" smtClean="0"/>
              <a:t>ahrnuje </a:t>
            </a:r>
            <a:r>
              <a:rPr lang="cs-CZ" dirty="0"/>
              <a:t>pozdravy, poděkování, dávání přednosti starším, pomoc slabším a nemocným, přání k svátkům,  </a:t>
            </a:r>
            <a:r>
              <a:rPr lang="cs-CZ" dirty="0" smtClean="0"/>
              <a:t>narozeninám apod.</a:t>
            </a:r>
          </a:p>
          <a:p>
            <a:r>
              <a:rPr lang="cs-CZ" dirty="0" smtClean="0"/>
              <a:t>Úmyslné omezení vlastního individualismu a dobrovolné podřízení se platným normám a pravidlům společenského života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53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000" b="1" dirty="0" smtClean="0">
                <a:solidFill>
                  <a:srgbClr val="0070C0"/>
                </a:solidFill>
              </a:rPr>
              <a:t>Takt</a:t>
            </a:r>
            <a:r>
              <a:rPr lang="cs-CZ" sz="6000" dirty="0">
                <a:solidFill>
                  <a:srgbClr val="0070C0"/>
                </a:solidFill>
              </a:rPr>
              <a:t/>
            </a:r>
            <a:br>
              <a:rPr lang="cs-CZ" sz="6000" dirty="0">
                <a:solidFill>
                  <a:srgbClr val="0070C0"/>
                </a:solidFill>
              </a:rPr>
            </a:br>
            <a:endParaRPr lang="cs-CZ" sz="60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Je nejvyšší umění etikety</a:t>
            </a:r>
          </a:p>
          <a:p>
            <a:r>
              <a:rPr lang="cs-CZ" sz="2000" dirty="0" smtClean="0"/>
              <a:t>Z latinského </a:t>
            </a:r>
            <a:r>
              <a:rPr lang="cs-CZ" sz="2000" dirty="0" err="1" smtClean="0"/>
              <a:t>tactus</a:t>
            </a:r>
            <a:r>
              <a:rPr lang="cs-CZ" sz="2000" dirty="0" smtClean="0"/>
              <a:t> ( dotek) – uvědomit si, co se druhého dotkne a co nikoliv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nejsložitější. Jde o způsobilost jedince jednat </a:t>
            </a:r>
            <a:r>
              <a:rPr lang="cs-CZ" sz="2000" dirty="0" smtClean="0"/>
              <a:t>sociálně, citlivě </a:t>
            </a:r>
            <a:r>
              <a:rPr lang="cs-CZ" sz="2000" dirty="0"/>
              <a:t>a s přihlédnutím ke všem podstatným okolnostem tak, aby se nikoho nedotkl a naopak přispěl k pozitivní sociální atmosféře. </a:t>
            </a:r>
          </a:p>
          <a:p>
            <a:r>
              <a:rPr lang="cs-CZ" sz="2000" dirty="0"/>
              <a:t>Základem je přiměřené potlačení vlastní osoby ve prospěch druhých, snaha o jejich pochopení, pomoci jim při překonávání nepříznivých životních situací apod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Empatie – </a:t>
            </a:r>
            <a:r>
              <a:rPr lang="cs-CZ" sz="2000" dirty="0"/>
              <a:t>s</a:t>
            </a:r>
            <a:r>
              <a:rPr lang="cs-CZ" sz="2000" dirty="0" smtClean="0"/>
              <a:t>chopnost vcítit se do situace, potřeb a pocitu druhého člověka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        Egocentrický člověk -  Pozor, teď přijdu já!</a:t>
            </a:r>
            <a:endParaRPr lang="cs-CZ" sz="2000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2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Zásady taktního chování</a:t>
            </a:r>
          </a:p>
          <a:p>
            <a:r>
              <a:rPr lang="cs-CZ" sz="2000" dirty="0" smtClean="0"/>
              <a:t>Vyhnout se rozhovorům budící nepříjemné pocity</a:t>
            </a:r>
          </a:p>
          <a:p>
            <a:r>
              <a:rPr lang="cs-CZ" sz="2000" dirty="0" smtClean="0"/>
              <a:t>Snášenlivost ( i záliby, názory atd.)</a:t>
            </a:r>
          </a:p>
          <a:p>
            <a:r>
              <a:rPr lang="cs-CZ" sz="2000" dirty="0" smtClean="0"/>
              <a:t>Skromnost</a:t>
            </a:r>
          </a:p>
          <a:p>
            <a:r>
              <a:rPr lang="cs-CZ" sz="2000" dirty="0" smtClean="0"/>
              <a:t>Projev zájmu o druhou osobu</a:t>
            </a:r>
          </a:p>
          <a:p>
            <a:r>
              <a:rPr lang="cs-CZ" sz="2000" dirty="0" smtClean="0"/>
              <a:t>Nedávat pocítit  převahu</a:t>
            </a:r>
          </a:p>
          <a:p>
            <a:r>
              <a:rPr lang="cs-CZ" sz="2000" dirty="0" smtClean="0"/>
              <a:t>Přiměřený oděv a zevnějšek</a:t>
            </a:r>
          </a:p>
          <a:p>
            <a:r>
              <a:rPr lang="cs-CZ" sz="2000" dirty="0" smtClean="0"/>
              <a:t>Přesnost</a:t>
            </a:r>
          </a:p>
          <a:p>
            <a:r>
              <a:rPr lang="cs-CZ" sz="2000" dirty="0" smtClean="0"/>
              <a:t>Sebeovládání</a:t>
            </a:r>
          </a:p>
          <a:p>
            <a:r>
              <a:rPr lang="cs-CZ" sz="2000" smtClean="0"/>
              <a:t>smířlivost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9513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Netaktnost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Je opakem taktu.  </a:t>
            </a:r>
          </a:p>
          <a:p>
            <a:r>
              <a:rPr lang="cs-CZ" dirty="0" smtClean="0"/>
              <a:t>neustálé </a:t>
            </a:r>
            <a:r>
              <a:rPr lang="cs-CZ" dirty="0"/>
              <a:t>zdůrazňování vlastní </a:t>
            </a:r>
            <a:r>
              <a:rPr lang="cs-CZ" dirty="0" smtClean="0"/>
              <a:t>osoby </a:t>
            </a:r>
          </a:p>
          <a:p>
            <a:r>
              <a:rPr lang="cs-CZ" dirty="0" smtClean="0"/>
              <a:t>pomlouvání druhých</a:t>
            </a:r>
          </a:p>
          <a:p>
            <a:r>
              <a:rPr lang="cs-CZ" dirty="0" smtClean="0"/>
              <a:t>nevhodná zvědavost</a:t>
            </a:r>
          </a:p>
          <a:p>
            <a:r>
              <a:rPr lang="cs-CZ" dirty="0" smtClean="0"/>
              <a:t>nevhodné poznámky</a:t>
            </a:r>
          </a:p>
          <a:p>
            <a:r>
              <a:rPr lang="cs-CZ" dirty="0"/>
              <a:t>n</a:t>
            </a:r>
            <a:r>
              <a:rPr lang="cs-CZ" dirty="0" smtClean="0"/>
              <a:t>evhodné vtipy</a:t>
            </a:r>
          </a:p>
          <a:p>
            <a:r>
              <a:rPr lang="cs-CZ" dirty="0"/>
              <a:t>m</a:t>
            </a:r>
            <a:r>
              <a:rPr lang="cs-CZ" dirty="0" smtClean="0"/>
              <a:t>luvit veřejně o věcech trapných</a:t>
            </a:r>
          </a:p>
          <a:p>
            <a:r>
              <a:rPr lang="cs-CZ" dirty="0" smtClean="0"/>
              <a:t>upozorňování </a:t>
            </a:r>
            <a:r>
              <a:rPr lang="cs-CZ" dirty="0"/>
              <a:t>druhých na </a:t>
            </a:r>
            <a:r>
              <a:rPr lang="cs-CZ" dirty="0" smtClean="0"/>
              <a:t>jejich nedostatky </a:t>
            </a:r>
          </a:p>
          <a:p>
            <a:r>
              <a:rPr lang="cs-CZ" dirty="0" smtClean="0"/>
              <a:t>pozdní příchody</a:t>
            </a:r>
          </a:p>
          <a:p>
            <a:r>
              <a:rPr lang="cs-CZ" dirty="0" smtClean="0"/>
              <a:t>neschopnost </a:t>
            </a:r>
            <a:r>
              <a:rPr lang="cs-CZ" dirty="0"/>
              <a:t>včas </a:t>
            </a:r>
            <a:r>
              <a:rPr lang="cs-CZ" dirty="0" smtClean="0"/>
              <a:t>odejít</a:t>
            </a:r>
          </a:p>
          <a:p>
            <a:r>
              <a:rPr lang="cs-CZ" dirty="0" smtClean="0"/>
              <a:t>zvědavost</a:t>
            </a:r>
          </a:p>
          <a:p>
            <a:r>
              <a:rPr lang="cs-CZ" dirty="0" smtClean="0"/>
              <a:t>povýšenost </a:t>
            </a:r>
            <a:r>
              <a:rPr lang="cs-CZ" dirty="0"/>
              <a:t>a poníženost v partnerských vztazích </a:t>
            </a:r>
            <a:r>
              <a:rPr lang="cs-CZ" dirty="0" smtClean="0"/>
              <a:t>i ve </a:t>
            </a:r>
            <a:r>
              <a:rPr lang="cs-CZ" dirty="0"/>
              <a:t>vztazích nadřízenosti a </a:t>
            </a:r>
            <a:r>
              <a:rPr lang="cs-CZ" dirty="0" smtClean="0"/>
              <a:t>podřízenosti</a:t>
            </a:r>
          </a:p>
          <a:p>
            <a:r>
              <a:rPr lang="cs-CZ" dirty="0" smtClean="0"/>
              <a:t>Vyzrazování tajemství, drby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39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Požadavky na dodržování </a:t>
            </a:r>
            <a:r>
              <a:rPr lang="cs-CZ" sz="5400" b="1" dirty="0" smtClean="0">
                <a:solidFill>
                  <a:srgbClr val="0070C0"/>
                </a:solidFill>
              </a:rPr>
              <a:t>pravidel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diplomatický protokol</a:t>
            </a:r>
          </a:p>
          <a:p>
            <a:r>
              <a:rPr lang="cs-CZ" dirty="0" smtClean="0"/>
              <a:t>zdvořilost, slušnost </a:t>
            </a:r>
            <a:r>
              <a:rPr lang="cs-CZ" dirty="0"/>
              <a:t>a takt </a:t>
            </a:r>
            <a:r>
              <a:rPr lang="cs-CZ" dirty="0" smtClean="0"/>
              <a:t>jsou  </a:t>
            </a:r>
            <a:r>
              <a:rPr lang="cs-CZ" b="1" dirty="0"/>
              <a:t>striktně </a:t>
            </a:r>
            <a:r>
              <a:rPr lang="cs-CZ" b="1" dirty="0" smtClean="0"/>
              <a:t>vymezeny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společenský </a:t>
            </a:r>
            <a:r>
              <a:rPr lang="cs-CZ" b="1" dirty="0" smtClean="0"/>
              <a:t>styk</a:t>
            </a:r>
          </a:p>
          <a:p>
            <a:r>
              <a:rPr lang="cs-CZ" dirty="0"/>
              <a:t>z</a:t>
            </a:r>
            <a:r>
              <a:rPr lang="cs-CZ" dirty="0" smtClean="0"/>
              <a:t>dvořilost, slušnost a takt jsou </a:t>
            </a:r>
            <a:r>
              <a:rPr lang="cs-CZ" b="1" dirty="0" smtClean="0"/>
              <a:t>vymezeny spíše </a:t>
            </a:r>
            <a:r>
              <a:rPr lang="cs-CZ" b="1" dirty="0"/>
              <a:t>rámcově</a:t>
            </a:r>
            <a:r>
              <a:rPr lang="cs-CZ" dirty="0"/>
              <a:t>, s přihlédnutím k národní </a:t>
            </a:r>
            <a:r>
              <a:rPr lang="cs-CZ" dirty="0" smtClean="0"/>
              <a:t>mentalitě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602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423</Words>
  <Application>Microsoft Office PowerPoint</Application>
  <PresentationFormat>Širokoúhlá obrazovka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Slušnost, zdvořilost, takt</vt:lpstr>
      <vt:lpstr>Etiketa</vt:lpstr>
      <vt:lpstr>Prezentace aplikace PowerPoint</vt:lpstr>
      <vt:lpstr> Slušnost </vt:lpstr>
      <vt:lpstr>Zdvořilost</vt:lpstr>
      <vt:lpstr> Takt </vt:lpstr>
      <vt:lpstr>Prezentace aplikace PowerPoint</vt:lpstr>
      <vt:lpstr>Netaktnost</vt:lpstr>
      <vt:lpstr>Požadavky na dodržování pravidel</vt:lpstr>
      <vt:lpstr>Sociální kontrola</vt:lpstr>
      <vt:lpstr> Forma soc. kontroly  </vt:lpstr>
      <vt:lpstr>Deviace</vt:lpstr>
      <vt:lpstr>Pozitivní deviace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Slušnost, zdvořilost, takt</dc:title>
  <dc:creator>Jitka Pružinová</dc:creator>
  <cp:lastModifiedBy>Mgr. Jaroslav Melša</cp:lastModifiedBy>
  <cp:revision>16</cp:revision>
  <dcterms:created xsi:type="dcterms:W3CDTF">2015-10-07T20:18:43Z</dcterms:created>
  <dcterms:modified xsi:type="dcterms:W3CDTF">2019-10-03T10:32:42Z</dcterms:modified>
</cp:coreProperties>
</file>