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AFC8-7B5E-4210-A9F3-FD5D87D66458}" type="datetimeFigureOut">
              <a:rPr lang="cs-CZ" smtClean="0"/>
              <a:t>10. 10. 2016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7E67-739A-453E-A616-B924617BF2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1457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AFC8-7B5E-4210-A9F3-FD5D87D66458}" type="datetimeFigureOut">
              <a:rPr lang="cs-CZ" smtClean="0"/>
              <a:t>10. 10. 2016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7E67-739A-453E-A616-B924617BF2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98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AFC8-7B5E-4210-A9F3-FD5D87D66458}" type="datetimeFigureOut">
              <a:rPr lang="cs-CZ" smtClean="0"/>
              <a:t>10. 10. 2016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7E67-739A-453E-A616-B924617BF2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044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AFC8-7B5E-4210-A9F3-FD5D87D66458}" type="datetimeFigureOut">
              <a:rPr lang="cs-CZ" smtClean="0"/>
              <a:t>10. 10. 2016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7E67-739A-453E-A616-B924617BF2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258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AFC8-7B5E-4210-A9F3-FD5D87D66458}" type="datetimeFigureOut">
              <a:rPr lang="cs-CZ" smtClean="0"/>
              <a:t>10. 10. 2016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7E67-739A-453E-A616-B924617BF2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1275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AFC8-7B5E-4210-A9F3-FD5D87D66458}" type="datetimeFigureOut">
              <a:rPr lang="cs-CZ" smtClean="0"/>
              <a:t>10. 10. 2016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7E67-739A-453E-A616-B924617BF2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232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AFC8-7B5E-4210-A9F3-FD5D87D66458}" type="datetimeFigureOut">
              <a:rPr lang="cs-CZ" smtClean="0"/>
              <a:t>10. 10. 2016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7E67-739A-453E-A616-B924617BF2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7184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AFC8-7B5E-4210-A9F3-FD5D87D66458}" type="datetimeFigureOut">
              <a:rPr lang="cs-CZ" smtClean="0"/>
              <a:t>10. 10. 2016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7E67-739A-453E-A616-B924617BF2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1596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AFC8-7B5E-4210-A9F3-FD5D87D66458}" type="datetimeFigureOut">
              <a:rPr lang="cs-CZ" smtClean="0"/>
              <a:t>10. 10. 2016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7E67-739A-453E-A616-B924617BF2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4930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AFC8-7B5E-4210-A9F3-FD5D87D66458}" type="datetimeFigureOut">
              <a:rPr lang="cs-CZ" smtClean="0"/>
              <a:t>10. 10. 2016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7E67-739A-453E-A616-B924617BF2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718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AFC8-7B5E-4210-A9F3-FD5D87D66458}" type="datetimeFigureOut">
              <a:rPr lang="cs-CZ" smtClean="0"/>
              <a:t>10. 10. 2016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47E67-739A-453E-A616-B924617BF2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6261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AAFC8-7B5E-4210-A9F3-FD5D87D66458}" type="datetimeFigureOut">
              <a:rPr lang="cs-CZ" smtClean="0"/>
              <a:t>10. 10. 2016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47E67-739A-453E-A616-B924617BF2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6865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499734"/>
            <a:ext cx="9144000" cy="1765980"/>
          </a:xfrm>
        </p:spPr>
        <p:txBody>
          <a:bodyPr>
            <a:normAutofit/>
          </a:bodyPr>
          <a:lstStyle/>
          <a:p>
            <a:r>
              <a:rPr lang="cs-CZ" sz="7200" b="1" dirty="0" smtClean="0">
                <a:latin typeface="+mn-lt"/>
              </a:rPr>
              <a:t>SLUŽBY</a:t>
            </a:r>
            <a:endParaRPr lang="cs-CZ" sz="7200" b="1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209143"/>
            <a:ext cx="9144000" cy="976086"/>
          </a:xfrm>
        </p:spPr>
        <p:txBody>
          <a:bodyPr>
            <a:normAutofit/>
          </a:bodyPr>
          <a:lstStyle/>
          <a:p>
            <a:pPr algn="l"/>
            <a:r>
              <a:rPr lang="cs-CZ" sz="2800" dirty="0"/>
              <a:t>Jsou </a:t>
            </a:r>
            <a:r>
              <a:rPr lang="cs-CZ" sz="2800" b="1" dirty="0"/>
              <a:t>cílevědomé cizí činnosti</a:t>
            </a:r>
            <a:r>
              <a:rPr lang="cs-CZ" sz="2800" dirty="0"/>
              <a:t>, které uspokojují lidské potřeby.</a:t>
            </a:r>
          </a:p>
        </p:txBody>
      </p:sp>
    </p:spTree>
    <p:extLst>
      <p:ext uri="{BB962C8B-B14F-4D97-AF65-F5344CB8AC3E}">
        <p14:creationId xmlns:p14="http://schemas.microsoft.com/office/powerpoint/2010/main" val="2878982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Členění služeb: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09486"/>
            <a:ext cx="10515600" cy="52106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/>
              <a:t>a) Věcné služby </a:t>
            </a:r>
            <a:r>
              <a:rPr lang="cs-CZ" sz="3200" dirty="0"/>
              <a:t>– slouží k </a:t>
            </a:r>
            <a:r>
              <a:rPr lang="cs-CZ" sz="3200" b="1" dirty="0"/>
              <a:t>navrácení původních funkcí a k </a:t>
            </a:r>
            <a:r>
              <a:rPr lang="cs-CZ" sz="3200" b="1" dirty="0" smtClean="0"/>
              <a:t>	údržbě </a:t>
            </a:r>
            <a:r>
              <a:rPr lang="cs-CZ" sz="3200" dirty="0"/>
              <a:t>věcí - </a:t>
            </a:r>
            <a:r>
              <a:rPr lang="cs-CZ" sz="3200" dirty="0" smtClean="0"/>
              <a:t> praní</a:t>
            </a:r>
            <a:r>
              <a:rPr lang="cs-CZ" sz="3200" dirty="0"/>
              <a:t>, </a:t>
            </a:r>
            <a:r>
              <a:rPr lang="cs-CZ" sz="3200" dirty="0" smtClean="0"/>
              <a:t>čištění, opravy</a:t>
            </a:r>
            <a:r>
              <a:rPr lang="cs-CZ" sz="3200" dirty="0"/>
              <a:t>, malování bytu atd.</a:t>
            </a:r>
          </a:p>
          <a:p>
            <a:pPr marL="0" indent="0">
              <a:buNone/>
            </a:pPr>
            <a:r>
              <a:rPr lang="cs-CZ" sz="3200" b="1" dirty="0"/>
              <a:t>b) Osobní služby </a:t>
            </a:r>
            <a:r>
              <a:rPr lang="cs-CZ" sz="3200" dirty="0"/>
              <a:t>– </a:t>
            </a:r>
            <a:r>
              <a:rPr lang="cs-CZ" sz="3200" b="1" dirty="0"/>
              <a:t>bezprostředně se váží k člověku </a:t>
            </a:r>
            <a:r>
              <a:rPr lang="cs-CZ" sz="3200" dirty="0"/>
              <a:t>- služby </a:t>
            </a:r>
            <a:r>
              <a:rPr lang="cs-CZ" sz="3200" dirty="0" smtClean="0"/>
              <a:t>	zdravotní</a:t>
            </a:r>
            <a:r>
              <a:rPr lang="cs-CZ" sz="3200" dirty="0"/>
              <a:t>, </a:t>
            </a:r>
            <a:r>
              <a:rPr lang="cs-CZ" sz="3200" dirty="0" smtClean="0"/>
              <a:t>	školské</a:t>
            </a:r>
            <a:r>
              <a:rPr lang="cs-CZ" sz="3200" dirty="0"/>
              <a:t>, </a:t>
            </a:r>
            <a:r>
              <a:rPr lang="cs-CZ" sz="3200" dirty="0" smtClean="0"/>
              <a:t>kulturní, rekreační</a:t>
            </a:r>
            <a:r>
              <a:rPr lang="cs-CZ" sz="3200" dirty="0"/>
              <a:t>, bankovnictví, </a:t>
            </a:r>
            <a:r>
              <a:rPr lang="cs-CZ" sz="3200" dirty="0" smtClean="0"/>
              <a:t>	pojišťovnictví</a:t>
            </a:r>
            <a:r>
              <a:rPr lang="cs-CZ" sz="3200" dirty="0"/>
              <a:t>, </a:t>
            </a:r>
            <a:r>
              <a:rPr lang="cs-CZ" sz="3200" dirty="0" smtClean="0"/>
              <a:t>kadeřnictví</a:t>
            </a:r>
            <a:r>
              <a:rPr lang="cs-CZ" sz="3200" dirty="0"/>
              <a:t>, kosmetika atd.</a:t>
            </a:r>
          </a:p>
          <a:p>
            <a:pPr marL="0" indent="0">
              <a:buNone/>
            </a:pPr>
            <a:r>
              <a:rPr lang="cs-CZ" sz="3200" b="1" dirty="0"/>
              <a:t>c) Placené služby </a:t>
            </a:r>
            <a:r>
              <a:rPr lang="cs-CZ" sz="3200" dirty="0"/>
              <a:t>– jsou </a:t>
            </a:r>
            <a:r>
              <a:rPr lang="cs-CZ" sz="3200" b="1" dirty="0"/>
              <a:t>poskytovány za úplatu</a:t>
            </a:r>
            <a:r>
              <a:rPr lang="cs-CZ" sz="3200" dirty="0"/>
              <a:t>, např. čistírny </a:t>
            </a:r>
            <a:r>
              <a:rPr lang="cs-CZ" sz="3200" dirty="0" smtClean="0"/>
              <a:t>	a prádelny</a:t>
            </a:r>
            <a:r>
              <a:rPr lang="cs-CZ" sz="3200" dirty="0"/>
              <a:t>, dárkové </a:t>
            </a:r>
            <a:r>
              <a:rPr lang="cs-CZ" sz="3200" dirty="0" smtClean="0"/>
              <a:t>balení, fotografování</a:t>
            </a:r>
            <a:r>
              <a:rPr lang="cs-CZ" sz="3200" dirty="0"/>
              <a:t>, výroba klíčů </a:t>
            </a:r>
            <a:r>
              <a:rPr lang="cs-CZ" sz="3200" dirty="0" smtClean="0"/>
              <a:t>	atd</a:t>
            </a:r>
            <a:r>
              <a:rPr lang="cs-CZ" sz="3200" dirty="0"/>
              <a:t>.</a:t>
            </a:r>
          </a:p>
          <a:p>
            <a:pPr marL="0" indent="0">
              <a:buNone/>
            </a:pPr>
            <a:r>
              <a:rPr lang="cs-CZ" sz="3200" b="1" dirty="0"/>
              <a:t>d) Neplacené služby </a:t>
            </a:r>
            <a:r>
              <a:rPr lang="cs-CZ" sz="3200" dirty="0"/>
              <a:t>– jsou </a:t>
            </a:r>
            <a:r>
              <a:rPr lang="cs-CZ" sz="3200" b="1" dirty="0"/>
              <a:t>poskytovány bezplatně</a:t>
            </a:r>
            <a:r>
              <a:rPr lang="cs-CZ" sz="3200" dirty="0"/>
              <a:t>, např. </a:t>
            </a:r>
            <a:r>
              <a:rPr lang="cs-CZ" sz="3200" dirty="0" smtClean="0"/>
              <a:t>	poradenská služba </a:t>
            </a:r>
            <a:r>
              <a:rPr lang="cs-CZ" sz="3200" dirty="0"/>
              <a:t>v </a:t>
            </a:r>
            <a:r>
              <a:rPr lang="cs-CZ" sz="3200" dirty="0" smtClean="0"/>
              <a:t>obchodě, balení </a:t>
            </a:r>
            <a:r>
              <a:rPr lang="cs-CZ" sz="3200" dirty="0"/>
              <a:t>zboží atd.</a:t>
            </a:r>
          </a:p>
        </p:txBody>
      </p:sp>
    </p:spTree>
    <p:extLst>
      <p:ext uri="{BB962C8B-B14F-4D97-AF65-F5344CB8AC3E}">
        <p14:creationId xmlns:p14="http://schemas.microsoft.com/office/powerpoint/2010/main" val="4041966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740229"/>
            <a:ext cx="10515600" cy="1654628"/>
          </a:xfrm>
        </p:spPr>
        <p:txBody>
          <a:bodyPr>
            <a:normAutofit/>
          </a:bodyPr>
          <a:lstStyle/>
          <a:p>
            <a:pPr algn="ctr"/>
            <a:r>
              <a:rPr lang="cs-CZ" sz="7200" b="1" dirty="0" smtClean="0">
                <a:latin typeface="+mn-lt"/>
              </a:rPr>
              <a:t>SPOTŘEBA</a:t>
            </a:r>
            <a:endParaRPr lang="cs-CZ" sz="72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077029"/>
            <a:ext cx="10515600" cy="3099934"/>
          </a:xfrm>
        </p:spPr>
        <p:txBody>
          <a:bodyPr/>
          <a:lstStyle/>
          <a:p>
            <a:r>
              <a:rPr lang="cs-CZ" dirty="0"/>
              <a:t>Je </a:t>
            </a:r>
            <a:r>
              <a:rPr lang="cs-CZ" b="1" dirty="0"/>
              <a:t>proces uspokojování potřeb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Mezi </a:t>
            </a:r>
            <a:r>
              <a:rPr lang="cs-CZ" dirty="0"/>
              <a:t>potřebami a spotřebou nebývá soulad. </a:t>
            </a:r>
            <a:endParaRPr lang="cs-CZ" dirty="0" smtClean="0"/>
          </a:p>
          <a:p>
            <a:r>
              <a:rPr lang="cs-CZ" dirty="0" smtClean="0"/>
              <a:t>Člověk nemusí uspokojit </a:t>
            </a:r>
            <a:r>
              <a:rPr lang="cs-CZ" dirty="0"/>
              <a:t>své potřeby okamžitě nebo k uspokojení nedojde vůbec. </a:t>
            </a:r>
            <a:endParaRPr lang="cs-CZ" dirty="0" smtClean="0"/>
          </a:p>
          <a:p>
            <a:r>
              <a:rPr lang="cs-CZ" dirty="0" smtClean="0"/>
              <a:t>Rozsah </a:t>
            </a:r>
            <a:r>
              <a:rPr lang="cs-CZ" dirty="0"/>
              <a:t>a struktura spotřeby </a:t>
            </a:r>
            <a:r>
              <a:rPr lang="cs-CZ" dirty="0" smtClean="0"/>
              <a:t>jsou omezeny </a:t>
            </a:r>
            <a:r>
              <a:rPr lang="cs-CZ" dirty="0"/>
              <a:t>finančními možnostmi i výrobou.</a:t>
            </a:r>
          </a:p>
        </p:txBody>
      </p:sp>
    </p:spTree>
    <p:extLst>
      <p:ext uri="{BB962C8B-B14F-4D97-AF65-F5344CB8AC3E}">
        <p14:creationId xmlns:p14="http://schemas.microsoft.com/office/powerpoint/2010/main" val="2429732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Členění spotřeby: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3200" b="1" dirty="0"/>
              <a:t>a) spotřeba konečná </a:t>
            </a:r>
            <a:r>
              <a:rPr lang="cs-CZ" sz="3200" dirty="0"/>
              <a:t>– spotřeba lidí = konečných zákazníků </a:t>
            </a:r>
            <a:r>
              <a:rPr lang="cs-CZ" sz="3200" dirty="0" smtClean="0"/>
              <a:t>	(</a:t>
            </a:r>
            <a:r>
              <a:rPr lang="cs-CZ" sz="3200" dirty="0"/>
              <a:t>sním </a:t>
            </a:r>
            <a:r>
              <a:rPr lang="cs-CZ" sz="3200" dirty="0" smtClean="0"/>
              <a:t>rohlík</a:t>
            </a:r>
            <a:r>
              <a:rPr lang="cs-CZ" sz="3200" dirty="0"/>
              <a:t>, nosím boty apod.),</a:t>
            </a:r>
          </a:p>
          <a:p>
            <a:pPr marL="0" indent="0">
              <a:buNone/>
            </a:pPr>
            <a:r>
              <a:rPr lang="cs-CZ" sz="3200" b="1" dirty="0"/>
              <a:t>b) spotřeba výrobní </a:t>
            </a:r>
            <a:r>
              <a:rPr lang="cs-CZ" sz="3200" dirty="0"/>
              <a:t>– spotřeba výrobních prostředků ve </a:t>
            </a:r>
            <a:r>
              <a:rPr lang="cs-CZ" sz="3200" dirty="0" smtClean="0"/>
              <a:t>	výrobě </a:t>
            </a:r>
            <a:r>
              <a:rPr lang="cs-CZ" sz="3200" dirty="0"/>
              <a:t>(z </a:t>
            </a:r>
            <a:r>
              <a:rPr lang="cs-CZ" sz="3200" dirty="0" smtClean="0"/>
              <a:t>materiálu </a:t>
            </a:r>
            <a:r>
              <a:rPr lang="cs-CZ" sz="3200" dirty="0"/>
              <a:t>a energií se </a:t>
            </a:r>
            <a:r>
              <a:rPr lang="cs-CZ" sz="3200" dirty="0" smtClean="0"/>
              <a:t>vyrábí výrobky </a:t>
            </a:r>
            <a:r>
              <a:rPr lang="cs-CZ" sz="3200" dirty="0"/>
              <a:t>apod.),</a:t>
            </a:r>
          </a:p>
          <a:p>
            <a:pPr marL="0" indent="0">
              <a:buNone/>
            </a:pPr>
            <a:r>
              <a:rPr lang="cs-CZ" sz="3200" b="1" dirty="0"/>
              <a:t>c) spotřeba jednorázová </a:t>
            </a:r>
            <a:r>
              <a:rPr lang="cs-CZ" sz="3200" dirty="0"/>
              <a:t>– uspokojení potřeby jídla = okamžitá </a:t>
            </a:r>
            <a:r>
              <a:rPr lang="cs-CZ" sz="3200" dirty="0" smtClean="0"/>
              <a:t>	spotřeba</a:t>
            </a:r>
            <a:r>
              <a:rPr lang="cs-CZ" sz="3200" dirty="0"/>
              <a:t>,</a:t>
            </a:r>
          </a:p>
          <a:p>
            <a:pPr marL="0" indent="0">
              <a:buNone/>
            </a:pPr>
            <a:r>
              <a:rPr lang="cs-CZ" sz="3200" b="1" dirty="0"/>
              <a:t>d) spotřeba dlouhodobá </a:t>
            </a:r>
            <a:r>
              <a:rPr lang="cs-CZ" sz="3200" dirty="0"/>
              <a:t>– uspokojování </a:t>
            </a:r>
            <a:r>
              <a:rPr lang="cs-CZ" sz="3200" dirty="0" smtClean="0"/>
              <a:t>potřeby 	dlouhodobým užíváním </a:t>
            </a:r>
            <a:r>
              <a:rPr lang="cs-CZ" sz="3200" dirty="0"/>
              <a:t>(vybavení </a:t>
            </a:r>
            <a:r>
              <a:rPr lang="cs-CZ" sz="3200" dirty="0" smtClean="0"/>
              <a:t>bytu nábytkem</a:t>
            </a:r>
            <a:r>
              <a:rPr lang="cs-CZ" sz="3200" dirty="0"/>
              <a:t>, </a:t>
            </a:r>
            <a:r>
              <a:rPr lang="cs-CZ" sz="3200" dirty="0" smtClean="0"/>
              <a:t>	pořízení </a:t>
            </a:r>
            <a:r>
              <a:rPr lang="cs-CZ" sz="3200" dirty="0"/>
              <a:t>auta apod.).</a:t>
            </a:r>
          </a:p>
        </p:txBody>
      </p:sp>
    </p:spTree>
    <p:extLst>
      <p:ext uri="{BB962C8B-B14F-4D97-AF65-F5344CB8AC3E}">
        <p14:creationId xmlns:p14="http://schemas.microsoft.com/office/powerpoint/2010/main" val="22668986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75</Words>
  <Application>Microsoft Office PowerPoint</Application>
  <PresentationFormat>Širokoúhlá obrazovka</PresentationFormat>
  <Paragraphs>17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SLUŽBY</vt:lpstr>
      <vt:lpstr>Členění služeb:</vt:lpstr>
      <vt:lpstr>SPOTŘEBA</vt:lpstr>
      <vt:lpstr>Členění spotřeby: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SLUŽBY</dc:title>
  <dc:creator>Jitka Pružinová</dc:creator>
  <cp:lastModifiedBy>Jitka Pružinová</cp:lastModifiedBy>
  <cp:revision>4</cp:revision>
  <dcterms:created xsi:type="dcterms:W3CDTF">2016-10-10T18:16:59Z</dcterms:created>
  <dcterms:modified xsi:type="dcterms:W3CDTF">2016-10-10T18:54:27Z</dcterms:modified>
</cp:coreProperties>
</file>