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69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41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4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67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57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43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7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26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24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9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8E79-BBB2-43D8-94B5-1C70E45BA608}" type="datetimeFigureOut">
              <a:rPr lang="cs-CZ" smtClean="0"/>
              <a:t>24. 10. 2016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7CA28-4CFF-4427-8078-885AEF370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7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23923"/>
          </a:xfrm>
        </p:spPr>
        <p:txBody>
          <a:bodyPr>
            <a:normAutofit/>
          </a:bodyPr>
          <a:lstStyle/>
          <a:p>
            <a:r>
              <a:rPr lang="cs-CZ" sz="6600" b="1" dirty="0">
                <a:latin typeface="+mn-lt"/>
              </a:rPr>
              <a:t>Výroba, výrobní faktory</a:t>
            </a:r>
            <a:endParaRPr lang="cs-CZ" sz="6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68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latin typeface="+mn-lt"/>
              </a:rPr>
              <a:t>Přírodní zdroje</a:t>
            </a:r>
            <a:endParaRPr lang="cs-CZ" sz="6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5036456"/>
          </a:xfrm>
        </p:spPr>
        <p:txBody>
          <a:bodyPr>
            <a:normAutofit fontScale="92500" lnSpcReduction="20000"/>
          </a:bodyPr>
          <a:lstStyle/>
          <a:p>
            <a:r>
              <a:rPr lang="cs-CZ" sz="3600" b="1" dirty="0"/>
              <a:t>Přírodní zdroje </a:t>
            </a:r>
            <a:r>
              <a:rPr lang="cs-CZ" sz="3600" dirty="0"/>
              <a:t>jsou </a:t>
            </a:r>
            <a:r>
              <a:rPr lang="cs-CZ" sz="3600" b="1" dirty="0"/>
              <a:t>dílem a darem přírody</a:t>
            </a:r>
            <a:r>
              <a:rPr lang="cs-CZ" sz="3600" dirty="0"/>
              <a:t>, kterou člověk využívá k </a:t>
            </a:r>
            <a:r>
              <a:rPr lang="cs-CZ" sz="3600" dirty="0" smtClean="0"/>
              <a:t>uspokojování </a:t>
            </a:r>
            <a:r>
              <a:rPr lang="cs-CZ" sz="3600" dirty="0"/>
              <a:t>potřeb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b="1" dirty="0"/>
              <a:t>Mezi přírodní zdroje patří:</a:t>
            </a:r>
          </a:p>
          <a:p>
            <a:r>
              <a:rPr lang="cs-CZ" sz="3600" b="1" dirty="0" smtClean="0"/>
              <a:t>Půda </a:t>
            </a:r>
            <a:r>
              <a:rPr lang="cs-CZ" sz="3600" b="1" dirty="0"/>
              <a:t>– </a:t>
            </a:r>
            <a:r>
              <a:rPr lang="cs-CZ" sz="3600" dirty="0"/>
              <a:t>je využívána např. k zemědělské výrobě, ve stavebnictví, pro výstavbu komunikací.</a:t>
            </a:r>
          </a:p>
          <a:p>
            <a:r>
              <a:rPr lang="cs-CZ" sz="3600" b="1" dirty="0" smtClean="0"/>
              <a:t>Přírodní </a:t>
            </a:r>
            <a:r>
              <a:rPr lang="cs-CZ" sz="3600" b="1" dirty="0"/>
              <a:t>bohatství – </a:t>
            </a:r>
            <a:r>
              <a:rPr lang="cs-CZ" sz="3600" dirty="0"/>
              <a:t>patří zde například obecné kovy = měď, zinek aj., drahé kovy = </a:t>
            </a:r>
            <a:r>
              <a:rPr lang="cs-CZ" sz="3600" dirty="0" smtClean="0"/>
              <a:t>zlato, stříbro </a:t>
            </a:r>
            <a:r>
              <a:rPr lang="cs-CZ" sz="3600" dirty="0"/>
              <a:t>aj., uhlí, písek, dřevo, ropa, zemní plyn apod.</a:t>
            </a:r>
          </a:p>
          <a:p>
            <a:r>
              <a:rPr lang="cs-CZ" sz="3600" b="1" dirty="0" smtClean="0"/>
              <a:t>Přírodní </a:t>
            </a:r>
            <a:r>
              <a:rPr lang="cs-CZ" sz="3600" b="1" dirty="0"/>
              <a:t>síly </a:t>
            </a:r>
            <a:r>
              <a:rPr lang="cs-CZ" sz="3600" dirty="0"/>
              <a:t>(energetické zdroje) – patří zde slunce, voda, vzduch, vodní toky.</a:t>
            </a:r>
          </a:p>
        </p:txBody>
      </p:sp>
    </p:spTree>
    <p:extLst>
      <p:ext uri="{BB962C8B-B14F-4D97-AF65-F5344CB8AC3E}">
        <p14:creationId xmlns:p14="http://schemas.microsoft.com/office/powerpoint/2010/main" val="37607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+mn-lt"/>
              </a:rPr>
              <a:t>Kapitál</a:t>
            </a:r>
            <a:endParaRPr lang="cs-CZ" sz="6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3518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Jsou to </a:t>
            </a:r>
            <a:r>
              <a:rPr lang="cs-CZ" sz="3600" b="1" dirty="0"/>
              <a:t>finanční prostředky sloužící k nabývání majetku</a:t>
            </a:r>
            <a:r>
              <a:rPr lang="cs-CZ" sz="3600" dirty="0"/>
              <a:t>, např. ve výrobě. </a:t>
            </a:r>
            <a:endParaRPr lang="cs-CZ" sz="3600" dirty="0" smtClean="0"/>
          </a:p>
          <a:p>
            <a:pPr marL="0" indent="0">
              <a:buNone/>
            </a:pPr>
            <a:endParaRPr lang="cs-CZ" sz="3600" dirty="0" smtClean="0"/>
          </a:p>
          <a:p>
            <a:r>
              <a:rPr lang="cs-CZ" sz="3600" dirty="0" smtClean="0"/>
              <a:t>Kapitál vkládáme do </a:t>
            </a:r>
            <a:r>
              <a:rPr lang="cs-CZ" sz="3600" dirty="0"/>
              <a:t>hospodářského procesu, aby nám </a:t>
            </a:r>
            <a:r>
              <a:rPr lang="cs-CZ" sz="3600" b="1" dirty="0"/>
              <a:t>přinesl větší hodnoty, </a:t>
            </a:r>
            <a:r>
              <a:rPr lang="cs-CZ" sz="3600" dirty="0"/>
              <a:t>než které jsme do něj vložili. </a:t>
            </a:r>
            <a:endParaRPr lang="cs-CZ" sz="3600" dirty="0" smtClean="0"/>
          </a:p>
          <a:p>
            <a:pPr marL="0" indent="0">
              <a:buNone/>
            </a:pPr>
            <a:endParaRPr lang="cs-CZ" sz="3600" dirty="0" smtClean="0"/>
          </a:p>
          <a:p>
            <a:r>
              <a:rPr lang="cs-CZ" sz="3600" dirty="0" smtClean="0"/>
              <a:t>Kapitál je </a:t>
            </a:r>
            <a:r>
              <a:rPr lang="cs-CZ" sz="3600" b="1" dirty="0" smtClean="0"/>
              <a:t>zdroj </a:t>
            </a:r>
            <a:r>
              <a:rPr lang="cs-CZ" sz="3600" b="1" dirty="0"/>
              <a:t>pro pořízení hmotných statků</a:t>
            </a:r>
            <a:r>
              <a:rPr lang="cs-CZ" sz="3600" dirty="0"/>
              <a:t>, jako jsou např. stroje, dopravní prostředky, budovy, </a:t>
            </a:r>
            <a:r>
              <a:rPr lang="cs-CZ" sz="3600" dirty="0" smtClean="0"/>
              <a:t>silnice, materiál</a:t>
            </a:r>
            <a:r>
              <a:rPr lang="cs-CZ" sz="3600" dirty="0"/>
              <a:t>, polotovary, výrobky, zboží apod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3066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latin typeface="+mn-lt"/>
              </a:rPr>
              <a:t>Informace</a:t>
            </a:r>
            <a:endParaRPr lang="cs-CZ" sz="6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Řada </a:t>
            </a:r>
            <a:r>
              <a:rPr lang="cs-CZ" sz="3200" b="1" dirty="0"/>
              <a:t>ekonomických procesů je dnes </a:t>
            </a:r>
            <a:r>
              <a:rPr lang="cs-CZ" sz="3200" b="1" dirty="0" smtClean="0"/>
              <a:t>už natolik </a:t>
            </a:r>
            <a:r>
              <a:rPr lang="cs-CZ" sz="3200" b="1" dirty="0"/>
              <a:t>složitá, že bez odpovídajících informací nemohou proběhnout </a:t>
            </a:r>
            <a:r>
              <a:rPr lang="cs-CZ" sz="3200" dirty="0"/>
              <a:t>nebo proběhnou špatně.</a:t>
            </a:r>
          </a:p>
          <a:p>
            <a:r>
              <a:rPr lang="cs-CZ" sz="3200" dirty="0"/>
              <a:t>Patří </a:t>
            </a:r>
            <a:r>
              <a:rPr lang="cs-CZ" sz="3200" dirty="0" smtClean="0"/>
              <a:t>sem </a:t>
            </a:r>
            <a:r>
              <a:rPr lang="cs-CZ" sz="3200" b="1" dirty="0"/>
              <a:t>software</a:t>
            </a:r>
            <a:r>
              <a:rPr lang="cs-CZ" sz="3200" dirty="0"/>
              <a:t>, </a:t>
            </a:r>
            <a:r>
              <a:rPr lang="cs-CZ" sz="3200" b="1" dirty="0"/>
              <a:t>know-how </a:t>
            </a:r>
            <a:r>
              <a:rPr lang="cs-CZ" sz="3200" b="1" dirty="0" smtClean="0"/>
              <a:t>(</a:t>
            </a:r>
            <a:r>
              <a:rPr lang="cs-CZ" sz="3200" dirty="0" smtClean="0">
                <a:effectLst/>
              </a:rPr>
              <a:t>souhrn poznatků, znalostí</a:t>
            </a:r>
            <a:r>
              <a:rPr lang="cs-CZ" sz="3200" smtClean="0">
                <a:effectLst/>
              </a:rPr>
              <a:t>, zkušeností, obchodní postup) </a:t>
            </a:r>
            <a:r>
              <a:rPr lang="cs-CZ" sz="3200" smtClean="0"/>
              <a:t>apod</a:t>
            </a:r>
            <a:r>
              <a:rPr lang="cs-CZ" sz="3200" dirty="0"/>
              <a:t>. Tyto nehmotné statky stále více nabývají v moderní </a:t>
            </a:r>
            <a:r>
              <a:rPr lang="cs-CZ" sz="3200" dirty="0" smtClean="0"/>
              <a:t>ekonomice na </a:t>
            </a:r>
            <a:r>
              <a:rPr lang="cs-CZ" sz="3200" dirty="0"/>
              <a:t>významu. </a:t>
            </a:r>
            <a:endParaRPr lang="cs-CZ" sz="3200" dirty="0" smtClean="0"/>
          </a:p>
          <a:p>
            <a:r>
              <a:rPr lang="cs-CZ" sz="3200" dirty="0" smtClean="0"/>
              <a:t>Jedním </a:t>
            </a:r>
            <a:r>
              <a:rPr lang="cs-CZ" sz="3200" dirty="0"/>
              <a:t>ze specifických znaků informací je, </a:t>
            </a:r>
            <a:r>
              <a:rPr lang="cs-CZ" sz="3200" b="1" dirty="0"/>
              <a:t>že řada z nich rychle zastarává, </a:t>
            </a:r>
            <a:r>
              <a:rPr lang="cs-CZ" sz="3200" dirty="0" smtClean="0"/>
              <a:t>ztrácí hodnotu </a:t>
            </a:r>
            <a:r>
              <a:rPr lang="cs-CZ" sz="3200" dirty="0"/>
              <a:t>a musí být nahrazena informacemi novými.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407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6700" b="1" dirty="0" smtClean="0">
                <a:latin typeface="+mn-lt"/>
              </a:rPr>
              <a:t>Výroba</a:t>
            </a:r>
            <a:r>
              <a:rPr lang="cs-CZ" sz="6700" b="1" dirty="0">
                <a:latin typeface="+mn-lt"/>
              </a:rPr>
              <a:t/>
            </a:r>
            <a:br>
              <a:rPr lang="cs-CZ" sz="6700" b="1" dirty="0">
                <a:latin typeface="+mn-lt"/>
              </a:rPr>
            </a:br>
            <a:endParaRPr lang="cs-CZ" sz="6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Výroba je uvědomělá činnost, při které člověk přetváří přírodu ve statky a služby. </a:t>
            </a:r>
            <a:endParaRPr lang="cs-CZ" dirty="0"/>
          </a:p>
          <a:p>
            <a:endParaRPr lang="cs-CZ" dirty="0"/>
          </a:p>
          <a:p>
            <a:r>
              <a:rPr lang="cs-CZ" dirty="0"/>
              <a:t>K výrobě jsou potřebné</a:t>
            </a:r>
          </a:p>
          <a:p>
            <a:pPr marL="0" indent="0">
              <a:buNone/>
            </a:pPr>
            <a:r>
              <a:rPr lang="cs-CZ" b="1" dirty="0"/>
              <a:t>výrobní faktory </a:t>
            </a:r>
            <a:r>
              <a:rPr lang="cs-CZ" dirty="0"/>
              <a:t>(výrobní činitelé), tzv. vstupy – </a:t>
            </a:r>
            <a:r>
              <a:rPr lang="cs-CZ" b="1" dirty="0"/>
              <a:t>práce, přírodní zdroje, kapitál, informace.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Výsledkem výroby jsou statky a služby, tzv. výstupy - </a:t>
            </a:r>
            <a:r>
              <a:rPr lang="cs-CZ" b="1" dirty="0"/>
              <a:t>výrobky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5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6700" b="1" dirty="0" smtClean="0">
                <a:latin typeface="+mn-lt"/>
              </a:rPr>
              <a:t>Rozlišujeme dva typy výroby:</a:t>
            </a:r>
            <a:br>
              <a:rPr lang="cs-CZ" sz="6700" b="1" dirty="0" smtClean="0">
                <a:latin typeface="+mn-lt"/>
              </a:rPr>
            </a:br>
            <a:endParaRPr lang="cs-CZ" sz="6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3600" b="1" dirty="0"/>
              <a:t>1. naturální </a:t>
            </a:r>
            <a:r>
              <a:rPr lang="cs-CZ" sz="3600" dirty="0"/>
              <a:t>– její výsledky jsou </a:t>
            </a:r>
            <a:r>
              <a:rPr lang="cs-CZ" sz="3600" b="1" dirty="0"/>
              <a:t>spotřebovány samotným výrobcem </a:t>
            </a:r>
            <a:r>
              <a:rPr lang="cs-CZ" sz="3600" dirty="0"/>
              <a:t>bez prostřednictví směny na trhu (doma upečený chléb, upletený svetr</a:t>
            </a:r>
            <a:r>
              <a:rPr lang="cs-CZ" sz="3600" dirty="0" smtClean="0"/>
              <a:t>),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b="1" dirty="0"/>
              <a:t>2. zbožní </a:t>
            </a:r>
            <a:r>
              <a:rPr lang="cs-CZ" sz="3600" dirty="0"/>
              <a:t>– je taková výroba, která </a:t>
            </a:r>
            <a:r>
              <a:rPr lang="cs-CZ" sz="3600" b="1" dirty="0"/>
              <a:t>produkuje výrobky pro směnu na trhu </a:t>
            </a:r>
            <a:r>
              <a:rPr lang="cs-CZ" sz="3600" dirty="0"/>
              <a:t>(mléko, cukrovinky, nábytek, pračka apod.).</a:t>
            </a:r>
          </a:p>
          <a:p>
            <a:pPr marL="0" indent="0">
              <a:buNone/>
            </a:pP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183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latin typeface="+mn-lt"/>
              </a:rPr>
              <a:t>Výrobní faktory</a:t>
            </a:r>
            <a:endParaRPr lang="cs-CZ" sz="6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Výrobní faktory jsou čtyři vstupy do výroby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PRÁCE</a:t>
            </a:r>
          </a:p>
          <a:p>
            <a:r>
              <a:rPr lang="cs-CZ" b="1" dirty="0"/>
              <a:t>PŘÍRODNÍ</a:t>
            </a:r>
          </a:p>
          <a:p>
            <a:r>
              <a:rPr lang="cs-CZ" b="1" dirty="0"/>
              <a:t>ZDROJE</a:t>
            </a:r>
          </a:p>
          <a:p>
            <a:r>
              <a:rPr lang="cs-CZ" b="1" dirty="0"/>
              <a:t>KAPITÁL</a:t>
            </a:r>
          </a:p>
          <a:p>
            <a:r>
              <a:rPr lang="cs-CZ" b="1" dirty="0"/>
              <a:t>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+mn-lt"/>
              </a:rPr>
              <a:t>Práce</a:t>
            </a:r>
            <a:endParaRPr lang="cs-CZ" sz="6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Práce </a:t>
            </a:r>
            <a:r>
              <a:rPr lang="cs-CZ" sz="3600" dirty="0"/>
              <a:t>je cílevědomá lidská činnost vytvářející statky a služby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r>
              <a:rPr lang="cs-CZ" sz="3600" b="1" dirty="0"/>
              <a:t>Práce je užití pracovní síly.</a:t>
            </a: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b="1" dirty="0"/>
              <a:t>Pracovní síla </a:t>
            </a:r>
            <a:r>
              <a:rPr lang="cs-CZ" sz="3600" dirty="0"/>
              <a:t>je </a:t>
            </a:r>
            <a:r>
              <a:rPr lang="cs-CZ" sz="3600" b="1" dirty="0"/>
              <a:t>souhrn fyzických a duševních schopností člověka konat práci</a:t>
            </a:r>
            <a:r>
              <a:rPr lang="cs-CZ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41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+mn-lt"/>
              </a:rPr>
              <a:t>Druhy práce:</a:t>
            </a:r>
            <a:endParaRPr lang="cs-CZ" sz="6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8514"/>
            <a:ext cx="10515600" cy="5021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1. Podle </a:t>
            </a:r>
            <a:r>
              <a:rPr lang="cs-CZ" b="1" dirty="0"/>
              <a:t>toho, zda je vynakládána práce svalů nebo mozku:</a:t>
            </a:r>
          </a:p>
          <a:p>
            <a:pPr marL="0" indent="0">
              <a:buNone/>
            </a:pPr>
            <a:r>
              <a:rPr lang="cs-CZ" dirty="0" smtClean="0"/>
              <a:t> 	a</a:t>
            </a:r>
            <a:r>
              <a:rPr lang="cs-CZ" dirty="0"/>
              <a:t>) </a:t>
            </a:r>
            <a:r>
              <a:rPr lang="cs-CZ" b="1" dirty="0"/>
              <a:t>Fyzická </a:t>
            </a:r>
            <a:r>
              <a:rPr lang="cs-CZ" dirty="0"/>
              <a:t>– práce svalů, např. práce dělníka.</a:t>
            </a:r>
          </a:p>
          <a:p>
            <a:pPr marL="0" indent="0">
              <a:buNone/>
            </a:pPr>
            <a:r>
              <a:rPr lang="cs-CZ" dirty="0" smtClean="0"/>
              <a:t>	b</a:t>
            </a:r>
            <a:r>
              <a:rPr lang="cs-CZ" dirty="0"/>
              <a:t>) </a:t>
            </a:r>
            <a:r>
              <a:rPr lang="cs-CZ" b="1" dirty="0"/>
              <a:t>Duševní </a:t>
            </a:r>
            <a:r>
              <a:rPr lang="cs-CZ" dirty="0"/>
              <a:t>– člověk používá svého myšlení, např. práce </a:t>
            </a:r>
            <a:r>
              <a:rPr lang="cs-CZ" dirty="0" smtClean="0"/>
              <a:t>		 			 spisovatele</a:t>
            </a:r>
            <a:r>
              <a:rPr lang="cs-CZ" dirty="0"/>
              <a:t>, učitele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2. Podle toho, zda vznikají nové hodnoty či nikoliv:</a:t>
            </a:r>
          </a:p>
          <a:p>
            <a:pPr marL="0" indent="0">
              <a:buNone/>
            </a:pPr>
            <a:r>
              <a:rPr lang="cs-CZ" b="1" dirty="0" smtClean="0"/>
              <a:t>	a</a:t>
            </a:r>
            <a:r>
              <a:rPr lang="cs-CZ" b="1" dirty="0"/>
              <a:t>) Mechanická </a:t>
            </a:r>
            <a:r>
              <a:rPr lang="cs-CZ" dirty="0"/>
              <a:t>– práce se neustále opakuje podle určitého </a:t>
            </a:r>
            <a:r>
              <a:rPr lang="cs-CZ" dirty="0" smtClean="0"/>
              <a:t>				pracovního </a:t>
            </a:r>
            <a:r>
              <a:rPr lang="cs-CZ" dirty="0"/>
              <a:t>postupu (</a:t>
            </a:r>
            <a:r>
              <a:rPr lang="cs-CZ" dirty="0" smtClean="0"/>
              <a:t>práce rutinní</a:t>
            </a:r>
            <a:r>
              <a:rPr lang="cs-CZ" dirty="0"/>
              <a:t>), např. práce v </a:t>
            </a:r>
            <a:r>
              <a:rPr lang="cs-CZ" dirty="0" smtClean="0"/>
              <a:t>				pásové </a:t>
            </a:r>
            <a:r>
              <a:rPr lang="cs-CZ" dirty="0"/>
              <a:t>výrobě – montáž automobilů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smtClean="0"/>
              <a:t>b</a:t>
            </a:r>
            <a:r>
              <a:rPr lang="cs-CZ" b="1" dirty="0"/>
              <a:t>) Tvůrčí </a:t>
            </a:r>
            <a:r>
              <a:rPr lang="cs-CZ" dirty="0"/>
              <a:t>– práce se nedá opakovat podle určitého postupu, </a:t>
            </a:r>
            <a:r>
              <a:rPr lang="cs-CZ" dirty="0" smtClean="0"/>
              <a:t>				vznikají </a:t>
            </a:r>
            <a:r>
              <a:rPr lang="cs-CZ" dirty="0"/>
              <a:t>nové </a:t>
            </a:r>
            <a:r>
              <a:rPr lang="cs-CZ" dirty="0" smtClean="0"/>
              <a:t>hodnoty, např</a:t>
            </a:r>
            <a:r>
              <a:rPr lang="cs-CZ" dirty="0"/>
              <a:t>. práce architekta.</a:t>
            </a:r>
          </a:p>
        </p:txBody>
      </p:sp>
    </p:spTree>
    <p:extLst>
      <p:ext uri="{BB962C8B-B14F-4D97-AF65-F5344CB8AC3E}">
        <p14:creationId xmlns:p14="http://schemas.microsoft.com/office/powerpoint/2010/main" val="93410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+mn-lt"/>
              </a:rPr>
              <a:t>Druhy práce:</a:t>
            </a:r>
            <a:endParaRPr lang="cs-CZ" sz="6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7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3. Podle </a:t>
            </a:r>
            <a:r>
              <a:rPr lang="cs-CZ" b="1" dirty="0"/>
              <a:t>kvalifikace:</a:t>
            </a:r>
          </a:p>
          <a:p>
            <a:pPr marL="0" indent="0">
              <a:buNone/>
            </a:pPr>
            <a:r>
              <a:rPr lang="cs-CZ" b="1" dirty="0" smtClean="0"/>
              <a:t>	a</a:t>
            </a:r>
            <a:r>
              <a:rPr lang="cs-CZ" b="1" dirty="0"/>
              <a:t>) Kvalifikovaná </a:t>
            </a:r>
            <a:r>
              <a:rPr lang="cs-CZ" dirty="0"/>
              <a:t>– k práci je potřeba určitých znalostí, dovedností </a:t>
            </a:r>
            <a:r>
              <a:rPr lang="cs-CZ" dirty="0" smtClean="0"/>
              <a:t>			a zkušeností</a:t>
            </a:r>
            <a:r>
              <a:rPr lang="cs-CZ" dirty="0"/>
              <a:t>, </a:t>
            </a:r>
            <a:r>
              <a:rPr lang="cs-CZ" dirty="0" smtClean="0"/>
              <a:t>např. práce </a:t>
            </a:r>
            <a:r>
              <a:rPr lang="cs-CZ" dirty="0"/>
              <a:t>instalatéra.</a:t>
            </a:r>
          </a:p>
          <a:p>
            <a:pPr marL="0" indent="0">
              <a:buNone/>
            </a:pPr>
            <a:r>
              <a:rPr lang="cs-CZ" b="1" dirty="0" smtClean="0"/>
              <a:t>	b</a:t>
            </a:r>
            <a:r>
              <a:rPr lang="cs-CZ" b="1" dirty="0"/>
              <a:t>) Nekvalifikovaná </a:t>
            </a:r>
            <a:r>
              <a:rPr lang="cs-CZ" dirty="0"/>
              <a:t>– není potřeba kvalifikace, např. práce </a:t>
            </a:r>
            <a:r>
              <a:rPr lang="cs-CZ" dirty="0" smtClean="0"/>
              <a:t>				kopáče.</a:t>
            </a:r>
          </a:p>
          <a:p>
            <a:pPr marL="0" indent="0">
              <a:buNone/>
            </a:pPr>
            <a:r>
              <a:rPr lang="cs-CZ" b="1" dirty="0" smtClean="0"/>
              <a:t>4</a:t>
            </a:r>
            <a:r>
              <a:rPr lang="cs-CZ" b="1" dirty="0"/>
              <a:t>. Podle toho, zda vznikají statky a služby či nikoliv:</a:t>
            </a:r>
          </a:p>
          <a:p>
            <a:pPr marL="0" indent="0">
              <a:buNone/>
            </a:pPr>
            <a:r>
              <a:rPr lang="cs-CZ" b="1" dirty="0" smtClean="0"/>
              <a:t>	a</a:t>
            </a:r>
            <a:r>
              <a:rPr lang="cs-CZ" b="1" dirty="0"/>
              <a:t>) Produktivní </a:t>
            </a:r>
            <a:r>
              <a:rPr lang="cs-CZ" dirty="0"/>
              <a:t>– vznikají statky a služby, výsledky jsou hmotné, </a:t>
            </a:r>
            <a:r>
              <a:rPr lang="cs-CZ" dirty="0" smtClean="0"/>
              <a:t>				např</a:t>
            </a:r>
            <a:r>
              <a:rPr lang="cs-CZ" dirty="0"/>
              <a:t>. práce pekaře.</a:t>
            </a:r>
          </a:p>
          <a:p>
            <a:pPr marL="0" indent="0">
              <a:buNone/>
            </a:pPr>
            <a:r>
              <a:rPr lang="cs-CZ" b="1" dirty="0" smtClean="0"/>
              <a:t>	b</a:t>
            </a:r>
            <a:r>
              <a:rPr lang="cs-CZ" b="1" dirty="0"/>
              <a:t>) Neproduktivní </a:t>
            </a:r>
            <a:r>
              <a:rPr lang="cs-CZ" dirty="0"/>
              <a:t>– nevznikají statky a služby, výsledky jsou </a:t>
            </a:r>
            <a:r>
              <a:rPr lang="cs-CZ" dirty="0" smtClean="0"/>
              <a:t>				nehmotné</a:t>
            </a:r>
            <a:r>
              <a:rPr lang="cs-CZ" dirty="0"/>
              <a:t>, např. </a:t>
            </a:r>
            <a:r>
              <a:rPr lang="cs-CZ" dirty="0" smtClean="0"/>
              <a:t>práce úředníka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63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Množství práce závisí na: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600" b="1" dirty="0"/>
          </a:p>
          <a:p>
            <a:r>
              <a:rPr lang="cs-CZ" sz="3600" b="1" dirty="0" smtClean="0"/>
              <a:t>počtu </a:t>
            </a:r>
            <a:r>
              <a:rPr lang="cs-CZ" sz="3600" b="1" dirty="0"/>
              <a:t>práceschopných osob,</a:t>
            </a:r>
          </a:p>
          <a:p>
            <a:r>
              <a:rPr lang="cs-CZ" sz="3600" b="1" dirty="0" smtClean="0"/>
              <a:t>délce </a:t>
            </a:r>
            <a:r>
              <a:rPr lang="cs-CZ" sz="3600" b="1" dirty="0"/>
              <a:t>pracovní doby,</a:t>
            </a:r>
          </a:p>
          <a:p>
            <a:r>
              <a:rPr lang="cs-CZ" sz="3600" b="1" dirty="0" smtClean="0"/>
              <a:t>intenzitě </a:t>
            </a:r>
            <a:r>
              <a:rPr lang="cs-CZ" sz="3600" b="1" dirty="0"/>
              <a:t>práce – </a:t>
            </a:r>
            <a:r>
              <a:rPr lang="cs-CZ" sz="3600" dirty="0"/>
              <a:t>intenzita práce je </a:t>
            </a:r>
            <a:r>
              <a:rPr lang="cs-CZ" sz="3600" b="1" dirty="0"/>
              <a:t>množství práce vynaložené za určitý čas </a:t>
            </a:r>
            <a:r>
              <a:rPr lang="cs-CZ" sz="3600" dirty="0"/>
              <a:t>(je to </a:t>
            </a:r>
            <a:r>
              <a:rPr lang="cs-CZ" sz="3600" dirty="0" smtClean="0"/>
              <a:t>jakýsi výdej </a:t>
            </a:r>
            <a:r>
              <a:rPr lang="cs-CZ" sz="3600" dirty="0"/>
              <a:t>práce, </a:t>
            </a:r>
            <a:r>
              <a:rPr lang="cs-CZ" sz="3600" dirty="0" smtClean="0"/>
              <a:t>pracovní vypětí).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629" y="319314"/>
            <a:ext cx="10515600" cy="61105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400" b="1" dirty="0" smtClean="0"/>
          </a:p>
          <a:p>
            <a:pPr marL="0" indent="0">
              <a:buNone/>
            </a:pPr>
            <a:r>
              <a:rPr lang="cs-CZ" sz="4400" b="1" dirty="0" smtClean="0"/>
              <a:t>Produktivita práce:</a:t>
            </a:r>
            <a:br>
              <a:rPr lang="cs-CZ" sz="4400" b="1" dirty="0" smtClean="0"/>
            </a:br>
            <a:r>
              <a:rPr lang="cs-CZ" sz="3600" dirty="0"/>
              <a:t>j</a:t>
            </a:r>
            <a:r>
              <a:rPr lang="cs-CZ" sz="3600" dirty="0" smtClean="0"/>
              <a:t>e </a:t>
            </a:r>
            <a:r>
              <a:rPr lang="cs-CZ" sz="3600" b="1" dirty="0" smtClean="0"/>
              <a:t>výkon, účinnost práce za určitý čas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b="1" dirty="0"/>
              <a:t>Dělba </a:t>
            </a:r>
            <a:r>
              <a:rPr lang="cs-CZ" sz="4400" b="1" dirty="0" smtClean="0"/>
              <a:t>práce:</a:t>
            </a:r>
          </a:p>
          <a:p>
            <a:pPr marL="0" indent="0">
              <a:buNone/>
            </a:pPr>
            <a:r>
              <a:rPr lang="cs-CZ" sz="3600" dirty="0"/>
              <a:t>p</a:t>
            </a:r>
            <a:r>
              <a:rPr lang="cs-CZ" sz="3600" dirty="0" smtClean="0"/>
              <a:t>roces </a:t>
            </a:r>
            <a:r>
              <a:rPr lang="cs-CZ" sz="3600" b="1" dirty="0"/>
              <a:t>rozdělení pracovních činností mezi </a:t>
            </a:r>
            <a:r>
              <a:rPr lang="cs-CZ" sz="3600" b="1" dirty="0" smtClean="0"/>
              <a:t>jednotlivce</a:t>
            </a:r>
          </a:p>
          <a:p>
            <a:r>
              <a:rPr lang="cs-CZ" sz="3600" dirty="0"/>
              <a:t>umožňuje </a:t>
            </a:r>
            <a:r>
              <a:rPr lang="cs-CZ" sz="3600" b="1" dirty="0"/>
              <a:t>specializaci </a:t>
            </a:r>
            <a:r>
              <a:rPr lang="cs-CZ" sz="3600" dirty="0"/>
              <a:t>(omezení jednotlivce na určitý druh práce) </a:t>
            </a:r>
            <a:endParaRPr lang="cs-CZ" sz="3600" dirty="0" smtClean="0"/>
          </a:p>
          <a:p>
            <a:r>
              <a:rPr lang="cs-CZ" sz="3600" dirty="0" smtClean="0"/>
              <a:t>a předpokládá </a:t>
            </a:r>
            <a:r>
              <a:rPr lang="cs-CZ" sz="3600" b="1" dirty="0" smtClean="0"/>
              <a:t>kooperaci </a:t>
            </a:r>
            <a:r>
              <a:rPr lang="cs-CZ" sz="3600" dirty="0"/>
              <a:t>(spolupráci při vytváření statků a služeb).</a:t>
            </a:r>
          </a:p>
        </p:txBody>
      </p:sp>
    </p:spTree>
    <p:extLst>
      <p:ext uri="{BB962C8B-B14F-4D97-AF65-F5344CB8AC3E}">
        <p14:creationId xmlns:p14="http://schemas.microsoft.com/office/powerpoint/2010/main" val="247876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438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Výroba, výrobní faktory</vt:lpstr>
      <vt:lpstr> Výroba </vt:lpstr>
      <vt:lpstr> Rozlišujeme dva typy výroby: </vt:lpstr>
      <vt:lpstr>Výrobní faktory</vt:lpstr>
      <vt:lpstr>Práce</vt:lpstr>
      <vt:lpstr>Druhy práce:</vt:lpstr>
      <vt:lpstr>Druhy práce:</vt:lpstr>
      <vt:lpstr>Množství práce závisí na:</vt:lpstr>
      <vt:lpstr>Prezentace aplikace PowerPoint</vt:lpstr>
      <vt:lpstr>Přírodní zdroje</vt:lpstr>
      <vt:lpstr>Kapitál</vt:lpstr>
      <vt:lpstr>Informace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Pružinová</dc:creator>
  <cp:lastModifiedBy>Jitka Pružinová</cp:lastModifiedBy>
  <cp:revision>10</cp:revision>
  <dcterms:created xsi:type="dcterms:W3CDTF">2016-10-24T15:07:21Z</dcterms:created>
  <dcterms:modified xsi:type="dcterms:W3CDTF">2016-10-24T16:39:45Z</dcterms:modified>
</cp:coreProperties>
</file>