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8" r:id="rId1"/>
  </p:sldMasterIdLst>
  <p:notesMasterIdLst>
    <p:notesMasterId r:id="rId17"/>
  </p:notesMasterIdLst>
  <p:sldIdLst>
    <p:sldId id="296" r:id="rId2"/>
    <p:sldId id="269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5" r:id="rId12"/>
    <p:sldId id="299" r:id="rId13"/>
    <p:sldId id="300" r:id="rId14"/>
    <p:sldId id="297" r:id="rId15"/>
    <p:sldId id="29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4AE6F-2151-493F-978A-4925DEB0BFBD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28693-A1E5-4044-BAE4-2E0D81651D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946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2609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252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130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447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88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28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478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010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25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9688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7534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612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znVZ4DSIqe8&amp;t=74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KTa6sLHbl_0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jet.sk/news/view/cr-inflace-v-kvetnu-opet-zrychlila-na-2-9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novinky.cz/ekonomika/clanek/inflace-mirne-zpomaluje-brambory-ale-zdrazily-o-52-procent-4028956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INFLACE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57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940279"/>
            <a:ext cx="10058400" cy="509476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4000" b="1" dirty="0" smtClean="0"/>
              <a:t>2. Inflace </a:t>
            </a:r>
            <a:r>
              <a:rPr lang="cs-CZ" sz="4000" b="1" dirty="0"/>
              <a:t>tlačená náklady </a:t>
            </a:r>
            <a:r>
              <a:rPr lang="cs-CZ" sz="4000" dirty="0"/>
              <a:t>(= inflace tažená nabídkou) - prvotní příčinou je zvyšování cenové hladiny na straně výrobců tzn., že dochází ke zvyšování cen statků a služeb (většinou z důvodu růstu nákladů). </a:t>
            </a:r>
            <a:endParaRPr lang="cs-CZ" sz="4000" dirty="0" smtClean="0"/>
          </a:p>
          <a:p>
            <a:r>
              <a:rPr lang="cs-CZ" sz="4000" dirty="0" smtClean="0"/>
              <a:t>Poptávka </a:t>
            </a:r>
            <a:r>
              <a:rPr lang="cs-CZ" sz="4000" dirty="0"/>
              <a:t>volá po zvýšení mezd, to způsobí opětovné zvyšování cen nabídky.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685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396815"/>
            <a:ext cx="10058400" cy="974785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/>
              <a:t>Důsledky inflace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578633"/>
            <a:ext cx="10058400" cy="4848045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2600" b="1" dirty="0" smtClean="0"/>
              <a:t>Sociální </a:t>
            </a:r>
            <a:r>
              <a:rPr lang="cs-CZ" sz="2600" b="1" dirty="0"/>
              <a:t>dopady </a:t>
            </a:r>
            <a:r>
              <a:rPr lang="cs-CZ" sz="2600" dirty="0"/>
              <a:t>– inflaci pociťují výrazněji sociálně slabší příjmové skupiny obyvatel. </a:t>
            </a:r>
            <a:endParaRPr lang="cs-CZ" sz="2600" dirty="0" smtClean="0"/>
          </a:p>
          <a:p>
            <a:pPr marL="342900" indent="-342900">
              <a:buFont typeface="+mj-lt"/>
              <a:buAutoNum type="arabicPeriod"/>
            </a:pPr>
            <a:r>
              <a:rPr lang="cs-CZ" sz="2600" b="1" dirty="0" smtClean="0"/>
              <a:t>Rovnováha </a:t>
            </a:r>
            <a:r>
              <a:rPr lang="cs-CZ" sz="2600" b="1" dirty="0"/>
              <a:t>ekonomiky </a:t>
            </a:r>
            <a:r>
              <a:rPr lang="cs-CZ" sz="2600" dirty="0"/>
              <a:t>– inflace mění strukturu spotřeby, rychleji rostou ceny základních životních potřeb. 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600" b="1" dirty="0" smtClean="0"/>
              <a:t>Přerozdělovací </a:t>
            </a:r>
            <a:r>
              <a:rPr lang="cs-CZ" sz="2600" b="1" dirty="0"/>
              <a:t>efekt  </a:t>
            </a:r>
            <a:r>
              <a:rPr lang="cs-CZ" sz="2600" dirty="0"/>
              <a:t>- Postihuje příjemce fixních důchodů, výše důchodů se nemění, ale jejich kupní síla klesá. - Pokud je míra inflace vyšší než úroková míra, klesá hodnota vkladů a půjček. V tomto okamžiku ztrácejí věřitelé a získávají dlužníci. - Inflace nepostihuje vlastníky hmotných statků, cena majetku stoupá společně s inflací. </a:t>
            </a:r>
          </a:p>
        </p:txBody>
      </p:sp>
    </p:spTree>
    <p:extLst>
      <p:ext uri="{BB962C8B-B14F-4D97-AF65-F5344CB8AC3E}">
        <p14:creationId xmlns:p14="http://schemas.microsoft.com/office/powerpoint/2010/main" val="14301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400" b="1" dirty="0" smtClean="0"/>
              <a:t>Inflace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dirty="0">
                <a:hlinkClick r:id="rId2"/>
              </a:rPr>
              <a:t>https://www.youtube.com/watch?v=znVZ4DSIqe8&amp;t=74s</a:t>
            </a:r>
            <a:endParaRPr lang="cs-CZ" sz="4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0164" y="3964852"/>
            <a:ext cx="2718419" cy="2654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15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3600" b="1" dirty="0"/>
              <a:t>Inflace vs. deflace: Co je dobré pro ekonomiku?</a:t>
            </a:r>
            <a:r>
              <a:rPr lang="pl-PL" dirty="0"/>
              <a:t/>
            </a:r>
            <a:br>
              <a:rPr lang="pl-PL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dirty="0">
                <a:hlinkClick r:id="rId2"/>
              </a:rPr>
              <a:t>https://www.youtube.com/watch?v=KTa6sLHbl_0</a:t>
            </a:r>
            <a:endParaRPr lang="cs-CZ" sz="4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0164" y="3964852"/>
            <a:ext cx="2718419" cy="2654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04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/>
              <a:t>ČR - Inflace v květnu opět zrychlila na 2,9 %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dirty="0">
                <a:hlinkClick r:id="rId2"/>
              </a:rPr>
              <a:t>https://www.jet.sk/news/view/cr-inflace-v-kvetnu-opet-zrychlila-na-2-9</a:t>
            </a:r>
            <a:endParaRPr lang="cs-CZ" sz="36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0164" y="3964852"/>
            <a:ext cx="2718419" cy="2654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11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base"/>
            <a:r>
              <a:rPr lang="pl-PL" sz="3600" b="1" dirty="0"/>
              <a:t>Inflace mírně zpomaluje. Brambory ale zdražily o 52 </a:t>
            </a:r>
            <a:r>
              <a:rPr lang="pl-PL" sz="3600" b="1" dirty="0" smtClean="0"/>
              <a:t>procent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dirty="0">
                <a:hlinkClick r:id="rId2"/>
              </a:rPr>
              <a:t>https://www.novinky.cz/ekonomika/clanek/inflace-mirne-zpomaluje-brambory-ale-zdrazily-o-52-procent-40289560</a:t>
            </a:r>
            <a:endParaRPr lang="cs-CZ" sz="36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0164" y="3964852"/>
            <a:ext cx="2718419" cy="2654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34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-64772"/>
            <a:ext cx="10058400" cy="1371600"/>
          </a:xfrm>
        </p:spPr>
        <p:txBody>
          <a:bodyPr/>
          <a:lstStyle/>
          <a:p>
            <a:r>
              <a:rPr lang="cs-CZ" dirty="0" smtClean="0"/>
              <a:t>INFLACE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035169"/>
            <a:ext cx="10058400" cy="46410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 smtClean="0"/>
              <a:t>= je </a:t>
            </a:r>
            <a:r>
              <a:rPr lang="cs-CZ" sz="2800" dirty="0"/>
              <a:t>zvyšování cenové hladiny cen statků a služeb v průběhu časového období, tzn., že peníze ztrácejí svou hodnotu.  </a:t>
            </a:r>
            <a:endParaRPr lang="cs-CZ" sz="2800" dirty="0" smtClean="0"/>
          </a:p>
          <a:p>
            <a:r>
              <a:rPr lang="cs-CZ" sz="2800" dirty="0" smtClean="0"/>
              <a:t>S </a:t>
            </a:r>
            <a:r>
              <a:rPr lang="cs-CZ" sz="2800" dirty="0"/>
              <a:t>vysokou mírou inflace jsou znehodnocovány úspory, zhoršuje se schopnost peněz plnit funkci míry hodnoty a uchovatele hodnoty </a:t>
            </a:r>
          </a:p>
          <a:p>
            <a:r>
              <a:rPr lang="cs-CZ" sz="2800" dirty="0"/>
              <a:t> Inflace výrazně přispívá k ekonomické nestabilitě, zvyšuje míru nejistoty o vývoji ekonomických veličin, snižuje kupní sílu peněz. </a:t>
            </a:r>
            <a:endParaRPr lang="cs-CZ" sz="2800" dirty="0" smtClean="0"/>
          </a:p>
          <a:p>
            <a:r>
              <a:rPr lang="cs-CZ" sz="2800" dirty="0" smtClean="0"/>
              <a:t>Ceny </a:t>
            </a:r>
            <a:r>
              <a:rPr lang="cs-CZ" sz="2800" dirty="0"/>
              <a:t>na trhu jsou nestabilní a jeden z faktorů, který je ovlivňuje, je hodnota peněz, kterými se ceny měří. Hodnota peněz tedy není stabilní. </a:t>
            </a:r>
          </a:p>
        </p:txBody>
      </p:sp>
    </p:spTree>
    <p:extLst>
      <p:ext uri="{BB962C8B-B14F-4D97-AF65-F5344CB8AC3E}">
        <p14:creationId xmlns:p14="http://schemas.microsoft.com/office/powerpoint/2010/main" val="136026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733244"/>
            <a:ext cx="10058400" cy="5301795"/>
          </a:xfrm>
        </p:spPr>
        <p:txBody>
          <a:bodyPr>
            <a:normAutofit/>
          </a:bodyPr>
          <a:lstStyle/>
          <a:p>
            <a:r>
              <a:rPr lang="cs-CZ" sz="3200" dirty="0"/>
              <a:t>Opakem inflace je </a:t>
            </a:r>
            <a:r>
              <a:rPr lang="cs-CZ" sz="3200" b="1" dirty="0"/>
              <a:t>deflace</a:t>
            </a:r>
            <a:r>
              <a:rPr lang="cs-CZ" sz="3200" dirty="0"/>
              <a:t> – snižování cenové hladiny cen oproti minulému roku (musí vyjít záporné číslo u výpočtu míry inflace), tj. zvyšování hodnoty peněz. </a:t>
            </a:r>
          </a:p>
          <a:p>
            <a:pPr marL="0" indent="0">
              <a:buNone/>
            </a:pPr>
            <a:endParaRPr lang="cs-CZ" sz="3200" dirty="0"/>
          </a:p>
          <a:p>
            <a:r>
              <a:rPr lang="cs-CZ" sz="3200" b="1" dirty="0"/>
              <a:t>Dezinflace</a:t>
            </a:r>
            <a:r>
              <a:rPr lang="cs-CZ" sz="3200" dirty="0"/>
              <a:t> -  tj. zpomalení růstu cenové hladiny. </a:t>
            </a:r>
          </a:p>
          <a:p>
            <a:pPr marL="0" indent="0">
              <a:buNone/>
            </a:pPr>
            <a:endParaRPr lang="cs-CZ" sz="3200" b="1" dirty="0"/>
          </a:p>
          <a:p>
            <a:r>
              <a:rPr lang="cs-CZ" sz="3200" b="1" dirty="0"/>
              <a:t>Stagflace </a:t>
            </a:r>
            <a:r>
              <a:rPr lang="cs-CZ" sz="3200" dirty="0"/>
              <a:t>– spojení vysoké míry nezaměstnanosti a vysoké míry inflace. </a:t>
            </a:r>
          </a:p>
        </p:txBody>
      </p:sp>
    </p:spTree>
    <p:extLst>
      <p:ext uri="{BB962C8B-B14F-4D97-AF65-F5344CB8AC3E}">
        <p14:creationId xmlns:p14="http://schemas.microsoft.com/office/powerpoint/2010/main" val="140361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Podle velikosti míry inflace můžeme rozlišovat inflaci: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1871" y="2103119"/>
            <a:ext cx="10990053" cy="4237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b="1" dirty="0" smtClean="0"/>
              <a:t>1. </a:t>
            </a:r>
            <a:r>
              <a:rPr lang="cs-CZ" sz="3600" b="1" dirty="0"/>
              <a:t>M</a:t>
            </a:r>
            <a:r>
              <a:rPr lang="cs-CZ" sz="3600" b="1" dirty="0" smtClean="0"/>
              <a:t>írná</a:t>
            </a:r>
            <a:r>
              <a:rPr lang="cs-CZ" sz="3600" dirty="0" smtClean="0"/>
              <a:t> </a:t>
            </a:r>
            <a:r>
              <a:rPr lang="cs-CZ" sz="3600" dirty="0"/>
              <a:t>– v reálném tempu s růstem ekonomiky, výrazně nenarušuje ekonomický život, je slučitelná se zdravým ekonomickým vývojem, jedná se o několik procent ročně (1ciferná), lidé nepřestávají věřit penězům, ekonomika běžně </a:t>
            </a:r>
            <a:r>
              <a:rPr lang="cs-CZ" sz="3600" dirty="0" smtClean="0"/>
              <a:t>funguje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55694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9947" y="793630"/>
            <a:ext cx="11266098" cy="53483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b="1" dirty="0" smtClean="0"/>
              <a:t>2. Pádivá </a:t>
            </a:r>
            <a:r>
              <a:rPr lang="cs-CZ" sz="3600" dirty="0"/>
              <a:t>– znamená desítky procent ročně (2ciferná), vyvolává nárůst nejistoty, lidé přestávají věřit domácí měně a preferují stabilnější cizí měny nebo trvalejší hodnoty (zlato, nemovitosti, aj.) </a:t>
            </a:r>
            <a:endParaRPr lang="cs-CZ" sz="3600" dirty="0" smtClean="0"/>
          </a:p>
          <a:p>
            <a:r>
              <a:rPr lang="cs-CZ" sz="3600" dirty="0" smtClean="0"/>
              <a:t>Chod </a:t>
            </a:r>
            <a:r>
              <a:rPr lang="cs-CZ" sz="3600" dirty="0"/>
              <a:t>ekonomiky je narušován, ekonomická výkonnost klesá. </a:t>
            </a:r>
            <a:endParaRPr lang="cs-CZ" sz="3600" dirty="0" smtClean="0"/>
          </a:p>
          <a:p>
            <a:r>
              <a:rPr lang="cs-CZ" sz="3600" dirty="0" smtClean="0"/>
              <a:t>Tato </a:t>
            </a:r>
            <a:r>
              <a:rPr lang="cs-CZ" sz="3600" dirty="0"/>
              <a:t>inflace již není přijatelná, ale je považována za syndrom nezdravého hospodářského vývoje. </a:t>
            </a:r>
          </a:p>
        </p:txBody>
      </p:sp>
    </p:spTree>
    <p:extLst>
      <p:ext uri="{BB962C8B-B14F-4D97-AF65-F5344CB8AC3E}">
        <p14:creationId xmlns:p14="http://schemas.microsoft.com/office/powerpoint/2010/main" val="341303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793630"/>
            <a:ext cx="10058400" cy="52414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b="1" dirty="0" smtClean="0"/>
              <a:t>3. Hyperinflace </a:t>
            </a:r>
            <a:r>
              <a:rPr lang="cs-CZ" sz="4000" dirty="0"/>
              <a:t>– 3ciferná a vyšší. Peníze již nemají žádnou hodnotu, dochází ke směně naturální (zboží za zboží). </a:t>
            </a:r>
            <a:endParaRPr lang="cs-CZ" sz="4000" dirty="0" smtClean="0"/>
          </a:p>
          <a:p>
            <a:r>
              <a:rPr lang="cs-CZ" sz="4000" dirty="0" smtClean="0"/>
              <a:t>Tento </a:t>
            </a:r>
            <a:r>
              <a:rPr lang="cs-CZ" sz="4000" dirty="0"/>
              <a:t>typ inflace je způsoben převážně špatnou hospodářskou politikou státu, ekonomický systém se úplně rozpadá, tj. typické v období válečných konfliktů, politických převratů, aj. </a:t>
            </a:r>
          </a:p>
        </p:txBody>
      </p:sp>
    </p:spTree>
    <p:extLst>
      <p:ext uri="{BB962C8B-B14F-4D97-AF65-F5344CB8AC3E}">
        <p14:creationId xmlns:p14="http://schemas.microsoft.com/office/powerpoint/2010/main" val="126417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Podle očekávání: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2731" y="2137625"/>
            <a:ext cx="11389743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400" b="1" dirty="0" smtClean="0"/>
              <a:t>1. </a:t>
            </a:r>
            <a:r>
              <a:rPr lang="cs-CZ" sz="4400" b="1" dirty="0"/>
              <a:t>O</a:t>
            </a:r>
            <a:r>
              <a:rPr lang="cs-CZ" sz="4400" b="1" dirty="0" smtClean="0"/>
              <a:t>čekávaná </a:t>
            </a:r>
            <a:r>
              <a:rPr lang="cs-CZ" sz="4400" dirty="0"/>
              <a:t>– inflaci </a:t>
            </a:r>
            <a:r>
              <a:rPr lang="cs-CZ" sz="4400" dirty="0" smtClean="0"/>
              <a:t>lze předpokládat</a:t>
            </a:r>
          </a:p>
          <a:p>
            <a:pPr marL="0" indent="0">
              <a:buNone/>
            </a:pPr>
            <a:endParaRPr lang="cs-CZ" sz="4400" dirty="0"/>
          </a:p>
          <a:p>
            <a:pPr marL="0" indent="0">
              <a:buNone/>
            </a:pPr>
            <a:r>
              <a:rPr lang="cs-CZ" sz="4400" b="1" dirty="0" smtClean="0"/>
              <a:t>2. </a:t>
            </a:r>
            <a:r>
              <a:rPr lang="cs-CZ" sz="4400" b="1" dirty="0"/>
              <a:t>N</a:t>
            </a:r>
            <a:r>
              <a:rPr lang="cs-CZ" sz="4400" b="1" dirty="0" smtClean="0"/>
              <a:t>eočekávaná </a:t>
            </a:r>
            <a:r>
              <a:rPr lang="cs-CZ" sz="4400" dirty="0"/>
              <a:t>– nastaly podmínky, které nebyly plánované. </a:t>
            </a:r>
          </a:p>
        </p:txBody>
      </p:sp>
    </p:spTree>
    <p:extLst>
      <p:ext uri="{BB962C8B-B14F-4D97-AF65-F5344CB8AC3E}">
        <p14:creationId xmlns:p14="http://schemas.microsoft.com/office/powerpoint/2010/main" val="1842159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Podle způsobu projevu: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cs-CZ" sz="4400" b="1" dirty="0" smtClean="0"/>
              <a:t>Zjevná</a:t>
            </a:r>
            <a:r>
              <a:rPr lang="cs-CZ" sz="4400" dirty="0" smtClean="0"/>
              <a:t> </a:t>
            </a:r>
            <a:r>
              <a:rPr lang="cs-CZ" sz="4400" dirty="0"/>
              <a:t>– je viditelná, projevuje se růstem cenové hladiny </a:t>
            </a:r>
            <a:r>
              <a:rPr lang="cs-CZ" sz="4400" dirty="0" smtClean="0"/>
              <a:t>výrobků</a:t>
            </a:r>
          </a:p>
          <a:p>
            <a:pPr marL="342900" indent="-342900">
              <a:buAutoNum type="arabicPeriod"/>
            </a:pPr>
            <a:r>
              <a:rPr lang="cs-CZ" sz="4400" b="1" dirty="0"/>
              <a:t>S</a:t>
            </a:r>
            <a:r>
              <a:rPr lang="cs-CZ" sz="4400" b="1" dirty="0" smtClean="0"/>
              <a:t>krytá</a:t>
            </a:r>
            <a:r>
              <a:rPr lang="cs-CZ" sz="4400" dirty="0" smtClean="0"/>
              <a:t> </a:t>
            </a:r>
            <a:r>
              <a:rPr lang="cs-CZ" sz="4400" dirty="0"/>
              <a:t>– ceny navenek nerostou, ale prodejci mohou vytvořit nedostatek výrobků, tím tak výrobek stojí reálně více. </a:t>
            </a:r>
          </a:p>
        </p:txBody>
      </p:sp>
    </p:spTree>
    <p:extLst>
      <p:ext uri="{BB962C8B-B14F-4D97-AF65-F5344CB8AC3E}">
        <p14:creationId xmlns:p14="http://schemas.microsoft.com/office/powerpoint/2010/main" val="3843234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Rozlišujeme 2 příčiny inflace: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742950" indent="-742950">
              <a:buAutoNum type="arabicPeriod"/>
            </a:pPr>
            <a:r>
              <a:rPr lang="cs-CZ" sz="3600" b="1" dirty="0" smtClean="0"/>
              <a:t>Inflace </a:t>
            </a:r>
            <a:r>
              <a:rPr lang="cs-CZ" sz="3600" b="1" dirty="0"/>
              <a:t>tažená poptávkou </a:t>
            </a:r>
            <a:r>
              <a:rPr lang="cs-CZ" sz="3600" dirty="0"/>
              <a:t>– poptávka převyšuje nabídku. </a:t>
            </a:r>
            <a:endParaRPr lang="cs-CZ" sz="3600" dirty="0" smtClean="0"/>
          </a:p>
          <a:p>
            <a:r>
              <a:rPr lang="cs-CZ" sz="3600" dirty="0" smtClean="0"/>
              <a:t>Poptávkovou </a:t>
            </a:r>
            <a:r>
              <a:rPr lang="cs-CZ" sz="3600" dirty="0"/>
              <a:t>inflací je stav, kdy domácnosti, firmy, vláda, chtějí spotřebovat více statků a služeb, než ekonomika vytváří. </a:t>
            </a:r>
            <a:endParaRPr lang="cs-CZ" sz="3600" dirty="0" smtClean="0"/>
          </a:p>
          <a:p>
            <a:r>
              <a:rPr lang="cs-CZ" sz="3600" dirty="0" smtClean="0"/>
              <a:t>Protože </a:t>
            </a:r>
            <a:r>
              <a:rPr lang="cs-CZ" sz="3600" dirty="0"/>
              <a:t>není možné spotřebovávat něco, co nebylo vyrobeno, dochází k cenovému vývoji. </a:t>
            </a: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399811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ýdlo">
  <a:themeElements>
    <a:clrScheme name="Mýdlo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Mýdlo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ýdl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320</TotalTime>
  <Words>587</Words>
  <Application>Microsoft Office PowerPoint</Application>
  <PresentationFormat>Širokoúhlá obrazovka</PresentationFormat>
  <Paragraphs>43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Calibri</vt:lpstr>
      <vt:lpstr>Century Gothic</vt:lpstr>
      <vt:lpstr>Garamond</vt:lpstr>
      <vt:lpstr>Mýdlo</vt:lpstr>
      <vt:lpstr>INFLACE</vt:lpstr>
      <vt:lpstr>INFLACE</vt:lpstr>
      <vt:lpstr>Prezentace aplikace PowerPoint</vt:lpstr>
      <vt:lpstr>Podle velikosti míry inflace můžeme rozlišovat inflaci: </vt:lpstr>
      <vt:lpstr>Prezentace aplikace PowerPoint</vt:lpstr>
      <vt:lpstr>Prezentace aplikace PowerPoint</vt:lpstr>
      <vt:lpstr>Podle očekávání:</vt:lpstr>
      <vt:lpstr>Podle způsobu projevu: </vt:lpstr>
      <vt:lpstr>Rozlišujeme 2 příčiny inflace: </vt:lpstr>
      <vt:lpstr>Prezentace aplikace PowerPoint</vt:lpstr>
      <vt:lpstr>Důsledky inflace</vt:lpstr>
      <vt:lpstr>Inflace</vt:lpstr>
      <vt:lpstr>Inflace vs. deflace: Co je dobré pro ekonomiku? </vt:lpstr>
      <vt:lpstr>ČR - Inflace v květnu opět zrychlila na 2,9 % </vt:lpstr>
      <vt:lpstr>Inflace mírně zpomaluje. Brambory ale zdražily o 52 procent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 ac2a</dc:title>
  <dc:creator>Ing. Adéla Čiháková</dc:creator>
  <cp:lastModifiedBy>Ing. Adéla Čiháková</cp:lastModifiedBy>
  <cp:revision>52</cp:revision>
  <dcterms:created xsi:type="dcterms:W3CDTF">2019-08-31T17:14:28Z</dcterms:created>
  <dcterms:modified xsi:type="dcterms:W3CDTF">2020-01-15T14:28:39Z</dcterms:modified>
</cp:coreProperties>
</file>