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C4B6B-CB9E-4316-AFA4-89402F9706AF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C5A0553-13CB-4CC6-AB22-73BADB4C5BE0}">
      <dgm:prSet phldrT="[Text]"/>
      <dgm:spPr/>
      <dgm:t>
        <a:bodyPr/>
        <a:lstStyle/>
        <a:p>
          <a:r>
            <a:rPr lang="cs-CZ" b="1" dirty="0" smtClean="0"/>
            <a:t>Předsokratovská filozofie (7.-5. st. př. n. l.)        </a:t>
          </a:r>
          <a:r>
            <a:rPr lang="cs-CZ" dirty="0" err="1" smtClean="0"/>
            <a:t>Milétská</a:t>
          </a:r>
          <a:r>
            <a:rPr lang="cs-CZ" dirty="0" smtClean="0"/>
            <a:t> škola, Pythagorovci,Eleaté, Atomisté, </a:t>
          </a:r>
          <a:r>
            <a:rPr lang="cs-CZ" dirty="0" err="1" smtClean="0"/>
            <a:t>Herakleitos</a:t>
          </a:r>
          <a:r>
            <a:rPr lang="cs-CZ" dirty="0" smtClean="0"/>
            <a:t> z </a:t>
          </a:r>
          <a:r>
            <a:rPr lang="cs-CZ" dirty="0" err="1" smtClean="0"/>
            <a:t>Efezu</a:t>
          </a:r>
          <a:endParaRPr lang="cs-CZ" dirty="0"/>
        </a:p>
      </dgm:t>
    </dgm:pt>
    <dgm:pt modelId="{D2BCFAD5-8312-43A7-834E-D07748212CBC}" type="parTrans" cxnId="{050D6FEF-F5C0-4BE5-879A-85D84CF00113}">
      <dgm:prSet/>
      <dgm:spPr/>
      <dgm:t>
        <a:bodyPr/>
        <a:lstStyle/>
        <a:p>
          <a:endParaRPr lang="cs-CZ"/>
        </a:p>
      </dgm:t>
    </dgm:pt>
    <dgm:pt modelId="{27989983-B825-430A-80BB-C248ACC4E34E}" type="sibTrans" cxnId="{050D6FEF-F5C0-4BE5-879A-85D84CF00113}">
      <dgm:prSet/>
      <dgm:spPr/>
      <dgm:t>
        <a:bodyPr/>
        <a:lstStyle/>
        <a:p>
          <a:endParaRPr lang="cs-CZ"/>
        </a:p>
      </dgm:t>
    </dgm:pt>
    <dgm:pt modelId="{23D209BC-4D1A-4716-9744-55C97FF0D196}">
      <dgm:prSet phldrT="[Text]" custT="1"/>
      <dgm:spPr/>
      <dgm:t>
        <a:bodyPr/>
        <a:lstStyle/>
        <a:p>
          <a:r>
            <a:rPr lang="cs-CZ" sz="4800" dirty="0" smtClean="0"/>
            <a:t>2</a:t>
          </a:r>
          <a:endParaRPr lang="cs-CZ" sz="4800" dirty="0"/>
        </a:p>
      </dgm:t>
    </dgm:pt>
    <dgm:pt modelId="{52F1D92B-7A0A-410D-AF1F-3569E40E58D6}" type="parTrans" cxnId="{FABEC91D-3B24-4DB7-B3DB-C3296E14BED0}">
      <dgm:prSet/>
      <dgm:spPr/>
      <dgm:t>
        <a:bodyPr/>
        <a:lstStyle/>
        <a:p>
          <a:endParaRPr lang="cs-CZ"/>
        </a:p>
      </dgm:t>
    </dgm:pt>
    <dgm:pt modelId="{A91A84D8-62C5-4B18-82EB-EEED94481593}" type="sibTrans" cxnId="{FABEC91D-3B24-4DB7-B3DB-C3296E14BED0}">
      <dgm:prSet/>
      <dgm:spPr/>
      <dgm:t>
        <a:bodyPr/>
        <a:lstStyle/>
        <a:p>
          <a:endParaRPr lang="cs-CZ"/>
        </a:p>
      </dgm:t>
    </dgm:pt>
    <dgm:pt modelId="{CEE4CA47-7645-4221-A88B-8EB6697F5D24}">
      <dgm:prSet phldrT="[Text]"/>
      <dgm:spPr/>
      <dgm:t>
        <a:bodyPr/>
        <a:lstStyle/>
        <a:p>
          <a:r>
            <a:rPr lang="cs-CZ" b="1" dirty="0" smtClean="0"/>
            <a:t>Klasické období  (5.-4. st. př. n. l.)  </a:t>
          </a:r>
          <a:r>
            <a:rPr lang="cs-CZ" dirty="0" smtClean="0"/>
            <a:t>                                 Sofisté, Sokrates, Platon, Aristoteles</a:t>
          </a:r>
          <a:endParaRPr lang="cs-CZ" dirty="0"/>
        </a:p>
      </dgm:t>
    </dgm:pt>
    <dgm:pt modelId="{5C7A8507-728B-4CB1-9772-1EFDB3F8ED9D}" type="parTrans" cxnId="{67EAC550-5F1E-4AC5-9A32-64A8DF7ED717}">
      <dgm:prSet/>
      <dgm:spPr/>
      <dgm:t>
        <a:bodyPr/>
        <a:lstStyle/>
        <a:p>
          <a:endParaRPr lang="cs-CZ"/>
        </a:p>
      </dgm:t>
    </dgm:pt>
    <dgm:pt modelId="{36B0F8BF-8216-46C5-847C-2C116DB7D3A3}" type="sibTrans" cxnId="{67EAC550-5F1E-4AC5-9A32-64A8DF7ED717}">
      <dgm:prSet/>
      <dgm:spPr/>
      <dgm:t>
        <a:bodyPr/>
        <a:lstStyle/>
        <a:p>
          <a:endParaRPr lang="cs-CZ"/>
        </a:p>
      </dgm:t>
    </dgm:pt>
    <dgm:pt modelId="{63067C50-0F50-493B-9D54-7BFDFB17F9B1}">
      <dgm:prSet phldrT="[Text]" custT="1"/>
      <dgm:spPr/>
      <dgm:t>
        <a:bodyPr/>
        <a:lstStyle/>
        <a:p>
          <a:r>
            <a:rPr lang="cs-CZ" sz="4800" dirty="0" smtClean="0"/>
            <a:t>3</a:t>
          </a:r>
          <a:endParaRPr lang="cs-CZ" sz="4800" dirty="0"/>
        </a:p>
      </dgm:t>
    </dgm:pt>
    <dgm:pt modelId="{877DE68D-1D7C-4831-A58A-BCCC308DD90C}" type="parTrans" cxnId="{C1B1C0EA-164C-4EFF-B1ED-214EBC4E5BD0}">
      <dgm:prSet/>
      <dgm:spPr/>
      <dgm:t>
        <a:bodyPr/>
        <a:lstStyle/>
        <a:p>
          <a:endParaRPr lang="cs-CZ"/>
        </a:p>
      </dgm:t>
    </dgm:pt>
    <dgm:pt modelId="{D1D7A3D5-15B5-4FF9-8564-CABB4EC2AA8D}" type="sibTrans" cxnId="{C1B1C0EA-164C-4EFF-B1ED-214EBC4E5BD0}">
      <dgm:prSet/>
      <dgm:spPr/>
      <dgm:t>
        <a:bodyPr/>
        <a:lstStyle/>
        <a:p>
          <a:endParaRPr lang="cs-CZ"/>
        </a:p>
      </dgm:t>
    </dgm:pt>
    <dgm:pt modelId="{6BD02B92-3B65-499C-92FB-CA8B4170033F}">
      <dgm:prSet phldrT="[Text]"/>
      <dgm:spPr/>
      <dgm:t>
        <a:bodyPr/>
        <a:lstStyle/>
        <a:p>
          <a:r>
            <a:rPr lang="cs-CZ" b="1" dirty="0" smtClean="0"/>
            <a:t>Helenismus a období pozdní antiky (4.st.př.n.l. – 529)   </a:t>
          </a:r>
          <a:r>
            <a:rPr lang="cs-CZ" b="0" dirty="0" smtClean="0"/>
            <a:t>Stoicismus, Epikureismus, Antický skepticismus, Novoplatonismus</a:t>
          </a:r>
          <a:endParaRPr lang="cs-CZ" b="1" dirty="0"/>
        </a:p>
      </dgm:t>
    </dgm:pt>
    <dgm:pt modelId="{B01910B3-2775-4902-B7A0-C00F0409CE18}" type="parTrans" cxnId="{6B6FE043-F95A-4B8C-9106-2CF9DAF06A1C}">
      <dgm:prSet/>
      <dgm:spPr/>
      <dgm:t>
        <a:bodyPr/>
        <a:lstStyle/>
        <a:p>
          <a:endParaRPr lang="cs-CZ"/>
        </a:p>
      </dgm:t>
    </dgm:pt>
    <dgm:pt modelId="{C9369965-1B69-4F7E-8AC8-0317C25B2559}" type="sibTrans" cxnId="{6B6FE043-F95A-4B8C-9106-2CF9DAF06A1C}">
      <dgm:prSet/>
      <dgm:spPr/>
      <dgm:t>
        <a:bodyPr/>
        <a:lstStyle/>
        <a:p>
          <a:endParaRPr lang="cs-CZ"/>
        </a:p>
      </dgm:t>
    </dgm:pt>
    <dgm:pt modelId="{088BD8D2-2F84-4DA8-9142-518DFBAE1EBC}">
      <dgm:prSet phldrT="[Text]" custT="1"/>
      <dgm:spPr/>
      <dgm:t>
        <a:bodyPr/>
        <a:lstStyle/>
        <a:p>
          <a:r>
            <a:rPr lang="cs-CZ" sz="4800" baseline="0" dirty="0" smtClean="0"/>
            <a:t>1</a:t>
          </a:r>
          <a:endParaRPr lang="cs-CZ" sz="4800" baseline="0" dirty="0"/>
        </a:p>
      </dgm:t>
    </dgm:pt>
    <dgm:pt modelId="{9E8215CF-2357-4736-8795-35EA0F87A829}" type="sibTrans" cxnId="{B995C81F-AFC9-4F5A-A24D-4699CBCB75BC}">
      <dgm:prSet/>
      <dgm:spPr/>
      <dgm:t>
        <a:bodyPr/>
        <a:lstStyle/>
        <a:p>
          <a:endParaRPr lang="cs-CZ"/>
        </a:p>
      </dgm:t>
    </dgm:pt>
    <dgm:pt modelId="{6603777C-EA47-4490-8370-1F6A26056823}" type="parTrans" cxnId="{B995C81F-AFC9-4F5A-A24D-4699CBCB75BC}">
      <dgm:prSet/>
      <dgm:spPr/>
      <dgm:t>
        <a:bodyPr/>
        <a:lstStyle/>
        <a:p>
          <a:endParaRPr lang="cs-CZ"/>
        </a:p>
      </dgm:t>
    </dgm:pt>
    <dgm:pt modelId="{ACEA5731-5906-4EEF-B66B-587CE9614BB4}" type="pres">
      <dgm:prSet presAssocID="{25EC4B6B-CB9E-4316-AFA4-89402F9706A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DA7AABD-BE5C-40BF-83D1-883C7BD7F45E}" type="pres">
      <dgm:prSet presAssocID="{088BD8D2-2F84-4DA8-9142-518DFBAE1EBC}" presName="composite" presStyleCnt="0"/>
      <dgm:spPr/>
    </dgm:pt>
    <dgm:pt modelId="{600EC619-6842-451F-A545-DA9F25B034CC}" type="pres">
      <dgm:prSet presAssocID="{088BD8D2-2F84-4DA8-9142-518DFBAE1EBC}" presName="parentText" presStyleLbl="alignNode1" presStyleIdx="0" presStyleCnt="3" custLinFactX="-82007" custLinFactNeighborX="-100000" custLinFactNeighborY="-13881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28FC7F2-6E0D-48F1-8395-D2F38C52CE85}" type="pres">
      <dgm:prSet presAssocID="{088BD8D2-2F84-4DA8-9142-518DFBAE1EB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013CE42-1C0A-4755-B4EB-CE9A3A0C06DF}" type="pres">
      <dgm:prSet presAssocID="{9E8215CF-2357-4736-8795-35EA0F87A829}" presName="sp" presStyleCnt="0"/>
      <dgm:spPr/>
    </dgm:pt>
    <dgm:pt modelId="{C5542EA6-21CA-45AE-B4E4-0FCDBFC56CE7}" type="pres">
      <dgm:prSet presAssocID="{23D209BC-4D1A-4716-9744-55C97FF0D196}" presName="composite" presStyleCnt="0"/>
      <dgm:spPr/>
    </dgm:pt>
    <dgm:pt modelId="{EBFB2934-6F8D-4C66-AD6A-8B316034353C}" type="pres">
      <dgm:prSet presAssocID="{23D209BC-4D1A-4716-9744-55C97FF0D19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8601D1E-FF5E-4101-92F7-1ECF1B22DE65}" type="pres">
      <dgm:prSet presAssocID="{23D209BC-4D1A-4716-9744-55C97FF0D19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5E9956-C8D7-4718-80D8-DA813DA58124}" type="pres">
      <dgm:prSet presAssocID="{A91A84D8-62C5-4B18-82EB-EEED94481593}" presName="sp" presStyleCnt="0"/>
      <dgm:spPr/>
    </dgm:pt>
    <dgm:pt modelId="{386DA32B-D266-49BE-A6F3-275A34E26A97}" type="pres">
      <dgm:prSet presAssocID="{63067C50-0F50-493B-9D54-7BFDFB17F9B1}" presName="composite" presStyleCnt="0"/>
      <dgm:spPr/>
    </dgm:pt>
    <dgm:pt modelId="{EBA84C3B-5D8A-4FF2-964C-84A333A3CF8B}" type="pres">
      <dgm:prSet presAssocID="{63067C50-0F50-493B-9D54-7BFDFB17F9B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5A07697-8AFC-4B53-8E7B-1E4F03C20E57}" type="pres">
      <dgm:prSet presAssocID="{63067C50-0F50-493B-9D54-7BFDFB17F9B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F046FA9-D565-410B-A343-6C78AE960DF6}" type="presOf" srcId="{088BD8D2-2F84-4DA8-9142-518DFBAE1EBC}" destId="{600EC619-6842-451F-A545-DA9F25B034CC}" srcOrd="0" destOrd="0" presId="urn:microsoft.com/office/officeart/2005/8/layout/chevron2"/>
    <dgm:cxn modelId="{B83AC052-1E58-44CC-95AB-FF3E21A3C862}" type="presOf" srcId="{6BD02B92-3B65-499C-92FB-CA8B4170033F}" destId="{E5A07697-8AFC-4B53-8E7B-1E4F03C20E57}" srcOrd="0" destOrd="0" presId="urn:microsoft.com/office/officeart/2005/8/layout/chevron2"/>
    <dgm:cxn modelId="{B4BA5233-9AB1-428E-BB60-5D74FB69862B}" type="presOf" srcId="{63067C50-0F50-493B-9D54-7BFDFB17F9B1}" destId="{EBA84C3B-5D8A-4FF2-964C-84A333A3CF8B}" srcOrd="0" destOrd="0" presId="urn:microsoft.com/office/officeart/2005/8/layout/chevron2"/>
    <dgm:cxn modelId="{B995C81F-AFC9-4F5A-A24D-4699CBCB75BC}" srcId="{25EC4B6B-CB9E-4316-AFA4-89402F9706AF}" destId="{088BD8D2-2F84-4DA8-9142-518DFBAE1EBC}" srcOrd="0" destOrd="0" parTransId="{6603777C-EA47-4490-8370-1F6A26056823}" sibTransId="{9E8215CF-2357-4736-8795-35EA0F87A829}"/>
    <dgm:cxn modelId="{0547E163-DD19-4774-8237-D926428595A0}" type="presOf" srcId="{CEE4CA47-7645-4221-A88B-8EB6697F5D24}" destId="{38601D1E-FF5E-4101-92F7-1ECF1B22DE65}" srcOrd="0" destOrd="0" presId="urn:microsoft.com/office/officeart/2005/8/layout/chevron2"/>
    <dgm:cxn modelId="{F248CF29-0C7B-49D1-882C-DB7AD46B68C2}" type="presOf" srcId="{25EC4B6B-CB9E-4316-AFA4-89402F9706AF}" destId="{ACEA5731-5906-4EEF-B66B-587CE9614BB4}" srcOrd="0" destOrd="0" presId="urn:microsoft.com/office/officeart/2005/8/layout/chevron2"/>
    <dgm:cxn modelId="{C1B1C0EA-164C-4EFF-B1ED-214EBC4E5BD0}" srcId="{25EC4B6B-CB9E-4316-AFA4-89402F9706AF}" destId="{63067C50-0F50-493B-9D54-7BFDFB17F9B1}" srcOrd="2" destOrd="0" parTransId="{877DE68D-1D7C-4831-A58A-BCCC308DD90C}" sibTransId="{D1D7A3D5-15B5-4FF9-8564-CABB4EC2AA8D}"/>
    <dgm:cxn modelId="{050D6FEF-F5C0-4BE5-879A-85D84CF00113}" srcId="{088BD8D2-2F84-4DA8-9142-518DFBAE1EBC}" destId="{DC5A0553-13CB-4CC6-AB22-73BADB4C5BE0}" srcOrd="0" destOrd="0" parTransId="{D2BCFAD5-8312-43A7-834E-D07748212CBC}" sibTransId="{27989983-B825-430A-80BB-C248ACC4E34E}"/>
    <dgm:cxn modelId="{B7DB8195-5580-4C7B-A7A5-D6F76516695B}" type="presOf" srcId="{DC5A0553-13CB-4CC6-AB22-73BADB4C5BE0}" destId="{328FC7F2-6E0D-48F1-8395-D2F38C52CE85}" srcOrd="0" destOrd="0" presId="urn:microsoft.com/office/officeart/2005/8/layout/chevron2"/>
    <dgm:cxn modelId="{69E4F6E6-97C7-4C32-A5C3-B483BFA174D1}" type="presOf" srcId="{23D209BC-4D1A-4716-9744-55C97FF0D196}" destId="{EBFB2934-6F8D-4C66-AD6A-8B316034353C}" srcOrd="0" destOrd="0" presId="urn:microsoft.com/office/officeart/2005/8/layout/chevron2"/>
    <dgm:cxn modelId="{FABEC91D-3B24-4DB7-B3DB-C3296E14BED0}" srcId="{25EC4B6B-CB9E-4316-AFA4-89402F9706AF}" destId="{23D209BC-4D1A-4716-9744-55C97FF0D196}" srcOrd="1" destOrd="0" parTransId="{52F1D92B-7A0A-410D-AF1F-3569E40E58D6}" sibTransId="{A91A84D8-62C5-4B18-82EB-EEED94481593}"/>
    <dgm:cxn modelId="{6B6FE043-F95A-4B8C-9106-2CF9DAF06A1C}" srcId="{63067C50-0F50-493B-9D54-7BFDFB17F9B1}" destId="{6BD02B92-3B65-499C-92FB-CA8B4170033F}" srcOrd="0" destOrd="0" parTransId="{B01910B3-2775-4902-B7A0-C00F0409CE18}" sibTransId="{C9369965-1B69-4F7E-8AC8-0317C25B2559}"/>
    <dgm:cxn modelId="{67EAC550-5F1E-4AC5-9A32-64A8DF7ED717}" srcId="{23D209BC-4D1A-4716-9744-55C97FF0D196}" destId="{CEE4CA47-7645-4221-A88B-8EB6697F5D24}" srcOrd="0" destOrd="0" parTransId="{5C7A8507-728B-4CB1-9772-1EFDB3F8ED9D}" sibTransId="{36B0F8BF-8216-46C5-847C-2C116DB7D3A3}"/>
    <dgm:cxn modelId="{FFE04B99-362B-4011-8F1C-EF014071A3A7}" type="presParOf" srcId="{ACEA5731-5906-4EEF-B66B-587CE9614BB4}" destId="{9DA7AABD-BE5C-40BF-83D1-883C7BD7F45E}" srcOrd="0" destOrd="0" presId="urn:microsoft.com/office/officeart/2005/8/layout/chevron2"/>
    <dgm:cxn modelId="{C5008912-57DA-464C-95E6-CA1D712AF39C}" type="presParOf" srcId="{9DA7AABD-BE5C-40BF-83D1-883C7BD7F45E}" destId="{600EC619-6842-451F-A545-DA9F25B034CC}" srcOrd="0" destOrd="0" presId="urn:microsoft.com/office/officeart/2005/8/layout/chevron2"/>
    <dgm:cxn modelId="{BCD12434-8A5F-49C0-B2FB-0CF5FCDD5969}" type="presParOf" srcId="{9DA7AABD-BE5C-40BF-83D1-883C7BD7F45E}" destId="{328FC7F2-6E0D-48F1-8395-D2F38C52CE85}" srcOrd="1" destOrd="0" presId="urn:microsoft.com/office/officeart/2005/8/layout/chevron2"/>
    <dgm:cxn modelId="{9DEFF2B0-6C4F-4593-BB6E-E0CC0F587CEF}" type="presParOf" srcId="{ACEA5731-5906-4EEF-B66B-587CE9614BB4}" destId="{2013CE42-1C0A-4755-B4EB-CE9A3A0C06DF}" srcOrd="1" destOrd="0" presId="urn:microsoft.com/office/officeart/2005/8/layout/chevron2"/>
    <dgm:cxn modelId="{D97194EE-DD41-49FA-8ED5-BDB2A77A96F7}" type="presParOf" srcId="{ACEA5731-5906-4EEF-B66B-587CE9614BB4}" destId="{C5542EA6-21CA-45AE-B4E4-0FCDBFC56CE7}" srcOrd="2" destOrd="0" presId="urn:microsoft.com/office/officeart/2005/8/layout/chevron2"/>
    <dgm:cxn modelId="{713692D6-7F46-447B-9C4A-23D3E2618F75}" type="presParOf" srcId="{C5542EA6-21CA-45AE-B4E4-0FCDBFC56CE7}" destId="{EBFB2934-6F8D-4C66-AD6A-8B316034353C}" srcOrd="0" destOrd="0" presId="urn:microsoft.com/office/officeart/2005/8/layout/chevron2"/>
    <dgm:cxn modelId="{5FA5A3CA-AB0C-4A36-9D35-BBBECCB5EB41}" type="presParOf" srcId="{C5542EA6-21CA-45AE-B4E4-0FCDBFC56CE7}" destId="{38601D1E-FF5E-4101-92F7-1ECF1B22DE65}" srcOrd="1" destOrd="0" presId="urn:microsoft.com/office/officeart/2005/8/layout/chevron2"/>
    <dgm:cxn modelId="{CA875243-7DEC-442A-AF22-A59BAA82F982}" type="presParOf" srcId="{ACEA5731-5906-4EEF-B66B-587CE9614BB4}" destId="{645E9956-C8D7-4718-80D8-DA813DA58124}" srcOrd="3" destOrd="0" presId="urn:microsoft.com/office/officeart/2005/8/layout/chevron2"/>
    <dgm:cxn modelId="{DF7D4F38-4F0C-4AF2-AC5F-3FC9DA828A64}" type="presParOf" srcId="{ACEA5731-5906-4EEF-B66B-587CE9614BB4}" destId="{386DA32B-D266-49BE-A6F3-275A34E26A97}" srcOrd="4" destOrd="0" presId="urn:microsoft.com/office/officeart/2005/8/layout/chevron2"/>
    <dgm:cxn modelId="{67769120-ABFB-4D84-ADA8-14C67FF36986}" type="presParOf" srcId="{386DA32B-D266-49BE-A6F3-275A34E26A97}" destId="{EBA84C3B-5D8A-4FF2-964C-84A333A3CF8B}" srcOrd="0" destOrd="0" presId="urn:microsoft.com/office/officeart/2005/8/layout/chevron2"/>
    <dgm:cxn modelId="{5BB4F60B-B4DC-4A36-97BB-FC3F4F993215}" type="presParOf" srcId="{386DA32B-D266-49BE-A6F3-275A34E26A97}" destId="{E5A07697-8AFC-4B53-8E7B-1E4F03C20E5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4641B0-28BE-4C1F-A6DB-78B488D6E388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C1E6DC0-8A19-4090-A0F1-9FCFD8F7E60F}">
      <dgm:prSet phldrT="[Text]" custT="1"/>
      <dgm:spPr/>
      <dgm:t>
        <a:bodyPr/>
        <a:lstStyle/>
        <a:p>
          <a:r>
            <a:rPr lang="cs-CZ" sz="1800" dirty="0" smtClean="0"/>
            <a:t>„</a:t>
          </a:r>
          <a:r>
            <a:rPr lang="cs-CZ" sz="2000" b="0" i="1" dirty="0" smtClean="0"/>
            <a:t>Tento svět, týž pro všechny, nestvořil žádný z bohů ani lidí, ale vždy byl, jest a bude věčně živým ohněm, rozněcujícím se  a hasnoucím podle míry.“ </a:t>
          </a:r>
          <a:endParaRPr lang="cs-CZ" sz="2000" b="0" i="1" dirty="0"/>
        </a:p>
      </dgm:t>
    </dgm:pt>
    <dgm:pt modelId="{E8122DD3-38C5-469B-A9F7-7EFAB2A9500A}" type="parTrans" cxnId="{B3EEDFD5-E105-49DD-861F-3EFAD4F5D10C}">
      <dgm:prSet/>
      <dgm:spPr/>
      <dgm:t>
        <a:bodyPr/>
        <a:lstStyle/>
        <a:p>
          <a:endParaRPr lang="cs-CZ"/>
        </a:p>
      </dgm:t>
    </dgm:pt>
    <dgm:pt modelId="{6A3CAB82-DD48-4C63-833D-9BDBE184F2B4}" type="sibTrans" cxnId="{B3EEDFD5-E105-49DD-861F-3EFAD4F5D10C}">
      <dgm:prSet/>
      <dgm:spPr/>
      <dgm:t>
        <a:bodyPr/>
        <a:lstStyle/>
        <a:p>
          <a:endParaRPr lang="cs-CZ"/>
        </a:p>
      </dgm:t>
    </dgm:pt>
    <dgm:pt modelId="{0EC26EA4-84C3-4536-B452-6F04FC2BDC24}" type="pres">
      <dgm:prSet presAssocID="{A74641B0-28BE-4C1F-A6DB-78B488D6E38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C3C16D-D626-41F1-94D5-753CC557F9EF}" type="pres">
      <dgm:prSet presAssocID="{9C1E6DC0-8A19-4090-A0F1-9FCFD8F7E60F}" presName="parentText" presStyleLbl="node1" presStyleIdx="0" presStyleCnt="1" custLinFactY="52742" custLinFactNeighborX="-510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0BB8DFE-362C-458F-B733-7E3E0DFB3141}" type="presOf" srcId="{9C1E6DC0-8A19-4090-A0F1-9FCFD8F7E60F}" destId="{08C3C16D-D626-41F1-94D5-753CC557F9EF}" srcOrd="0" destOrd="0" presId="urn:microsoft.com/office/officeart/2005/8/layout/vList2"/>
    <dgm:cxn modelId="{B3EEDFD5-E105-49DD-861F-3EFAD4F5D10C}" srcId="{A74641B0-28BE-4C1F-A6DB-78B488D6E388}" destId="{9C1E6DC0-8A19-4090-A0F1-9FCFD8F7E60F}" srcOrd="0" destOrd="0" parTransId="{E8122DD3-38C5-469B-A9F7-7EFAB2A9500A}" sibTransId="{6A3CAB82-DD48-4C63-833D-9BDBE184F2B4}"/>
    <dgm:cxn modelId="{03ED054A-9F9D-4669-BB36-2FAC5C49B2A8}" type="presOf" srcId="{A74641B0-28BE-4C1F-A6DB-78B488D6E388}" destId="{0EC26EA4-84C3-4536-B452-6F04FC2BDC24}" srcOrd="0" destOrd="0" presId="urn:microsoft.com/office/officeart/2005/8/layout/vList2"/>
    <dgm:cxn modelId="{F116AD08-0074-4B9D-B4BC-5722EF290317}" type="presParOf" srcId="{0EC26EA4-84C3-4536-B452-6F04FC2BDC24}" destId="{08C3C16D-D626-41F1-94D5-753CC557F9E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0EC619-6842-451F-A545-DA9F25B034CC}">
      <dsp:nvSpPr>
        <dsp:cNvPr id="0" name=""/>
        <dsp:cNvSpPr/>
      </dsp:nvSpPr>
      <dsp:spPr>
        <a:xfrm rot="5400000">
          <a:off x="-238635" y="238635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baseline="0" dirty="0" smtClean="0"/>
            <a:t>1</a:t>
          </a:r>
          <a:endParaRPr lang="cs-CZ" sz="4800" kern="1200" baseline="0" dirty="0"/>
        </a:p>
      </dsp:txBody>
      <dsp:txXfrm rot="5400000">
        <a:off x="-238635" y="238635"/>
        <a:ext cx="1590901" cy="1113631"/>
      </dsp:txXfrm>
    </dsp:sp>
    <dsp:sp modelId="{328FC7F2-6E0D-48F1-8395-D2F38C52CE85}">
      <dsp:nvSpPr>
        <dsp:cNvPr id="0" name=""/>
        <dsp:cNvSpPr/>
      </dsp:nvSpPr>
      <dsp:spPr>
        <a:xfrm rot="5400000">
          <a:off x="4154300" y="-3038152"/>
          <a:ext cx="1034629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b="1" kern="1200" dirty="0" smtClean="0"/>
            <a:t>Předsokratovská filozofie (7.-5. st. př. n. l.)        </a:t>
          </a:r>
          <a:r>
            <a:rPr lang="cs-CZ" sz="2100" kern="1200" dirty="0" err="1" smtClean="0"/>
            <a:t>Milétská</a:t>
          </a:r>
          <a:r>
            <a:rPr lang="cs-CZ" sz="2100" kern="1200" dirty="0" smtClean="0"/>
            <a:t> škola, Pythagorovci,Eleaté, Atomisté, </a:t>
          </a:r>
          <a:r>
            <a:rPr lang="cs-CZ" sz="2100" kern="1200" dirty="0" err="1" smtClean="0"/>
            <a:t>Herakleitos</a:t>
          </a:r>
          <a:r>
            <a:rPr lang="cs-CZ" sz="2100" kern="1200" dirty="0" smtClean="0"/>
            <a:t> z </a:t>
          </a:r>
          <a:r>
            <a:rPr lang="cs-CZ" sz="2100" kern="1200" dirty="0" err="1" smtClean="0"/>
            <a:t>Efezu</a:t>
          </a:r>
          <a:endParaRPr lang="cs-CZ" sz="2100" kern="1200" dirty="0"/>
        </a:p>
      </dsp:txBody>
      <dsp:txXfrm rot="5400000">
        <a:off x="4154300" y="-3038152"/>
        <a:ext cx="1034629" cy="7115968"/>
      </dsp:txXfrm>
    </dsp:sp>
    <dsp:sp modelId="{EBFB2934-6F8D-4C66-AD6A-8B316034353C}">
      <dsp:nvSpPr>
        <dsp:cNvPr id="0" name=""/>
        <dsp:cNvSpPr/>
      </dsp:nvSpPr>
      <dsp:spPr>
        <a:xfrm rot="5400000">
          <a:off x="-238635" y="1637902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2</a:t>
          </a:r>
          <a:endParaRPr lang="cs-CZ" sz="4800" kern="1200" dirty="0"/>
        </a:p>
      </dsp:txBody>
      <dsp:txXfrm rot="5400000">
        <a:off x="-238635" y="1637902"/>
        <a:ext cx="1590901" cy="1113631"/>
      </dsp:txXfrm>
    </dsp:sp>
    <dsp:sp modelId="{38601D1E-FF5E-4101-92F7-1ECF1B22DE65}">
      <dsp:nvSpPr>
        <dsp:cNvPr id="0" name=""/>
        <dsp:cNvSpPr/>
      </dsp:nvSpPr>
      <dsp:spPr>
        <a:xfrm rot="5400000">
          <a:off x="4154572" y="-1641673"/>
          <a:ext cx="1034086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b="1" kern="1200" dirty="0" smtClean="0"/>
            <a:t>Klasické období  (5.-4. st. př. n. l.)  </a:t>
          </a:r>
          <a:r>
            <a:rPr lang="cs-CZ" sz="2100" kern="1200" dirty="0" smtClean="0"/>
            <a:t>                                 Sofisté, Sokrates, Platon, Aristoteles</a:t>
          </a:r>
          <a:endParaRPr lang="cs-CZ" sz="2100" kern="1200" dirty="0"/>
        </a:p>
      </dsp:txBody>
      <dsp:txXfrm rot="5400000">
        <a:off x="4154572" y="-1641673"/>
        <a:ext cx="1034086" cy="7115968"/>
      </dsp:txXfrm>
    </dsp:sp>
    <dsp:sp modelId="{EBA84C3B-5D8A-4FF2-964C-84A333A3CF8B}">
      <dsp:nvSpPr>
        <dsp:cNvPr id="0" name=""/>
        <dsp:cNvSpPr/>
      </dsp:nvSpPr>
      <dsp:spPr>
        <a:xfrm rot="5400000">
          <a:off x="-238635" y="3034653"/>
          <a:ext cx="1590901" cy="11136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800" kern="1200" dirty="0" smtClean="0"/>
            <a:t>3</a:t>
          </a:r>
          <a:endParaRPr lang="cs-CZ" sz="4800" kern="1200" dirty="0"/>
        </a:p>
      </dsp:txBody>
      <dsp:txXfrm rot="5400000">
        <a:off x="-238635" y="3034653"/>
        <a:ext cx="1590901" cy="1113631"/>
      </dsp:txXfrm>
    </dsp:sp>
    <dsp:sp modelId="{E5A07697-8AFC-4B53-8E7B-1E4F03C20E57}">
      <dsp:nvSpPr>
        <dsp:cNvPr id="0" name=""/>
        <dsp:cNvSpPr/>
      </dsp:nvSpPr>
      <dsp:spPr>
        <a:xfrm rot="5400000">
          <a:off x="4154572" y="-244923"/>
          <a:ext cx="1034086" cy="711596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100" b="1" kern="1200" dirty="0" smtClean="0"/>
            <a:t>Helenismus a období pozdní antiky (4.st.př.n.l. – 529)   </a:t>
          </a:r>
          <a:r>
            <a:rPr lang="cs-CZ" sz="2100" b="0" kern="1200" dirty="0" smtClean="0"/>
            <a:t>Stoicismus, Epikureismus, Antický skepticismus, Novoplatonismus</a:t>
          </a:r>
          <a:endParaRPr lang="cs-CZ" sz="2100" b="1" kern="1200" dirty="0"/>
        </a:p>
      </dsp:txBody>
      <dsp:txXfrm rot="5400000">
        <a:off x="4154572" y="-244923"/>
        <a:ext cx="1034086" cy="71159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C3C16D-D626-41F1-94D5-753CC557F9EF}">
      <dsp:nvSpPr>
        <dsp:cNvPr id="0" name=""/>
        <dsp:cNvSpPr/>
      </dsp:nvSpPr>
      <dsp:spPr>
        <a:xfrm>
          <a:off x="0" y="4861171"/>
          <a:ext cx="4071966" cy="1711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 dirty="0" smtClean="0"/>
            <a:t>„</a:t>
          </a:r>
          <a:r>
            <a:rPr lang="cs-CZ" sz="2000" b="0" i="1" kern="1200" dirty="0" smtClean="0"/>
            <a:t>Tento svět, týž pro všechny, nestvořil žádný z bohů ani lidí, ale vždy byl, jest a bude věčně živým ohněm, rozněcujícím se  a hasnoucím podle míry.“ </a:t>
          </a:r>
          <a:endParaRPr lang="cs-CZ" sz="2000" b="0" i="1" kern="1200" dirty="0"/>
        </a:p>
      </dsp:txBody>
      <dsp:txXfrm>
        <a:off x="0" y="4861171"/>
        <a:ext cx="4071966" cy="17111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BA97D2-1DC6-4713-819F-557169457FB0}" type="datetimeFigureOut">
              <a:rPr lang="cs-CZ" smtClean="0"/>
              <a:pPr/>
              <a:t>19.5.2014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5F6E2C-5B6D-4728-941E-34CC3BA996B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pull dir="ru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lato_Silanion_Musei_Capitolini_MC1377.jpg" TargetMode="External"/><Relationship Id="rId7" Type="http://schemas.openxmlformats.org/officeDocument/2006/relationships/hyperlink" Target="http://commons.wikimedia.org/wiki/File:Heraclitus,_Johannes_Moreelse.jpg" TargetMode="External"/><Relationship Id="rId2" Type="http://schemas.openxmlformats.org/officeDocument/2006/relationships/hyperlink" Target="http://commons.wikimedia.org/wiki/File:Aristoteles_Louvr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Socrates_Louvre.jpg" TargetMode="External"/><Relationship Id="rId5" Type="http://schemas.openxmlformats.org/officeDocument/2006/relationships/hyperlink" Target="http://commons.wikimedia.org/wiki/File:MacedonEmpire.jpg" TargetMode="External"/><Relationship Id="rId4" Type="http://schemas.openxmlformats.org/officeDocument/2006/relationships/hyperlink" Target="http://commons.wikimedia.org/wiki/File:Epicurus_bust2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7851648" cy="18288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348879"/>
          <a:ext cx="7704856" cy="4153142"/>
        </p:xfrm>
        <a:graphic>
          <a:graphicData uri="http://schemas.openxmlformats.org/drawingml/2006/table">
            <a:tbl>
              <a:tblPr/>
              <a:tblGrid>
                <a:gridCol w="1962329"/>
                <a:gridCol w="5742527"/>
              </a:tblGrid>
              <a:tr h="33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OP VK 1.5 25549863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41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 projektu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Moderní škola</a:t>
                      </a: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  <a:tr h="414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Název školy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Soukromá střední škola podnikání a managementu, o.p.s.</a:t>
                      </a: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</a:tr>
              <a:tr h="41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Předmět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Občanská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nauka  (klíčová aktivita III/2)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  <a:tr h="330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Téma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Antická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filozofie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</a:tr>
              <a:tr h="41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Ročník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  <a:tr h="4141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Jméno autora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Bc.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Lenka Přichystalová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6F6"/>
                    </a:solidFill>
                  </a:tcPr>
                </a:tc>
              </a:tr>
              <a:tr h="9278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Anotace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Prezentace má za úkol přiblížit </a:t>
                      </a:r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vývoj</a:t>
                      </a:r>
                      <a:r>
                        <a:rPr lang="cs-CZ" sz="180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 myšlení v rámci antické filozofie.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  <a:tr h="415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Datum tvorby</a:t>
                      </a:r>
                      <a:endParaRPr lang="cs-CZ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473" marR="68473" marT="25677" marB="25677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27. 9. 2013</a:t>
                      </a:r>
                    </a:p>
                  </a:txBody>
                  <a:tcPr marL="68473" marR="68473" marT="25677" marB="25677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ECEC"/>
                    </a:solidFill>
                  </a:tcPr>
                </a:tc>
              </a:tr>
            </a:tbl>
          </a:graphicData>
        </a:graphic>
      </p:graphicFrame>
      <p:grpSp>
        <p:nvGrpSpPr>
          <p:cNvPr id="1026" name="Skupina 10"/>
          <p:cNvGrpSpPr>
            <a:grpSpLocks/>
          </p:cNvGrpSpPr>
          <p:nvPr/>
        </p:nvGrpSpPr>
        <p:grpSpPr bwMode="auto">
          <a:xfrm>
            <a:off x="395536" y="404664"/>
            <a:ext cx="7665505" cy="1368152"/>
            <a:chOff x="0" y="806"/>
            <a:chExt cx="77840" cy="15314"/>
          </a:xfrm>
        </p:grpSpPr>
        <p:pic>
          <p:nvPicPr>
            <p:cNvPr id="6" name="Obrázek 2" descr="Výřez obrazovky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699" y="806"/>
              <a:ext cx="66141" cy="15314"/>
            </a:xfrm>
            <a:prstGeom prst="rect">
              <a:avLst/>
            </a:prstGeom>
            <a:noFill/>
          </p:spPr>
        </p:pic>
        <p:sp>
          <p:nvSpPr>
            <p:cNvPr id="9" name="Obdélník 5"/>
            <p:cNvSpPr>
              <a:spLocks noChangeArrowheads="1"/>
            </p:cNvSpPr>
            <p:nvPr/>
          </p:nvSpPr>
          <p:spPr bwMode="auto">
            <a:xfrm>
              <a:off x="0" y="9984"/>
              <a:ext cx="9922" cy="533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" name="Skupina 10"/>
          <p:cNvGrpSpPr>
            <a:grpSpLocks/>
          </p:cNvGrpSpPr>
          <p:nvPr/>
        </p:nvGrpSpPr>
        <p:grpSpPr bwMode="auto">
          <a:xfrm>
            <a:off x="152400" y="228600"/>
            <a:ext cx="7543733" cy="1436688"/>
            <a:chOff x="0" y="0"/>
            <a:chExt cx="76063" cy="15314"/>
          </a:xfrm>
        </p:grpSpPr>
        <p:pic>
          <p:nvPicPr>
            <p:cNvPr id="10" name="Obrázek 2" descr="Výřez obrazovky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2" y="0"/>
              <a:ext cx="66141" cy="15314"/>
            </a:xfrm>
            <a:prstGeom prst="rect">
              <a:avLst/>
            </a:prstGeom>
            <a:noFill/>
          </p:spPr>
        </p:pic>
        <p:pic>
          <p:nvPicPr>
            <p:cNvPr id="11" name="Obrázek 3" descr="loga soukrškolyvjpeg.jpg"/>
            <p:cNvPicPr>
              <a:picLocks noChangeAspect="1"/>
            </p:cNvPicPr>
            <p:nvPr/>
          </p:nvPicPr>
          <p:blipFill>
            <a:blip r:embed="rId3" cstate="print"/>
            <a:srcRect r="73221" b="6723"/>
            <a:stretch>
              <a:fillRect/>
            </a:stretch>
          </p:blipFill>
          <p:spPr bwMode="auto">
            <a:xfrm>
              <a:off x="0" y="0"/>
              <a:ext cx="9922" cy="9984"/>
            </a:xfrm>
            <a:prstGeom prst="rect">
              <a:avLst/>
            </a:prstGeom>
            <a:noFill/>
          </p:spPr>
        </p:pic>
        <p:sp>
          <p:nvSpPr>
            <p:cNvPr id="13" name="Obdélník 5"/>
            <p:cNvSpPr>
              <a:spLocks noChangeArrowheads="1"/>
            </p:cNvSpPr>
            <p:nvPr/>
          </p:nvSpPr>
          <p:spPr bwMode="auto">
            <a:xfrm>
              <a:off x="0" y="9984"/>
              <a:ext cx="9922" cy="533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31" name="Skupina 10"/>
          <p:cNvGrpSpPr>
            <a:grpSpLocks/>
          </p:cNvGrpSpPr>
          <p:nvPr/>
        </p:nvGrpSpPr>
        <p:grpSpPr bwMode="auto">
          <a:xfrm>
            <a:off x="152400" y="228600"/>
            <a:ext cx="8810625" cy="1544216"/>
            <a:chOff x="0" y="0"/>
            <a:chExt cx="88837" cy="15314"/>
          </a:xfrm>
        </p:grpSpPr>
        <p:pic>
          <p:nvPicPr>
            <p:cNvPr id="14" name="Obrázek 2" descr="Výřez obrazovky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22" y="0"/>
              <a:ext cx="66141" cy="15314"/>
            </a:xfrm>
            <a:prstGeom prst="rect">
              <a:avLst/>
            </a:prstGeom>
            <a:noFill/>
          </p:spPr>
        </p:pic>
        <p:pic>
          <p:nvPicPr>
            <p:cNvPr id="15" name="Obrázek 3" descr="loga soukrškolyvjpeg.jpg"/>
            <p:cNvPicPr>
              <a:picLocks noChangeAspect="1"/>
            </p:cNvPicPr>
            <p:nvPr/>
          </p:nvPicPr>
          <p:blipFill>
            <a:blip r:embed="rId4" cstate="print"/>
            <a:srcRect r="73221" b="6723"/>
            <a:stretch>
              <a:fillRect/>
            </a:stretch>
          </p:blipFill>
          <p:spPr bwMode="auto">
            <a:xfrm>
              <a:off x="0" y="0"/>
              <a:ext cx="9922" cy="9984"/>
            </a:xfrm>
            <a:prstGeom prst="rect">
              <a:avLst/>
            </a:prstGeom>
            <a:noFill/>
          </p:spPr>
        </p:pic>
        <p:pic>
          <p:nvPicPr>
            <p:cNvPr id="16" name="Obrázek 4" descr="loga soukrškolyvjpeg.jpg"/>
            <p:cNvPicPr>
              <a:picLocks noChangeAspect="1"/>
            </p:cNvPicPr>
            <p:nvPr/>
          </p:nvPicPr>
          <p:blipFill>
            <a:blip r:embed="rId5" cstate="print"/>
            <a:srcRect l="86334" b="10297"/>
            <a:stretch>
              <a:fillRect/>
            </a:stretch>
          </p:blipFill>
          <p:spPr bwMode="auto">
            <a:xfrm>
              <a:off x="76063" y="0"/>
              <a:ext cx="12774" cy="15314"/>
            </a:xfrm>
            <a:prstGeom prst="rect">
              <a:avLst/>
            </a:prstGeom>
            <a:noFill/>
          </p:spPr>
        </p:pic>
        <p:sp>
          <p:nvSpPr>
            <p:cNvPr id="17" name="Obdélník 5"/>
            <p:cNvSpPr>
              <a:spLocks noChangeArrowheads="1"/>
            </p:cNvSpPr>
            <p:nvPr/>
          </p:nvSpPr>
          <p:spPr bwMode="auto">
            <a:xfrm>
              <a:off x="0" y="9984"/>
              <a:ext cx="9922" cy="5330"/>
            </a:xfrm>
            <a:prstGeom prst="rect">
              <a:avLst/>
            </a:prstGeom>
            <a:solidFill>
              <a:srgbClr val="FFFFFF"/>
            </a:solidFill>
            <a:ln w="25400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Platon (427-347 př.n.l.)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Existence 2 světů: svět idejí ( pravé jsoucna poznatelné pouze rozumem) a smyslový svět ( závislý na světě idejí, nedokonalý odraz světa idejí)</a:t>
            </a:r>
          </a:p>
          <a:p>
            <a:r>
              <a:rPr lang="cs-CZ" dirty="0" smtClean="0"/>
              <a:t>Omylem považujeme smyslový svět, ve kterém žijeme jako pravé bytí</a:t>
            </a:r>
          </a:p>
          <a:p>
            <a:r>
              <a:rPr lang="cs-CZ" dirty="0" smtClean="0"/>
              <a:t>Proces poznání pravdy =racionální proces rozpomínání na svět idejí (kde naše duše žila před 1.vtělením)</a:t>
            </a:r>
          </a:p>
          <a:p>
            <a:r>
              <a:rPr lang="cs-CZ" dirty="0" smtClean="0"/>
              <a:t>Duše je nesmrtelná</a:t>
            </a:r>
          </a:p>
          <a:p>
            <a:r>
              <a:rPr lang="cs-CZ" dirty="0" smtClean="0"/>
              <a:t>Ideální společnost:  základní 3 ctnosti (moudrost, statečnost, uměřenost) reprezentují: vládci – filozofové (jsou nejblíže pochopení ideje dobra), strážci a výrobci</a:t>
            </a:r>
          </a:p>
          <a:p>
            <a:r>
              <a:rPr lang="cs-CZ" dirty="0" smtClean="0"/>
              <a:t>Dílo:  25 dialogů – např. Ústava (</a:t>
            </a:r>
            <a:r>
              <a:rPr lang="cs-CZ" dirty="0" err="1" smtClean="0"/>
              <a:t>Politeia</a:t>
            </a:r>
            <a:r>
              <a:rPr lang="cs-CZ" dirty="0" smtClean="0"/>
              <a:t>), </a:t>
            </a:r>
            <a:r>
              <a:rPr lang="cs-CZ" dirty="0" err="1" smtClean="0"/>
              <a:t>Faidon</a:t>
            </a:r>
            <a:r>
              <a:rPr lang="cs-CZ" dirty="0" smtClean="0"/>
              <a:t>, Symposion, </a:t>
            </a:r>
            <a:r>
              <a:rPr lang="cs-CZ" dirty="0" err="1" smtClean="0"/>
              <a:t>Protagoras</a:t>
            </a:r>
            <a:endParaRPr lang="cs-CZ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Aristoteles (384 – 322 př.n.l.)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85720" y="1857364"/>
            <a:ext cx="5143536" cy="471490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 z největších myslitelů všech dob</a:t>
            </a:r>
          </a:p>
          <a:p>
            <a:r>
              <a:rPr lang="cs-CZ" dirty="0" smtClean="0"/>
              <a:t>Narozen ve </a:t>
            </a:r>
            <a:r>
              <a:rPr lang="cs-CZ" dirty="0" err="1" smtClean="0"/>
              <a:t>Stageiře</a:t>
            </a:r>
            <a:endParaRPr lang="cs-CZ" dirty="0" smtClean="0"/>
          </a:p>
          <a:p>
            <a:r>
              <a:rPr lang="cs-CZ" dirty="0" smtClean="0"/>
              <a:t>Platonův žák a kritik</a:t>
            </a:r>
          </a:p>
          <a:p>
            <a:r>
              <a:rPr lang="cs-CZ" dirty="0" smtClean="0"/>
              <a:t>Vychovatel Alexandra Makedonského</a:t>
            </a:r>
          </a:p>
          <a:p>
            <a:r>
              <a:rPr lang="cs-CZ" dirty="0" smtClean="0"/>
              <a:t>Založil Peripatetickou školu </a:t>
            </a:r>
            <a:r>
              <a:rPr lang="cs-CZ" dirty="0" err="1" smtClean="0"/>
              <a:t>Lykeion</a:t>
            </a:r>
            <a:r>
              <a:rPr lang="cs-CZ" dirty="0" smtClean="0"/>
              <a:t> v Athénách</a:t>
            </a:r>
          </a:p>
          <a:p>
            <a:r>
              <a:rPr lang="cs-CZ" dirty="0" smtClean="0"/>
              <a:t>Ovlivnil vývoj přírodních věd (zakladatel formální logiky)</a:t>
            </a:r>
          </a:p>
          <a:p>
            <a:r>
              <a:rPr lang="cs-CZ" dirty="0" smtClean="0"/>
              <a:t>Podstata smyslové věci je v ní samé  - každá věc = jednota látky (možnost něčím být) a formy  (duchovní princip, který v látce uskutečňuje možnost něčím být)</a:t>
            </a:r>
          </a:p>
          <a:p>
            <a:r>
              <a:rPr lang="cs-CZ" dirty="0" smtClean="0"/>
              <a:t>Prvotní impuls ke všem pohybům – 1.hybatel ( zároveň je poslední příčinou)</a:t>
            </a:r>
          </a:p>
          <a:p>
            <a:r>
              <a:rPr lang="cs-CZ" dirty="0" smtClean="0"/>
              <a:t>Díla:  Organon, Metafyzika, Etika </a:t>
            </a:r>
            <a:r>
              <a:rPr lang="cs-CZ" dirty="0" err="1" smtClean="0"/>
              <a:t>Nikomachova</a:t>
            </a:r>
            <a:r>
              <a:rPr lang="cs-CZ" dirty="0" smtClean="0"/>
              <a:t>, Poetika</a:t>
            </a:r>
          </a:p>
        </p:txBody>
      </p:sp>
      <p:pic>
        <p:nvPicPr>
          <p:cNvPr id="6" name="Zástupný symbol pro obsah 5" descr="450px-Aristoteles_Louv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57818" y="1928802"/>
            <a:ext cx="3325416" cy="4433888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Helénismus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Nová epocha řeckých dějin – počíná výboji a vytvořením říše Alexandra Makedonského</a:t>
            </a:r>
          </a:p>
          <a:p>
            <a:r>
              <a:rPr lang="cs-CZ" sz="2000" dirty="0" smtClean="0"/>
              <a:t>Sociální, kulturní a politické změny</a:t>
            </a:r>
          </a:p>
          <a:p>
            <a:r>
              <a:rPr lang="cs-CZ" sz="2000" dirty="0" smtClean="0"/>
              <a:t>Úkol helenistické filozofie: učit člověka, jak mravně, hodnotně a smysluplně žít</a:t>
            </a:r>
          </a:p>
          <a:p>
            <a:r>
              <a:rPr lang="cs-CZ" sz="2000" dirty="0" smtClean="0"/>
              <a:t>Filozofie orientovaná na etiku</a:t>
            </a:r>
          </a:p>
          <a:p>
            <a:r>
              <a:rPr lang="cs-CZ" sz="2000" dirty="0" smtClean="0"/>
              <a:t>Stoicismus, Epikureismus, Antický </a:t>
            </a:r>
            <a:r>
              <a:rPr lang="cs-CZ" sz="2000" dirty="0" err="1" smtClean="0"/>
              <a:t>skepticimus</a:t>
            </a:r>
            <a:r>
              <a:rPr lang="cs-CZ" sz="2000" dirty="0" smtClean="0"/>
              <a:t> a Novoplatonismus</a:t>
            </a:r>
          </a:p>
        </p:txBody>
      </p:sp>
      <p:pic>
        <p:nvPicPr>
          <p:cNvPr id="8" name="Obrázek 7" descr="800px-MacedonEmpi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4143380"/>
            <a:ext cx="6429420" cy="2530489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Stoicismus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Nejvlivnější helénistický filozofický směr</a:t>
            </a:r>
          </a:p>
          <a:p>
            <a:r>
              <a:rPr lang="cs-CZ" i="1" dirty="0" smtClean="0"/>
              <a:t>Stoa </a:t>
            </a:r>
            <a:r>
              <a:rPr lang="cs-CZ" i="1" dirty="0" err="1" smtClean="0"/>
              <a:t>poikilé</a:t>
            </a:r>
            <a:r>
              <a:rPr lang="cs-CZ" i="1" dirty="0" smtClean="0"/>
              <a:t> </a:t>
            </a:r>
            <a:r>
              <a:rPr lang="cs-CZ" dirty="0" smtClean="0"/>
              <a:t>= pestré sloupořadí v Athénách (místo setkávání)</a:t>
            </a:r>
          </a:p>
          <a:p>
            <a:r>
              <a:rPr lang="cs-CZ" dirty="0" smtClean="0"/>
              <a:t>Filozofie: jednota logiky (teorie poznání), fyziky (přírodní filozofie) a etiky (té předešlé části podřízeny)</a:t>
            </a:r>
          </a:p>
          <a:p>
            <a:r>
              <a:rPr lang="cs-CZ" dirty="0" smtClean="0"/>
              <a:t>Logika: pravdivé je to tvrzení, které není možné vyvrátit rozumem</a:t>
            </a:r>
          </a:p>
          <a:p>
            <a:r>
              <a:rPr lang="cs-CZ" dirty="0" smtClean="0"/>
              <a:t>Etika: žít ve shodě s přírodním řádem = žít ctnostně</a:t>
            </a:r>
          </a:p>
          <a:p>
            <a:r>
              <a:rPr lang="cs-CZ" dirty="0" smtClean="0"/>
              <a:t>Zakladatel: </a:t>
            </a:r>
            <a:r>
              <a:rPr lang="cs-CZ" dirty="0" err="1" smtClean="0"/>
              <a:t>Zenon</a:t>
            </a:r>
            <a:r>
              <a:rPr lang="cs-CZ" dirty="0" smtClean="0"/>
              <a:t> z </a:t>
            </a:r>
            <a:r>
              <a:rPr lang="cs-CZ" dirty="0" err="1" smtClean="0"/>
              <a:t>Kitia</a:t>
            </a:r>
            <a:endParaRPr lang="cs-CZ" dirty="0" smtClean="0"/>
          </a:p>
          <a:p>
            <a:r>
              <a:rPr lang="cs-CZ" dirty="0" err="1" smtClean="0"/>
              <a:t>Chrysippos</a:t>
            </a:r>
            <a:r>
              <a:rPr lang="cs-CZ" dirty="0" smtClean="0"/>
              <a:t>, Seneca, </a:t>
            </a:r>
            <a:r>
              <a:rPr lang="cs-CZ" dirty="0" err="1" smtClean="0"/>
              <a:t>Marcus</a:t>
            </a:r>
            <a:r>
              <a:rPr lang="cs-CZ" dirty="0" smtClean="0"/>
              <a:t> </a:t>
            </a:r>
            <a:r>
              <a:rPr lang="cs-CZ" dirty="0" err="1" smtClean="0"/>
              <a:t>Aurelius</a:t>
            </a:r>
            <a:endParaRPr lang="cs-CZ" dirty="0"/>
          </a:p>
        </p:txBody>
      </p:sp>
      <p:pic>
        <p:nvPicPr>
          <p:cNvPr id="7" name="Zástupný symbol pro obsah 6" descr="312px-Zeno_of_Citium_pushki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29190" y="1000108"/>
            <a:ext cx="2893045" cy="5554275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Epikureismus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8992" y="1785926"/>
            <a:ext cx="5324484" cy="4786346"/>
          </a:xfrm>
        </p:spPr>
        <p:txBody>
          <a:bodyPr>
            <a:normAutofit fontScale="85000" lnSpcReduction="20000"/>
          </a:bodyPr>
          <a:lstStyle/>
          <a:p>
            <a:r>
              <a:rPr lang="cs-CZ" sz="3600" b="1" dirty="0" smtClean="0"/>
              <a:t>Epikuros ze Samu </a:t>
            </a:r>
            <a:r>
              <a:rPr lang="cs-CZ" dirty="0" smtClean="0"/>
              <a:t>( 341  - 270 př.n.l.)</a:t>
            </a:r>
          </a:p>
          <a:p>
            <a:pPr>
              <a:buFontTx/>
              <a:buChar char="-"/>
            </a:pPr>
            <a:r>
              <a:rPr lang="cs-CZ" dirty="0" smtClean="0"/>
              <a:t>Zakladatel epikureismu</a:t>
            </a:r>
          </a:p>
          <a:p>
            <a:pPr>
              <a:buFontTx/>
              <a:buChar char="-"/>
            </a:pPr>
            <a:r>
              <a:rPr lang="cs-CZ" dirty="0" smtClean="0"/>
              <a:t>Filozofie jako jednota logiky, fyziky a etiky</a:t>
            </a:r>
          </a:p>
          <a:p>
            <a:pPr>
              <a:buFontTx/>
              <a:buChar char="-"/>
            </a:pPr>
            <a:r>
              <a:rPr lang="cs-CZ" dirty="0" smtClean="0"/>
              <a:t>Fyzika: rozvinutí atomismu – odmítá Demokritovo pojetí pohybu atomu po předem určených drahách </a:t>
            </a:r>
          </a:p>
          <a:p>
            <a:pPr>
              <a:buFontTx/>
              <a:buChar char="-"/>
            </a:pPr>
            <a:r>
              <a:rPr lang="cs-CZ" dirty="0" smtClean="0"/>
              <a:t>přičítá mu svobodnou odchylku – základ svobody člověka ale i jeho zodpovědnosti za svůj život</a:t>
            </a:r>
          </a:p>
          <a:p>
            <a:pPr>
              <a:buFontTx/>
              <a:buChar char="-"/>
            </a:pPr>
            <a:r>
              <a:rPr lang="cs-CZ" dirty="0" smtClean="0"/>
              <a:t>Etika: cílem života je slast (přirozený stav člověka) = neexistence bolesti a strasti</a:t>
            </a:r>
          </a:p>
          <a:p>
            <a:pPr>
              <a:buFontTx/>
              <a:buChar char="-"/>
            </a:pPr>
            <a:r>
              <a:rPr lang="cs-CZ" dirty="0" smtClean="0"/>
              <a:t>hierarchie slastí </a:t>
            </a:r>
            <a:endParaRPr lang="cs-CZ" dirty="0"/>
          </a:p>
        </p:txBody>
      </p:sp>
      <p:pic>
        <p:nvPicPr>
          <p:cNvPr id="5" name="Zástupný symbol pro obsah 4" descr="354px-Epicurus_bust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4348" y="1928802"/>
            <a:ext cx="2786082" cy="4384875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Antický skepticismus a Novoplatonismus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ANTICKÝ SKEPTICISMUS</a:t>
            </a:r>
          </a:p>
          <a:p>
            <a:r>
              <a:rPr lang="cs-CZ" dirty="0" smtClean="0"/>
              <a:t>Reaguje na spor mezi dvěma pohledy – stoickým a </a:t>
            </a:r>
            <a:r>
              <a:rPr lang="cs-CZ" dirty="0" err="1" smtClean="0"/>
              <a:t>epikurovským</a:t>
            </a:r>
            <a:endParaRPr lang="cs-CZ" dirty="0" smtClean="0"/>
          </a:p>
          <a:p>
            <a:r>
              <a:rPr lang="cs-CZ" dirty="0" smtClean="0"/>
              <a:t>Stanovisko pochybování o možnostech a důvěryhodnosti lidského poznání</a:t>
            </a:r>
          </a:p>
          <a:p>
            <a:r>
              <a:rPr lang="cs-CZ" b="1" dirty="0" err="1" smtClean="0"/>
              <a:t>Pyrrhon</a:t>
            </a:r>
            <a:r>
              <a:rPr lang="cs-CZ" b="1" dirty="0" smtClean="0"/>
              <a:t> z </a:t>
            </a:r>
            <a:r>
              <a:rPr lang="cs-CZ" b="1" dirty="0" err="1" smtClean="0"/>
              <a:t>Elidy</a:t>
            </a:r>
            <a:r>
              <a:rPr lang="cs-CZ" b="1" dirty="0" smtClean="0"/>
              <a:t> (365 – 275 př.n.l.)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Zakladatel skepticismu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Filosof usilující o blažený život – 3 otázky: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Jaké jsou věci? Nevím, nemohu je poznat.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Jaký postoj k nim mám zaujímat? Zdržet se úsudku o nich.</a:t>
            </a:r>
          </a:p>
          <a:p>
            <a:pPr>
              <a:buFont typeface="Wingdings" pitchFamily="2" charset="2"/>
              <a:buChar char="Ø"/>
            </a:pPr>
            <a:r>
              <a:rPr lang="cs-CZ" sz="2200" dirty="0" smtClean="0"/>
              <a:t>Co tím získám? Klid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dirty="0" smtClean="0"/>
              <a:t>NOVOPLATONISMUS</a:t>
            </a:r>
          </a:p>
          <a:p>
            <a:r>
              <a:rPr lang="cs-CZ" dirty="0" smtClean="0"/>
              <a:t>Obnova Platonovy filozofie</a:t>
            </a:r>
          </a:p>
          <a:p>
            <a:r>
              <a:rPr lang="cs-CZ" dirty="0" smtClean="0"/>
              <a:t>Poslední filozofický systém antiky</a:t>
            </a:r>
          </a:p>
          <a:p>
            <a:r>
              <a:rPr lang="cs-CZ" b="1" dirty="0" err="1" smtClean="0"/>
              <a:t>Plotínos</a:t>
            </a:r>
            <a:r>
              <a:rPr lang="cs-CZ" b="1" dirty="0" smtClean="0"/>
              <a:t> (205 – 270) </a:t>
            </a:r>
            <a:r>
              <a:rPr lang="cs-CZ" dirty="0" smtClean="0"/>
              <a:t>vytvořil vlastní systém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Na jaká období dělíme antickou filozofii?</a:t>
            </a:r>
          </a:p>
          <a:p>
            <a:r>
              <a:rPr lang="cs-CZ" sz="3200" dirty="0" smtClean="0"/>
              <a:t>Kdo se zabýval tzv. </a:t>
            </a:r>
            <a:r>
              <a:rPr lang="cs-CZ" sz="3200" dirty="0" err="1" smtClean="0"/>
              <a:t>aproriemi</a:t>
            </a:r>
            <a:r>
              <a:rPr lang="cs-CZ" sz="3200" dirty="0" smtClean="0"/>
              <a:t>?</a:t>
            </a:r>
          </a:p>
          <a:p>
            <a:r>
              <a:rPr lang="cs-CZ" sz="3200" dirty="0" smtClean="0"/>
              <a:t>Komu se říká „temný filozof“ ?</a:t>
            </a:r>
          </a:p>
          <a:p>
            <a:r>
              <a:rPr lang="cs-CZ" sz="3200" dirty="0" smtClean="0"/>
              <a:t>Vysvětlete termín etický intelektualismus.</a:t>
            </a:r>
          </a:p>
          <a:p>
            <a:r>
              <a:rPr lang="cs-CZ" sz="3200" dirty="0" smtClean="0"/>
              <a:t>Uveďte nejvýznamnější dílo Platona.</a:t>
            </a:r>
          </a:p>
          <a:p>
            <a:r>
              <a:rPr lang="cs-CZ" sz="3200" dirty="0" smtClean="0"/>
              <a:t>Jak se jmenovala škola, kterou založil Aristoteles?</a:t>
            </a:r>
          </a:p>
          <a:p>
            <a:pPr>
              <a:buNone/>
            </a:pPr>
            <a:endParaRPr lang="cs-CZ" sz="3200" dirty="0" smtClean="0"/>
          </a:p>
          <a:p>
            <a:endParaRPr lang="cs-CZ" sz="3200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400" dirty="0" smtClean="0"/>
              <a:t>BLECHA, Ivan. </a:t>
            </a:r>
            <a:r>
              <a:rPr lang="cs-CZ" sz="1400" i="1" dirty="0" smtClean="0"/>
              <a:t>Filosofie</a:t>
            </a:r>
            <a:r>
              <a:rPr lang="cs-CZ" sz="1400" dirty="0" smtClean="0"/>
              <a:t>. 4. </a:t>
            </a:r>
            <a:r>
              <a:rPr lang="cs-CZ" sz="1400" dirty="0" err="1" smtClean="0"/>
              <a:t>opr</a:t>
            </a:r>
            <a:r>
              <a:rPr lang="cs-CZ" sz="1400" dirty="0" smtClean="0"/>
              <a:t>. a </a:t>
            </a:r>
            <a:r>
              <a:rPr lang="cs-CZ" sz="1400" dirty="0" err="1" smtClean="0"/>
              <a:t>rozš</a:t>
            </a:r>
            <a:r>
              <a:rPr lang="cs-CZ" sz="1400" dirty="0" smtClean="0"/>
              <a:t>. </a:t>
            </a:r>
            <a:r>
              <a:rPr lang="cs-CZ" sz="1400" dirty="0" err="1" smtClean="0"/>
              <a:t>vyd</a:t>
            </a:r>
            <a:r>
              <a:rPr lang="cs-CZ" sz="1400" dirty="0" smtClean="0"/>
              <a:t>. Olomouc: Nakladatelství Olomouc, 2002, 279 s. ISBN 8071821470.</a:t>
            </a:r>
          </a:p>
          <a:p>
            <a:r>
              <a:rPr lang="cs-CZ" sz="1400" dirty="0" smtClean="0"/>
              <a:t>DVOŘÁK, Jan, a kol. Odmaturuj ze společenských věd. 1. </a:t>
            </a:r>
            <a:r>
              <a:rPr lang="cs-CZ" sz="1400" dirty="0" err="1" smtClean="0"/>
              <a:t>vyd</a:t>
            </a:r>
            <a:r>
              <a:rPr lang="cs-CZ" sz="1400" dirty="0" smtClean="0"/>
              <a:t>. Brno: </a:t>
            </a:r>
            <a:r>
              <a:rPr lang="cs-CZ" sz="1400" dirty="0" err="1" smtClean="0"/>
              <a:t>Didaktis</a:t>
            </a:r>
            <a:r>
              <a:rPr lang="cs-CZ" sz="1400" dirty="0" smtClean="0"/>
              <a:t>, 2008, 256 s. ISBN 978-80-7358-122-0</a:t>
            </a:r>
          </a:p>
          <a:p>
            <a:r>
              <a:rPr lang="cs-CZ" sz="1400" dirty="0" err="1" smtClean="0"/>
              <a:t>Eric</a:t>
            </a:r>
            <a:r>
              <a:rPr lang="cs-CZ" sz="1400" dirty="0" smtClean="0"/>
              <a:t> </a:t>
            </a:r>
            <a:r>
              <a:rPr lang="cs-CZ" sz="1400" dirty="0" err="1" smtClean="0"/>
              <a:t>Gaba</a:t>
            </a:r>
            <a:r>
              <a:rPr lang="cs-CZ" sz="1400" dirty="0" smtClean="0"/>
              <a:t>.</a:t>
            </a:r>
            <a:r>
              <a:rPr lang="pt-BR" sz="1400" i="1" dirty="0" smtClean="0"/>
              <a:t> 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2"/>
              </a:rPr>
              <a:t>http://commons.wikimedia.org/wiki/File:Aristoteles_Louvre.jpg</a:t>
            </a:r>
            <a:endParaRPr lang="cs-CZ" sz="1400" dirty="0" smtClean="0"/>
          </a:p>
          <a:p>
            <a:r>
              <a:rPr lang="cs-CZ" sz="1400" dirty="0" err="1" smtClean="0"/>
              <a:t>Marie</a:t>
            </a:r>
            <a:r>
              <a:rPr lang="cs-CZ" sz="1400" dirty="0" smtClean="0"/>
              <a:t>-Lan </a:t>
            </a:r>
            <a:r>
              <a:rPr lang="cs-CZ" sz="1400" dirty="0" err="1" smtClean="0"/>
              <a:t>Nguyen</a:t>
            </a:r>
            <a:r>
              <a:rPr lang="cs-CZ" sz="1400" dirty="0" smtClean="0"/>
              <a:t> 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3"/>
              </a:rPr>
              <a:t>http://commons.wikimedia.org/wiki/File:Plato_Silanion_Musei_Capitolini_MC1377.jpg</a:t>
            </a:r>
            <a:endParaRPr lang="cs-CZ" sz="1400" dirty="0" smtClean="0"/>
          </a:p>
          <a:p>
            <a:r>
              <a:rPr lang="cs-CZ" sz="1400" dirty="0" err="1" smtClean="0"/>
              <a:t>Shakko</a:t>
            </a:r>
            <a:r>
              <a:rPr lang="cs-CZ" sz="1400" dirty="0" smtClean="0"/>
              <a:t>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http://commons.wikimedia.org/wiki/File:Zeno_of_Citium_pushkin.jpg</a:t>
            </a:r>
          </a:p>
          <a:p>
            <a:r>
              <a:rPr lang="cs-CZ" sz="1400" dirty="0" err="1" smtClean="0"/>
              <a:t>ChrisO</a:t>
            </a:r>
            <a:r>
              <a:rPr lang="cs-CZ" sz="1400" dirty="0" smtClean="0"/>
              <a:t>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4"/>
              </a:rPr>
              <a:t>http://commons.wikimedia.org/wiki/File:Epicurus_bust2.jpg</a:t>
            </a:r>
            <a:endParaRPr lang="cs-CZ" sz="1400" dirty="0" smtClean="0"/>
          </a:p>
          <a:p>
            <a:r>
              <a:rPr lang="cs-CZ" sz="1400" dirty="0" err="1" smtClean="0"/>
              <a:t>Generic</a:t>
            </a:r>
            <a:r>
              <a:rPr lang="cs-CZ" sz="1400" dirty="0" smtClean="0"/>
              <a:t> </a:t>
            </a:r>
            <a:r>
              <a:rPr lang="cs-CZ" sz="1400" dirty="0" err="1" smtClean="0"/>
              <a:t>Mapping</a:t>
            </a:r>
            <a:r>
              <a:rPr lang="cs-CZ" sz="1400" dirty="0" smtClean="0"/>
              <a:t> </a:t>
            </a:r>
            <a:r>
              <a:rPr lang="cs-CZ" sz="1400" dirty="0" err="1" smtClean="0"/>
              <a:t>Tools</a:t>
            </a:r>
            <a:r>
              <a:rPr lang="cs-CZ" sz="1400" dirty="0" smtClean="0"/>
              <a:t>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 </a:t>
            </a:r>
          </a:p>
          <a:p>
            <a:pPr>
              <a:buNone/>
            </a:pPr>
            <a:r>
              <a:rPr lang="cs-CZ" sz="1400" dirty="0" smtClean="0"/>
              <a:t>       </a:t>
            </a:r>
            <a:r>
              <a:rPr lang="cs-CZ" sz="1400" dirty="0" smtClean="0">
                <a:hlinkClick r:id="rId5"/>
              </a:rPr>
              <a:t>http://commons.wikimedia.org/wiki/File:MacedonEmpire.jpg</a:t>
            </a:r>
            <a:endParaRPr lang="cs-CZ" sz="1400" dirty="0" smtClean="0"/>
          </a:p>
          <a:p>
            <a:r>
              <a:rPr lang="cs-CZ" sz="1400" dirty="0" err="1" smtClean="0"/>
              <a:t>Sting</a:t>
            </a:r>
            <a:r>
              <a:rPr lang="cs-CZ" sz="1400" dirty="0" smtClean="0"/>
              <a:t>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6"/>
              </a:rPr>
              <a:t>http://commons.wikimedia.org/wiki/File:Socrates_Louvre.jpg</a:t>
            </a:r>
            <a:endParaRPr lang="cs-CZ" sz="1400" dirty="0" smtClean="0"/>
          </a:p>
          <a:p>
            <a:r>
              <a:rPr lang="cs-CZ" sz="1400" dirty="0" smtClean="0"/>
              <a:t>AUTOR NEUVEDEN.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</a:t>
            </a:r>
            <a:r>
              <a:rPr lang="cs-CZ" sz="1400" dirty="0" smtClean="0">
                <a:hlinkClick r:id="rId7"/>
              </a:rPr>
              <a:t>http://commons.wikimedia.org/wiki/File:Heraclitus,_Johannes_Moreelse.jpg</a:t>
            </a:r>
            <a:endParaRPr lang="cs-CZ" sz="1400" dirty="0" smtClean="0"/>
          </a:p>
          <a:p>
            <a:r>
              <a:rPr lang="cs-CZ" sz="1400" dirty="0" err="1" smtClean="0"/>
              <a:t>A</a:t>
            </a:r>
            <a:r>
              <a:rPr lang="cs-CZ" sz="1400" dirty="0" smtClean="0"/>
              <a:t>.</a:t>
            </a:r>
            <a:r>
              <a:rPr lang="cs-CZ" sz="1400" dirty="0" err="1" smtClean="0"/>
              <a:t>Savin</a:t>
            </a:r>
            <a:r>
              <a:rPr lang="cs-CZ" sz="1400" dirty="0" smtClean="0"/>
              <a:t>. </a:t>
            </a:r>
            <a:r>
              <a:rPr lang="pt-BR" sz="1400" i="1" dirty="0" smtClean="0"/>
              <a:t>http://</a:t>
            </a:r>
            <a:r>
              <a:rPr lang="cs-CZ" sz="1400" i="1" dirty="0" err="1" smtClean="0"/>
              <a:t>commons.wikimedia.org</a:t>
            </a:r>
            <a:r>
              <a:rPr lang="pt-BR" sz="1400" dirty="0" smtClean="0"/>
              <a:t> [online]. [cit. 22.2.2014]. Dostupný na WWW:</a:t>
            </a:r>
            <a:r>
              <a:rPr lang="cs-CZ" sz="1400" dirty="0" smtClean="0"/>
              <a:t> http://commons.wikimedia.org/wiki/File:Attica_06-13_Athens_50_View_from_Philopappos_-_Acropolis_Hill.jpg</a:t>
            </a:r>
          </a:p>
          <a:p>
            <a:endParaRPr lang="cs-CZ" sz="1400" dirty="0" smtClean="0"/>
          </a:p>
          <a:p>
            <a:pPr>
              <a:buNone/>
            </a:pPr>
            <a:endParaRPr lang="cs-CZ" sz="1400" dirty="0" smtClean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Antická filozofie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0EC619-6842-451F-A545-DA9F25B034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00EC619-6842-451F-A545-DA9F25B034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FB2934-6F8D-4C66-AD6A-8B3160343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BFB2934-6F8D-4C66-AD6A-8B3160343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BA84C3B-5D8A-4FF2-964C-84A333A3CF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BA84C3B-5D8A-4FF2-964C-84A333A3CF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8FC7F2-6E0D-48F1-8395-D2F38C52CE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328FC7F2-6E0D-48F1-8395-D2F38C52CE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8601D1E-FF5E-4101-92F7-1ECF1B22DE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38601D1E-FF5E-4101-92F7-1ECF1B22DE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A07697-8AFC-4B53-8E7B-1E4F03C20E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E5A07697-8AFC-4B53-8E7B-1E4F03C20E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Miléťané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Město </a:t>
            </a:r>
            <a:r>
              <a:rPr lang="cs-CZ" sz="2000" dirty="0" err="1" smtClean="0"/>
              <a:t>Milétos</a:t>
            </a:r>
            <a:r>
              <a:rPr lang="cs-CZ" sz="2000" dirty="0" smtClean="0"/>
              <a:t> = nejrozvinutější městská osada na pobřeží Malé Asie</a:t>
            </a:r>
          </a:p>
          <a:p>
            <a:r>
              <a:rPr lang="cs-CZ" sz="2000" dirty="0" smtClean="0"/>
              <a:t>1. filozofové – realizace přechodu od mýtu k logu (filozofie)</a:t>
            </a:r>
          </a:p>
          <a:p>
            <a:r>
              <a:rPr lang="cs-CZ" sz="2000" dirty="0" smtClean="0"/>
              <a:t>Svět jako příroda prostřednictvím představy kosmu</a:t>
            </a:r>
          </a:p>
          <a:p>
            <a:r>
              <a:rPr lang="cs-CZ" sz="2000" dirty="0" smtClean="0"/>
              <a:t>Kosmos = řád, uspořádání, harmonická vyváženost a krása (tzv. kosmologie)</a:t>
            </a:r>
          </a:p>
          <a:p>
            <a:r>
              <a:rPr lang="cs-CZ" sz="2000" dirty="0" smtClean="0"/>
              <a:t>Hledali prazáklad všeho dění = </a:t>
            </a:r>
            <a:r>
              <a:rPr lang="cs-CZ" sz="2000" dirty="0" err="1" smtClean="0"/>
              <a:t>arché</a:t>
            </a:r>
            <a:r>
              <a:rPr lang="cs-CZ" sz="2000" dirty="0" smtClean="0"/>
              <a:t> (pralátka) – počátek i konec</a:t>
            </a:r>
          </a:p>
          <a:p>
            <a:pPr>
              <a:buNone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400" b="1" dirty="0" err="1" smtClean="0"/>
              <a:t>Thalés</a:t>
            </a:r>
            <a:r>
              <a:rPr lang="cs-CZ" sz="2400" b="1" dirty="0" smtClean="0"/>
              <a:t> </a:t>
            </a:r>
            <a:r>
              <a:rPr lang="cs-CZ" sz="2000" dirty="0" smtClean="0"/>
              <a:t> </a:t>
            </a:r>
            <a:r>
              <a:rPr lang="cs-CZ" sz="2000" dirty="0" err="1" smtClean="0"/>
              <a:t>arché</a:t>
            </a:r>
            <a:r>
              <a:rPr lang="cs-CZ" sz="2000" dirty="0" smtClean="0"/>
              <a:t> =  voda</a:t>
            </a:r>
          </a:p>
          <a:p>
            <a:pPr>
              <a:buFontTx/>
              <a:buChar char="-"/>
            </a:pPr>
            <a:r>
              <a:rPr lang="cs-CZ" sz="2400" b="1" dirty="0" err="1" smtClean="0"/>
              <a:t>Anaximandros</a:t>
            </a:r>
            <a:r>
              <a:rPr lang="cs-CZ" sz="2400" b="1" dirty="0" smtClean="0"/>
              <a:t> </a:t>
            </a:r>
            <a:r>
              <a:rPr lang="cs-CZ" sz="2000" dirty="0" err="1" smtClean="0"/>
              <a:t>arché</a:t>
            </a:r>
            <a:r>
              <a:rPr lang="cs-CZ" sz="2000" dirty="0" smtClean="0"/>
              <a:t> = </a:t>
            </a:r>
            <a:r>
              <a:rPr lang="cs-CZ" sz="2000" dirty="0" err="1" smtClean="0"/>
              <a:t>apeiron</a:t>
            </a:r>
            <a:r>
              <a:rPr lang="cs-CZ" sz="2000" dirty="0" smtClean="0"/>
              <a:t> (neomezeno, neurčito)</a:t>
            </a:r>
          </a:p>
          <a:p>
            <a:pPr>
              <a:buFontTx/>
              <a:buChar char="-"/>
            </a:pPr>
            <a:r>
              <a:rPr lang="cs-CZ" sz="2400" b="1" dirty="0" err="1" smtClean="0"/>
              <a:t>Anaximenés</a:t>
            </a:r>
            <a:r>
              <a:rPr lang="cs-CZ" sz="2400" b="1" dirty="0" smtClean="0"/>
              <a:t> </a:t>
            </a:r>
            <a:r>
              <a:rPr lang="cs-CZ" sz="2000" dirty="0" err="1" smtClean="0"/>
              <a:t>arché</a:t>
            </a:r>
            <a:r>
              <a:rPr lang="cs-CZ" sz="2000" dirty="0" smtClean="0"/>
              <a:t> = vzduch</a:t>
            </a:r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Hérakleitos</a:t>
            </a:r>
            <a:r>
              <a:rPr lang="cs-CZ" dirty="0" smtClean="0"/>
              <a:t> z </a:t>
            </a:r>
            <a:r>
              <a:rPr lang="cs-CZ" dirty="0" err="1" smtClean="0"/>
              <a:t>Efezu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 rodu </a:t>
            </a:r>
            <a:r>
              <a:rPr lang="cs-CZ" sz="2000" dirty="0" err="1" smtClean="0"/>
              <a:t>efezkých</a:t>
            </a:r>
            <a:r>
              <a:rPr lang="cs-CZ" sz="2000" dirty="0" smtClean="0"/>
              <a:t> </a:t>
            </a:r>
            <a:r>
              <a:rPr lang="cs-CZ" sz="2000" dirty="0" smtClean="0"/>
              <a:t>králů, znechucen </a:t>
            </a:r>
            <a:r>
              <a:rPr lang="cs-CZ" sz="2000" dirty="0" smtClean="0"/>
              <a:t>politickým </a:t>
            </a:r>
            <a:r>
              <a:rPr lang="cs-CZ" sz="2000" dirty="0" smtClean="0"/>
              <a:t>vývojem v </a:t>
            </a:r>
            <a:r>
              <a:rPr lang="cs-CZ" sz="2000" dirty="0" err="1" smtClean="0"/>
              <a:t>Efezu</a:t>
            </a:r>
            <a:r>
              <a:rPr lang="cs-CZ" sz="2000" dirty="0" smtClean="0"/>
              <a:t>, chtěl se věnovat filozofii </a:t>
            </a:r>
            <a:r>
              <a:rPr lang="cs-CZ" sz="2000" dirty="0" smtClean="0">
                <a:sym typeface="Wingdings" pitchFamily="2" charset="2"/>
              </a:rPr>
              <a:t> králem jeho bratr</a:t>
            </a:r>
          </a:p>
          <a:p>
            <a:r>
              <a:rPr lang="cs-CZ" sz="2000" dirty="0" smtClean="0">
                <a:sym typeface="Wingdings" pitchFamily="2" charset="2"/>
              </a:rPr>
              <a:t>„temný filozof“, samouk, složitý myšlenkový systém</a:t>
            </a:r>
          </a:p>
          <a:p>
            <a:r>
              <a:rPr lang="cs-CZ" sz="2000" dirty="0" smtClean="0">
                <a:sym typeface="Wingdings" pitchFamily="2" charset="2"/>
              </a:rPr>
              <a:t>Podstatou světa = </a:t>
            </a:r>
            <a:r>
              <a:rPr lang="cs-CZ" sz="2000" b="1" dirty="0" smtClean="0">
                <a:sym typeface="Wingdings" pitchFamily="2" charset="2"/>
              </a:rPr>
              <a:t>oheň</a:t>
            </a:r>
            <a:r>
              <a:rPr lang="cs-CZ" sz="2000" dirty="0" smtClean="0">
                <a:sym typeface="Wingdings" pitchFamily="2" charset="2"/>
              </a:rPr>
              <a:t> – v jeho rozněcování a uhasínání (podle zákona logu) vznikají a zanikají jednotlivé věci</a:t>
            </a:r>
          </a:p>
          <a:p>
            <a:r>
              <a:rPr lang="cs-CZ" sz="2000" dirty="0" smtClean="0">
                <a:sym typeface="Wingdings" pitchFamily="2" charset="2"/>
              </a:rPr>
              <a:t>Svět = neustálá změna, jeho podstatou je dění</a:t>
            </a:r>
            <a:endParaRPr lang="cs-CZ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14348" y="-357214"/>
          <a:ext cx="4071966" cy="6572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Obrázek 4" descr="Heraclitus,_Johannes_Moreels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57884" y="3857628"/>
            <a:ext cx="3044574" cy="2571768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Eleaté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Škola ve městě Elea</a:t>
            </a:r>
          </a:p>
          <a:p>
            <a:r>
              <a:rPr lang="cs-CZ" dirty="0" smtClean="0"/>
              <a:t>Vztah mezi pravým poznáním (</a:t>
            </a:r>
            <a:r>
              <a:rPr lang="cs-CZ" dirty="0" err="1" smtClean="0"/>
              <a:t>doxa</a:t>
            </a:r>
            <a:r>
              <a:rPr lang="cs-CZ" dirty="0" smtClean="0"/>
              <a:t> – výsledek práce rozumu) a pouhým zdáním ( </a:t>
            </a:r>
            <a:r>
              <a:rPr lang="cs-CZ" dirty="0" err="1" smtClean="0"/>
              <a:t>epistémé</a:t>
            </a:r>
            <a:r>
              <a:rPr lang="cs-CZ" dirty="0" smtClean="0"/>
              <a:t> – výsledek klamu smyslů)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err="1" smtClean="0"/>
              <a:t>Xenofanés</a:t>
            </a:r>
            <a:r>
              <a:rPr lang="cs-CZ" dirty="0" smtClean="0"/>
              <a:t>  zakladatel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/>
              <a:t>Parmenidés</a:t>
            </a:r>
            <a:r>
              <a:rPr lang="cs-CZ" dirty="0" smtClean="0"/>
              <a:t>   rozumové poznání nás vede k pravdě</a:t>
            </a:r>
          </a:p>
          <a:p>
            <a:pPr>
              <a:buFont typeface="Wingdings" pitchFamily="2" charset="2"/>
              <a:buChar char="§"/>
            </a:pPr>
            <a:r>
              <a:rPr lang="cs-CZ" b="1" dirty="0" err="1" smtClean="0"/>
              <a:t>Zenon</a:t>
            </a:r>
            <a:r>
              <a:rPr lang="cs-CZ" b="1" dirty="0" smtClean="0"/>
              <a:t> z </a:t>
            </a:r>
            <a:r>
              <a:rPr lang="cs-CZ" b="1" dirty="0" err="1" smtClean="0"/>
              <a:t>Kitia</a:t>
            </a:r>
            <a:r>
              <a:rPr lang="cs-CZ" b="1" dirty="0" smtClean="0"/>
              <a:t> </a:t>
            </a:r>
            <a:r>
              <a:rPr lang="cs-CZ" dirty="0" smtClean="0"/>
              <a:t> dokazuje neexistenci pohybu – tzv. </a:t>
            </a:r>
            <a:r>
              <a:rPr lang="cs-CZ" dirty="0" err="1" smtClean="0"/>
              <a:t>aprorie</a:t>
            </a:r>
            <a:r>
              <a:rPr lang="cs-CZ" dirty="0" smtClean="0"/>
              <a:t> = paradoxy týkající se pohybu ( Achilles a želva)</a:t>
            </a:r>
            <a:endParaRPr lang="cs-CZ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Atomisté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200" dirty="0" smtClean="0"/>
              <a:t>Není jen 1 </a:t>
            </a:r>
            <a:r>
              <a:rPr lang="cs-CZ" sz="2200" dirty="0" err="1" smtClean="0"/>
              <a:t>arché</a:t>
            </a:r>
            <a:r>
              <a:rPr lang="cs-CZ" sz="2200" dirty="0" smtClean="0"/>
              <a:t>, ale více základních elementů – ty vůči  sobě v napětí, vzájemně se ovlivňují </a:t>
            </a:r>
            <a:r>
              <a:rPr lang="cs-CZ" sz="2200" dirty="0" smtClean="0">
                <a:sym typeface="Wingdings" pitchFamily="2" charset="2"/>
              </a:rPr>
              <a:t> jejich proměny a pohyb </a:t>
            </a:r>
          </a:p>
          <a:p>
            <a:pPr>
              <a:buNone/>
            </a:pPr>
            <a:r>
              <a:rPr lang="cs-CZ" sz="2200" dirty="0" smtClean="0">
                <a:sym typeface="Wingdings" pitchFamily="2" charset="2"/>
              </a:rPr>
              <a:t>    ( dynamický princip) = ATOMISMUS</a:t>
            </a:r>
          </a:p>
          <a:p>
            <a:r>
              <a:rPr lang="cs-CZ" sz="2200" b="1" dirty="0" err="1" smtClean="0">
                <a:sym typeface="Wingdings" pitchFamily="2" charset="2"/>
              </a:rPr>
              <a:t>Empedoklés</a:t>
            </a:r>
            <a:r>
              <a:rPr lang="cs-CZ" sz="2200" dirty="0" smtClean="0">
                <a:sym typeface="Wingdings" pitchFamily="2" charset="2"/>
              </a:rPr>
              <a:t> neměnné základy světa = 4 živly ( oheň, voda, vzduch, země) – sjednocovány silou lásky a rozdělovány nenávistí</a:t>
            </a:r>
          </a:p>
          <a:p>
            <a:r>
              <a:rPr lang="cs-CZ" sz="2200" b="1" dirty="0" err="1" smtClean="0">
                <a:sym typeface="Wingdings" pitchFamily="2" charset="2"/>
              </a:rPr>
              <a:t>Anaxagorás</a:t>
            </a:r>
            <a:r>
              <a:rPr lang="cs-CZ" sz="2200" b="1" dirty="0" smtClean="0">
                <a:sym typeface="Wingdings" pitchFamily="2" charset="2"/>
              </a:rPr>
              <a:t>  </a:t>
            </a:r>
            <a:r>
              <a:rPr lang="cs-CZ" sz="2200" dirty="0" err="1" smtClean="0">
                <a:sym typeface="Wingdings" pitchFamily="2" charset="2"/>
              </a:rPr>
              <a:t>arché</a:t>
            </a:r>
            <a:r>
              <a:rPr lang="cs-CZ" sz="2200" dirty="0" smtClean="0">
                <a:sym typeface="Wingdings" pitchFamily="2" charset="2"/>
              </a:rPr>
              <a:t> = semena, princip NÚS (rozum)</a:t>
            </a:r>
          </a:p>
          <a:p>
            <a:r>
              <a:rPr lang="cs-CZ" sz="2200" b="1" dirty="0" smtClean="0">
                <a:sym typeface="Wingdings" pitchFamily="2" charset="2"/>
              </a:rPr>
              <a:t>Demokritos (470 – 360) </a:t>
            </a:r>
          </a:p>
          <a:p>
            <a:pPr>
              <a:buFontTx/>
              <a:buChar char="-"/>
            </a:pPr>
            <a:r>
              <a:rPr lang="cs-CZ" sz="2200" dirty="0" smtClean="0">
                <a:sym typeface="Wingdings" pitchFamily="2" charset="2"/>
              </a:rPr>
              <a:t>základní částice světa = atom</a:t>
            </a:r>
          </a:p>
          <a:p>
            <a:pPr>
              <a:buFontTx/>
              <a:buChar char="-"/>
            </a:pPr>
            <a:r>
              <a:rPr lang="cs-CZ" sz="2200" dirty="0" smtClean="0">
                <a:sym typeface="Wingdings" pitchFamily="2" charset="2"/>
              </a:rPr>
              <a:t>Atomy se neustále pohybují v prázdném prostoru po předem určených drahách a shlukují se  vznikají věci i lidské duše</a:t>
            </a:r>
          </a:p>
          <a:p>
            <a:pPr>
              <a:buFontTx/>
              <a:buChar char="-"/>
            </a:pPr>
            <a:r>
              <a:rPr lang="cs-CZ" sz="2200" dirty="0" smtClean="0">
                <a:sym typeface="Wingdings" pitchFamily="2" charset="2"/>
              </a:rPr>
              <a:t>Atomy se odlišují, jsou neměnné, ale jejich spojení vždy dočasné</a:t>
            </a:r>
          </a:p>
          <a:p>
            <a:pPr>
              <a:buFontTx/>
              <a:buChar char="-"/>
            </a:pPr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Sofisté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Se Sokratem a Platonem provedli tzv. antropologický obrat ( </a:t>
            </a:r>
            <a:r>
              <a:rPr lang="cs-CZ" sz="2000" dirty="0" err="1" smtClean="0"/>
              <a:t>obrat</a:t>
            </a:r>
            <a:r>
              <a:rPr lang="cs-CZ" sz="2000" dirty="0" smtClean="0"/>
              <a:t> zájmu filozofie k člověku)</a:t>
            </a:r>
          </a:p>
          <a:p>
            <a:r>
              <a:rPr lang="cs-CZ" sz="2000" dirty="0" smtClean="0"/>
              <a:t>Profesionální učitelé moudrosti v době rozvoje athénské demokracie</a:t>
            </a:r>
          </a:p>
          <a:p>
            <a:r>
              <a:rPr lang="cs-CZ" sz="2000" dirty="0" smtClean="0"/>
              <a:t>Za peníze naučí žáky myslet, mluvit a jednat = příprava na politickou kariéru</a:t>
            </a:r>
          </a:p>
          <a:p>
            <a:r>
              <a:rPr lang="cs-CZ" sz="2000" dirty="0" smtClean="0"/>
              <a:t>Gnozeologický relativismus = přesvědčení, že není možné dosáhnout trvale platného poznání</a:t>
            </a:r>
          </a:p>
          <a:p>
            <a:r>
              <a:rPr lang="cs-CZ" sz="2000" dirty="0" smtClean="0"/>
              <a:t>Učili své žáky ne poznat pravdu, ale dostat za pravdu</a:t>
            </a:r>
          </a:p>
          <a:p>
            <a:r>
              <a:rPr lang="cs-CZ" sz="2000" b="1" dirty="0" err="1" smtClean="0"/>
              <a:t>Protagoras</a:t>
            </a:r>
            <a:r>
              <a:rPr lang="cs-CZ" sz="2000" b="1" dirty="0" smtClean="0"/>
              <a:t> </a:t>
            </a:r>
            <a:r>
              <a:rPr lang="cs-CZ" sz="2000" dirty="0" smtClean="0"/>
              <a:t>(?481- 411 př.n.l.)</a:t>
            </a:r>
          </a:p>
          <a:p>
            <a:r>
              <a:rPr lang="cs-CZ" sz="2000" b="1" dirty="0" err="1" smtClean="0"/>
              <a:t>Gorgias</a:t>
            </a:r>
            <a:r>
              <a:rPr lang="cs-CZ" sz="2000" dirty="0" smtClean="0"/>
              <a:t> (483- 375 př.n.l.)</a:t>
            </a:r>
            <a:endParaRPr lang="cs-CZ" sz="2000" dirty="0"/>
          </a:p>
        </p:txBody>
      </p:sp>
      <p:pic>
        <p:nvPicPr>
          <p:cNvPr id="4" name="Obrázek 3" descr="akropol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85728"/>
            <a:ext cx="4643470" cy="2232437"/>
          </a:xfrm>
          <a:prstGeom prst="rect">
            <a:avLst/>
          </a:prstGeo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Sokrates ( 469 – 399 př.n.l.)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Athénský filozof, učitel Platona</a:t>
            </a:r>
          </a:p>
          <a:p>
            <a:r>
              <a:rPr lang="cs-CZ" dirty="0" smtClean="0"/>
              <a:t>Aktivně se účastnil politického života obce, kritické proslovy </a:t>
            </a:r>
            <a:r>
              <a:rPr lang="cs-CZ" dirty="0" smtClean="0">
                <a:sym typeface="Wingdings" pitchFamily="2" charset="2"/>
              </a:rPr>
              <a:t> 399 odsouzen k smrti (za bezbožnost a kažení athénské mládeže)</a:t>
            </a:r>
          </a:p>
          <a:p>
            <a:r>
              <a:rPr lang="cs-CZ" dirty="0" smtClean="0">
                <a:sym typeface="Wingdings" pitchFamily="2" charset="2"/>
              </a:rPr>
              <a:t>Nic nenapsal, jen rozhovory, myšlenky zachoval Platon</a:t>
            </a:r>
          </a:p>
          <a:p>
            <a:r>
              <a:rPr lang="cs-CZ" dirty="0" smtClean="0">
                <a:sym typeface="Wingdings" pitchFamily="2" charset="2"/>
              </a:rPr>
              <a:t>„Vím, že nic nevím“</a:t>
            </a:r>
          </a:p>
          <a:p>
            <a:r>
              <a:rPr lang="cs-CZ" dirty="0" smtClean="0">
                <a:sym typeface="Wingdings" pitchFamily="2" charset="2"/>
              </a:rPr>
              <a:t>Dialogická metoda </a:t>
            </a:r>
          </a:p>
          <a:p>
            <a:r>
              <a:rPr lang="cs-CZ" dirty="0" smtClean="0">
                <a:sym typeface="Wingdings" pitchFamily="2" charset="2"/>
              </a:rPr>
              <a:t>Etický intelektualismus – kdo zná dobro, tak také dobro koná (nikdo nedělá dobrovolně zlé věci)</a:t>
            </a:r>
          </a:p>
          <a:p>
            <a:r>
              <a:rPr lang="cs-CZ" dirty="0" smtClean="0">
                <a:sym typeface="Wingdings" pitchFamily="2" charset="2"/>
              </a:rPr>
              <a:t>Hlavní cíl života je dosažení blaženosti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 descr="450px-Socrates_Louvr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928802"/>
            <a:ext cx="3325416" cy="4433888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Platon (427 – 347 př.n.l.)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714744" y="1928802"/>
            <a:ext cx="4967294" cy="443484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Aristokrat, potomek Solóna</a:t>
            </a:r>
          </a:p>
          <a:p>
            <a:r>
              <a:rPr lang="cs-CZ" dirty="0" smtClean="0"/>
              <a:t>Vlastní jméno </a:t>
            </a:r>
            <a:r>
              <a:rPr lang="cs-CZ" dirty="0" err="1" smtClean="0"/>
              <a:t>Aristokles</a:t>
            </a:r>
            <a:r>
              <a:rPr lang="cs-CZ" dirty="0" smtClean="0"/>
              <a:t>, Platon přezdívka-  znamená široký – v zájmech a ve vzdělání</a:t>
            </a:r>
          </a:p>
          <a:p>
            <a:r>
              <a:rPr lang="cs-CZ" dirty="0" smtClean="0"/>
              <a:t> učitel Sokrates ho přivedl k filozofii</a:t>
            </a:r>
          </a:p>
          <a:p>
            <a:r>
              <a:rPr lang="cs-CZ" dirty="0" smtClean="0"/>
              <a:t>387 př.n.l. zakládá v Athénách Akademii = nejvýznamnější filozofická škola v řecké oblasti</a:t>
            </a:r>
          </a:p>
          <a:p>
            <a:r>
              <a:rPr lang="cs-CZ" dirty="0" smtClean="0"/>
              <a:t>Největší řecký filozof, největší vliv na celé dějiny myšlení</a:t>
            </a:r>
            <a:endParaRPr lang="cs-CZ" dirty="0"/>
          </a:p>
        </p:txBody>
      </p:sp>
      <p:pic>
        <p:nvPicPr>
          <p:cNvPr id="5" name="Zástupný symbol pro obsah 4" descr="230px-Plato_Silanion_Musei_Capitolini_MC1377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71472" y="1928802"/>
            <a:ext cx="3000396" cy="4500594"/>
          </a:xfrm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914</TotalTime>
  <Words>1190</Words>
  <Application>Microsoft Office PowerPoint</Application>
  <PresentationFormat>Předvádění na obrazovce (4:3)</PresentationFormat>
  <Paragraphs>156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Tok</vt:lpstr>
      <vt:lpstr>Snímek 1</vt:lpstr>
      <vt:lpstr>Antická filozofie</vt:lpstr>
      <vt:lpstr>Miléťané</vt:lpstr>
      <vt:lpstr>Hérakleitos z Efezu</vt:lpstr>
      <vt:lpstr>Eleaté</vt:lpstr>
      <vt:lpstr>Atomisté</vt:lpstr>
      <vt:lpstr>Sofisté</vt:lpstr>
      <vt:lpstr>Sokrates ( 469 – 399 př.n.l.)</vt:lpstr>
      <vt:lpstr>Platon (427 – 347 př.n.l.)</vt:lpstr>
      <vt:lpstr>Platon (427-347 př.n.l.)</vt:lpstr>
      <vt:lpstr>Aristoteles (384 – 322 př.n.l.)</vt:lpstr>
      <vt:lpstr>Helénismus</vt:lpstr>
      <vt:lpstr>Stoicismus</vt:lpstr>
      <vt:lpstr>Epikureismus</vt:lpstr>
      <vt:lpstr>Antický skepticismus a Novoplatonismus</vt:lpstr>
      <vt:lpstr>Otázky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Notebook</dc:creator>
  <cp:lastModifiedBy>Dum</cp:lastModifiedBy>
  <cp:revision>94</cp:revision>
  <dcterms:created xsi:type="dcterms:W3CDTF">2014-03-22T08:28:17Z</dcterms:created>
  <dcterms:modified xsi:type="dcterms:W3CDTF">2014-05-19T07:53:19Z</dcterms:modified>
</cp:coreProperties>
</file>