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sldIdLst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9" r:id="rId11"/>
    <p:sldId id="270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900"/>
    <a:srgbClr val="FFFFFF"/>
    <a:srgbClr val="339933"/>
    <a:srgbClr val="008000"/>
    <a:srgbClr val="006600"/>
    <a:srgbClr val="990000"/>
    <a:srgbClr val="1A1704"/>
    <a:srgbClr val="00272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 autoAdjust="0"/>
    <p:restoredTop sz="94600"/>
  </p:normalViewPr>
  <p:slideViewPr>
    <p:cSldViewPr>
      <p:cViewPr varScale="1">
        <p:scale>
          <a:sx n="70" d="100"/>
          <a:sy n="70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C7A340-6E48-45F1-A858-2A51CD9122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61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cs-CZ" noProof="0" smtClean="0"/>
              <a:t>Kliknutím lze upravit styl.</a:t>
            </a:r>
            <a:endParaRPr lang="en-US" noProof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  <a:endParaRPr lang="en-US" noProof="0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E59A5D0-B46C-48B9-96A2-C9917AF88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887B-1171-4751-90B6-CDE4E14D6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310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4E142-1D65-4C50-B63F-AAF1943AC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537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4A79BD-5E0C-42A1-A44F-CE8F31D04F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ADF18-FB2C-4707-A628-1A01F5862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889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0F5C1-3087-4E12-8646-7A67492AB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103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CFEF5-6972-4615-9AF9-D98878F18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0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310FF-AC09-436C-AA91-97E4807E3E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842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92817-7F55-420D-805B-FDF11AC79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236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108E0-6206-4405-BB5F-62AE521BB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9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21497-6B73-459B-BD6D-BDACD0BD32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28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63EAB-CFB7-42AD-8AD5-650B8828CD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1764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038A6-777A-4D5F-A9FB-632E5BC40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730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033F1-EB02-44CF-9D5B-B00302B7D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0622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A129E-BC0E-4881-BA55-9696205839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35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73FDF-F1ED-4737-894E-BD57CB3050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66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1E387-0B45-4F96-95A9-4C81F233D3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103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E194-BF3F-4ECD-B7C3-E6CCD7AFD7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741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10A4E-5700-40E7-8477-675B258E8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623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5F97B-F3DA-4DE9-84CA-2FC8BC8FE7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198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63F56-4BB4-4315-95EF-F354490A7D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53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4568C-DFE7-4051-9FD9-5E1B7891AF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402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51D486-BE76-4B46-BA2B-91A906F82C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CBAAF3-6254-49CA-BCD9-4FBE6D4A08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%C3%9Altima_Cena_-_Da_Vinci_5.jpg?uselang=c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commons.wikimedia.org/wiki/File:Botticelli_Scenes_from_the_Life_of_Moses.jpg?uselang=cs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Main_Page" TargetMode="External"/><Relationship Id="rId2" Type="http://schemas.openxmlformats.org/officeDocument/2006/relationships/hyperlink" Target="http://www.eucharistie.cz/czech/texty/desatero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tosearch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od2-Sistine_Chapel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commons.wikimedia.org/wiki/File:Raffael6.jpg?uselang=cs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275856" y="2492896"/>
            <a:ext cx="25458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8800" b="1" dirty="0" smtClean="0">
                <a:solidFill>
                  <a:srgbClr val="C00000"/>
                </a:solidFill>
                <a:latin typeface="Calibri" pitchFamily="34" charset="0"/>
              </a:rPr>
              <a:t>Bible</a:t>
            </a:r>
            <a:endParaRPr lang="cs-CZ" sz="88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7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98" y="545859"/>
            <a:ext cx="5184576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9524" y="3097123"/>
            <a:ext cx="442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Leonardo da Vinci: Poslední večeře Páně</a:t>
            </a:r>
          </a:p>
        </p:txBody>
      </p:sp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83" y="3506877"/>
            <a:ext cx="5558657" cy="25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065435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Sandro </a:t>
            </a:r>
            <a:r>
              <a:rPr lang="cs-CZ" dirty="0" smtClean="0"/>
              <a:t>Botticelli: Scény z Mojžíšova života</a:t>
            </a:r>
          </a:p>
        </p:txBody>
      </p:sp>
      <p:sp>
        <p:nvSpPr>
          <p:cNvPr id="9" name="TextovéPole 8">
            <a:hlinkClick r:id="rId3"/>
          </p:cNvPr>
          <p:cNvSpPr txBox="1"/>
          <p:nvPr/>
        </p:nvSpPr>
        <p:spPr>
          <a:xfrm>
            <a:off x="6228184" y="1196752"/>
            <a:ext cx="249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Dostupné z </a:t>
            </a:r>
            <a:r>
              <a:rPr lang="cs-CZ" sz="800" dirty="0" smtClean="0">
                <a:hlinkClick r:id="rId3"/>
              </a:rPr>
              <a:t>http://commons.wikimedia.org/wiki/File:%C3%9Altima_Cena_-_Da_Vinci_5.jpg?uselang=cs</a:t>
            </a:r>
            <a:r>
              <a:rPr lang="cs-CZ" sz="800" dirty="0" smtClean="0"/>
              <a:t>    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60386" y="6434767"/>
            <a:ext cx="476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Dostupné z  </a:t>
            </a:r>
            <a:r>
              <a:rPr lang="cs-CZ" sz="800" dirty="0" smtClean="0">
                <a:hlinkClick r:id="rId5"/>
              </a:rPr>
              <a:t>http://commons.wikimedia.org/wiki/File:Botticelli_Scenes_from_the_Life_of_Moses.jpg?uselang=cs</a:t>
            </a:r>
            <a:r>
              <a:rPr lang="cs-CZ" sz="800" dirty="0" smtClean="0"/>
              <a:t>  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125889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92696"/>
            <a:ext cx="8768655" cy="5832648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</a:t>
            </a:r>
            <a:r>
              <a:rPr lang="cs-CZ" sz="2000" b="1" dirty="0" smtClean="0"/>
              <a:t>Použitá </a:t>
            </a:r>
            <a:r>
              <a:rPr lang="cs-CZ" sz="2000" b="1" dirty="0"/>
              <a:t>literatura a zdroje</a:t>
            </a:r>
            <a:endParaRPr lang="cs-CZ" sz="2000" b="1" dirty="0" smtClean="0"/>
          </a:p>
          <a:p>
            <a:endParaRPr lang="cs-CZ" sz="1800" dirty="0"/>
          </a:p>
          <a:p>
            <a:r>
              <a:rPr lang="cs-CZ" sz="1800" dirty="0" smtClean="0"/>
              <a:t>DANIEL </a:t>
            </a:r>
            <a:r>
              <a:rPr lang="cs-CZ" sz="1800" dirty="0"/>
              <a:t>RAUS. </a:t>
            </a:r>
            <a:r>
              <a:rPr lang="cs-CZ" sz="1800" i="1" dirty="0"/>
              <a:t>Píseň písní: píseň Šalamounova</a:t>
            </a:r>
            <a:r>
              <a:rPr lang="cs-CZ" sz="1800" dirty="0"/>
              <a:t>. Vyd. 1. V Praze: G plus G, 2006, 101 s. ISBN 80-861-0390-0. </a:t>
            </a:r>
            <a:endParaRPr lang="cs-CZ" sz="1800" dirty="0" smtClean="0"/>
          </a:p>
          <a:p>
            <a:r>
              <a:rPr lang="cs-CZ" sz="1800" dirty="0"/>
              <a:t>SOUKAL, Josef. </a:t>
            </a:r>
            <a:r>
              <a:rPr lang="cs-CZ" sz="1800" i="1" dirty="0"/>
              <a:t>Přehled dějin literatury</a:t>
            </a:r>
            <a:r>
              <a:rPr lang="cs-CZ" sz="1800" dirty="0"/>
              <a:t>: </a:t>
            </a:r>
            <a:r>
              <a:rPr lang="cs-CZ" sz="1800" i="1" dirty="0"/>
              <a:t>pro střední školy</a:t>
            </a:r>
            <a:r>
              <a:rPr lang="cs-CZ" sz="1800" dirty="0"/>
              <a:t>. 1. vyd. Praha: SPN - pedagogické nakladatelství, 2006, 120 s. ISBN 80-7235-316-0. </a:t>
            </a:r>
          </a:p>
          <a:p>
            <a:r>
              <a:rPr lang="cs-CZ" sz="1800" dirty="0"/>
              <a:t>BLÁHOVÁ, Renata. </a:t>
            </a:r>
            <a:r>
              <a:rPr lang="cs-CZ" sz="1800" i="1" dirty="0"/>
              <a:t>Literatura pro 1. ročník středních škol</a:t>
            </a:r>
            <a:r>
              <a:rPr lang="cs-CZ" sz="1800" dirty="0"/>
              <a:t>. Vyd. 1. Brno: </a:t>
            </a:r>
            <a:r>
              <a:rPr lang="cs-CZ" sz="1800" dirty="0" err="1"/>
              <a:t>Didaktis</a:t>
            </a:r>
            <a:r>
              <a:rPr lang="cs-CZ" sz="1800" dirty="0"/>
              <a:t>, c2008, 151 s. ISBN 978-807-3581-152.  </a:t>
            </a:r>
          </a:p>
          <a:p>
            <a:r>
              <a:rPr lang="cs-CZ" sz="1800" dirty="0"/>
              <a:t>POLÁŠKOVÁ, Taťána, Dagmar MILOTOVÁ a </a:t>
            </a:r>
            <a:r>
              <a:rPr lang="cs-CZ" sz="1800" dirty="0" smtClean="0"/>
              <a:t>Zuzana DVOŘÁKOVÁ. </a:t>
            </a:r>
            <a:r>
              <a:rPr lang="cs-CZ" sz="1800" i="1" dirty="0" smtClean="0"/>
              <a:t>Literatura</a:t>
            </a:r>
            <a:r>
              <a:rPr lang="cs-CZ" sz="1800" dirty="0"/>
              <a:t>: </a:t>
            </a:r>
            <a:r>
              <a:rPr lang="cs-CZ" sz="1800" i="1" dirty="0"/>
              <a:t>přehled středoškolského učiva : [včetně současné literatury</a:t>
            </a:r>
            <a:r>
              <a:rPr lang="cs-CZ" sz="1800" dirty="0"/>
              <a:t>. 2. vyd. Třebíč: Petra </a:t>
            </a:r>
            <a:r>
              <a:rPr lang="cs-CZ" sz="1800" dirty="0" err="1"/>
              <a:t>Velanová</a:t>
            </a:r>
            <a:r>
              <a:rPr lang="cs-CZ" sz="1800" dirty="0"/>
              <a:t>, 2006, 207 s. Maturita. ISBN </a:t>
            </a:r>
            <a:r>
              <a:rPr lang="cs-CZ" sz="1800" dirty="0" smtClean="0"/>
              <a:t>80-902-5716-X</a:t>
            </a:r>
          </a:p>
          <a:p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www.eucharistie.cz/czech/texty/desatero2.html</a:t>
            </a:r>
            <a:endParaRPr lang="cs-CZ" sz="1800" dirty="0" smtClean="0"/>
          </a:p>
          <a:p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commons.wikimedia.org/wiki/Main </a:t>
            </a:r>
            <a:r>
              <a:rPr lang="cs-CZ" sz="1800" dirty="0" err="1" smtClean="0">
                <a:hlinkClick r:id="rId3"/>
              </a:rPr>
              <a:t>Page</a:t>
            </a:r>
            <a:endParaRPr lang="cs-CZ" sz="1800" dirty="0" smtClean="0"/>
          </a:p>
          <a:p>
            <a:r>
              <a:rPr lang="cs-CZ" sz="1800" dirty="0" smtClean="0"/>
              <a:t>objekty z </a:t>
            </a:r>
            <a:r>
              <a:rPr lang="cs-CZ" sz="1800" dirty="0" smtClean="0">
                <a:hlinkClick r:id="rId4"/>
              </a:rPr>
              <a:t>www.fotosearch.cz</a:t>
            </a:r>
            <a:r>
              <a:rPr lang="cs-CZ" sz="1800" dirty="0" smtClean="0"/>
              <a:t> jsou bez licenčního poplatku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Materiály </a:t>
            </a:r>
            <a:r>
              <a:rPr lang="cs-CZ" sz="1800" dirty="0"/>
              <a:t>jsou určeny pro bezplatné používání pro potřeby výuky a vzdělávání na všech typech škol a školských zařízení. Jakékoliv další využití podléhá autorskému zákonu.</a:t>
            </a:r>
          </a:p>
          <a:p>
            <a:pPr marL="0" indent="0">
              <a:buNone/>
            </a:pPr>
            <a:r>
              <a:rPr lang="cs-CZ" sz="1800" dirty="0" smtClean="0"/>
              <a:t> 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780221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59" y="620688"/>
            <a:ext cx="7776865" cy="720080"/>
          </a:xfrm>
        </p:spPr>
        <p:txBody>
          <a:bodyPr/>
          <a:lstStyle/>
          <a:p>
            <a:r>
              <a:rPr lang="cs-CZ" sz="4400" b="1" dirty="0" smtClean="0">
                <a:solidFill>
                  <a:srgbClr val="339933"/>
                </a:solidFill>
                <a:latin typeface="Calibri" pitchFamily="34" charset="0"/>
              </a:rPr>
              <a:t>Obecné informace</a:t>
            </a:r>
            <a:endParaRPr lang="cs-CZ" sz="4400" b="1" dirty="0">
              <a:solidFill>
                <a:srgbClr val="339933"/>
              </a:solidFill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2" y="1484784"/>
            <a:ext cx="8208913" cy="52565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sz="2800" dirty="0" smtClean="0">
                <a:solidFill>
                  <a:srgbClr val="1A1704"/>
                </a:solidFill>
              </a:rPr>
              <a:t>Bible – z řeckého </a:t>
            </a:r>
            <a:r>
              <a:rPr lang="cs-CZ" sz="2800" i="1" dirty="0" err="1" smtClean="0">
                <a:solidFill>
                  <a:srgbClr val="1A1704"/>
                </a:solidFill>
              </a:rPr>
              <a:t>biblia</a:t>
            </a:r>
            <a:r>
              <a:rPr lang="cs-CZ" sz="2800" i="1" dirty="0" smtClean="0">
                <a:solidFill>
                  <a:srgbClr val="1A1704"/>
                </a:solidFill>
              </a:rPr>
              <a:t> </a:t>
            </a:r>
            <a:r>
              <a:rPr lang="cs-CZ" sz="2800" dirty="0" smtClean="0">
                <a:solidFill>
                  <a:srgbClr val="1A1704"/>
                </a:solidFill>
              </a:rPr>
              <a:t>= knihy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>
                <a:solidFill>
                  <a:srgbClr val="1A1704"/>
                </a:solidFill>
              </a:rPr>
              <a:t>s</a:t>
            </a:r>
            <a:r>
              <a:rPr lang="cs-CZ" sz="2800" dirty="0" smtClean="0">
                <a:solidFill>
                  <a:srgbClr val="1A1704"/>
                </a:solidFill>
              </a:rPr>
              <a:t>oubor knih, které </a:t>
            </a:r>
            <a:r>
              <a:rPr lang="cs-CZ" sz="2800" b="1" i="1" dirty="0" smtClean="0">
                <a:solidFill>
                  <a:srgbClr val="990000"/>
                </a:solidFill>
              </a:rPr>
              <a:t>křesťanství</a:t>
            </a:r>
            <a:r>
              <a:rPr lang="cs-CZ" sz="2800" b="1" i="1" dirty="0" smtClean="0">
                <a:solidFill>
                  <a:srgbClr val="1A1704"/>
                </a:solidFill>
              </a:rPr>
              <a:t> </a:t>
            </a:r>
            <a:r>
              <a:rPr lang="cs-CZ" sz="2800" dirty="0" smtClean="0">
                <a:solidFill>
                  <a:srgbClr val="1A1704"/>
                </a:solidFill>
              </a:rPr>
              <a:t>a </a:t>
            </a:r>
            <a:r>
              <a:rPr lang="cs-CZ" sz="2800" b="1" i="1" dirty="0" smtClean="0">
                <a:solidFill>
                  <a:srgbClr val="990000"/>
                </a:solidFill>
              </a:rPr>
              <a:t>judaismus </a:t>
            </a:r>
            <a:r>
              <a:rPr lang="cs-CZ" sz="2800" dirty="0" smtClean="0">
                <a:solidFill>
                  <a:srgbClr val="1A1704"/>
                </a:solidFill>
              </a:rPr>
              <a:t>považuje za posvátné</a:t>
            </a:r>
            <a:endParaRPr lang="cs-CZ" sz="2800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800" dirty="0"/>
              <a:t>j</a:t>
            </a:r>
            <a:r>
              <a:rPr lang="cs-CZ" sz="2800" dirty="0" smtClean="0"/>
              <a:t>e označována také jako </a:t>
            </a:r>
            <a:r>
              <a:rPr lang="cs-CZ" sz="2800" b="1" dirty="0" smtClean="0">
                <a:solidFill>
                  <a:srgbClr val="990000"/>
                </a:solidFill>
              </a:rPr>
              <a:t>Písmo svaté</a:t>
            </a:r>
            <a:r>
              <a:rPr lang="cs-CZ" sz="2800" dirty="0" smtClean="0">
                <a:solidFill>
                  <a:srgbClr val="321900"/>
                </a:solidFill>
              </a:rPr>
              <a:t>, zkráceně </a:t>
            </a:r>
            <a:r>
              <a:rPr lang="cs-CZ" sz="2800" dirty="0" smtClean="0"/>
              <a:t>Písmo, někdy též jako Kniha knih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kromě náboženského učení přinášela i významné mravní poselství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/>
              <a:t>b</a:t>
            </a:r>
            <a:r>
              <a:rPr lang="cs-CZ" sz="2800" dirty="0" smtClean="0"/>
              <a:t>yla cenným pramenem vypovídajícím o starověkých civilizacích</a:t>
            </a:r>
          </a:p>
        </p:txBody>
      </p:sp>
    </p:spTree>
    <p:extLst>
      <p:ext uri="{BB962C8B-B14F-4D97-AF65-F5344CB8AC3E}">
        <p14:creationId xmlns:p14="http://schemas.microsoft.com/office/powerpoint/2010/main" val="741850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9" y="620688"/>
            <a:ext cx="7992888" cy="796950"/>
          </a:xfrm>
        </p:spPr>
        <p:txBody>
          <a:bodyPr/>
          <a:lstStyle/>
          <a:p>
            <a:r>
              <a:rPr lang="cs-CZ" sz="4800" b="1" dirty="0" smtClean="0">
                <a:solidFill>
                  <a:srgbClr val="00B050"/>
                </a:solidFill>
                <a:latin typeface="Calibri" pitchFamily="34" charset="0"/>
              </a:rPr>
              <a:t>Starý zákon</a:t>
            </a:r>
            <a:endParaRPr lang="cs-CZ" sz="48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5400601" cy="489654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cs-CZ" sz="2800" dirty="0"/>
              <a:t>r</a:t>
            </a:r>
            <a:r>
              <a:rPr lang="cs-CZ" sz="2800" dirty="0" smtClean="0"/>
              <a:t>ozsáhlejší a starší část Bible 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významná památka </a:t>
            </a:r>
            <a:r>
              <a:rPr lang="cs-CZ" sz="2800" dirty="0" smtClean="0">
                <a:solidFill>
                  <a:srgbClr val="C00000"/>
                </a:solidFill>
              </a:rPr>
              <a:t>hebrejské</a:t>
            </a:r>
            <a:r>
              <a:rPr lang="cs-CZ" sz="2800" dirty="0">
                <a:solidFill>
                  <a:srgbClr val="321900"/>
                </a:solidFill>
              </a:rPr>
              <a:t> </a:t>
            </a:r>
            <a:r>
              <a:rPr lang="cs-CZ" sz="2800" dirty="0" smtClean="0"/>
              <a:t>literatury</a:t>
            </a:r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základem Starého zákona je </a:t>
            </a:r>
            <a:r>
              <a:rPr lang="cs-CZ" sz="2800" b="1" dirty="0" smtClean="0">
                <a:solidFill>
                  <a:srgbClr val="C00000"/>
                </a:solidFill>
              </a:rPr>
              <a:t>Pět knih Mojžíšových (Tóra)</a:t>
            </a:r>
            <a:endParaRPr lang="cs-CZ" sz="2800" b="1" dirty="0" smtClean="0">
              <a:solidFill>
                <a:srgbClr val="3219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cs-CZ" sz="2800" dirty="0" smtClean="0"/>
              <a:t>nejznámější jsou první dvě knihy: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321900"/>
                </a:solidFill>
              </a:rPr>
              <a:t> </a:t>
            </a:r>
            <a:r>
              <a:rPr lang="cs-CZ" sz="2800" b="1" dirty="0" smtClean="0">
                <a:solidFill>
                  <a:srgbClr val="321900"/>
                </a:solidFill>
              </a:rPr>
              <a:t>   Genesis (Stvoření)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321900"/>
                </a:solidFill>
              </a:rPr>
              <a:t>    Exodus (Odchod)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cs-CZ" dirty="0" smtClean="0"/>
          </a:p>
          <a:p>
            <a:pPr>
              <a:buFont typeface="Wingdings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46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1" y="764704"/>
            <a:ext cx="8352928" cy="568863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Genesis</a:t>
            </a:r>
            <a:r>
              <a:rPr lang="cs-CZ" sz="2800" dirty="0" smtClean="0">
                <a:solidFill>
                  <a:srgbClr val="C00000"/>
                </a:solidFill>
              </a:rPr>
              <a:t> (1. kniha Mojžíšova)</a:t>
            </a:r>
          </a:p>
          <a:p>
            <a:r>
              <a:rPr lang="cs-CZ" dirty="0"/>
              <a:t>v</a:t>
            </a:r>
            <a:r>
              <a:rPr lang="cs-CZ" dirty="0" smtClean="0"/>
              <a:t>ypráví o dějinách lidstva od stvoření světa,                          např. o Adamovi a Evě, o střetu Ábela a Kaina,                     o potopě světa, o stavbě babylónské věže a zmatení jazyků</a:t>
            </a:r>
          </a:p>
          <a:p>
            <a:pPr marL="0" indent="0">
              <a:buNone/>
            </a:pPr>
            <a:endParaRPr lang="cs-CZ" sz="1200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Exodus </a:t>
            </a:r>
            <a:r>
              <a:rPr lang="cs-CZ" sz="2800" dirty="0" smtClean="0">
                <a:solidFill>
                  <a:srgbClr val="C00000"/>
                </a:solidFill>
              </a:rPr>
              <a:t>(2. kniha Mojžíšova)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dirty="0" smtClean="0"/>
              <a:t>je věnován životu proroka Mojžíše,                                   který vyvedl Židy z egyptského                                             zajetí a dovedl je do Palestiny                                        („zaslíbené země“)</a:t>
            </a:r>
          </a:p>
          <a:p>
            <a:r>
              <a:rPr lang="cs-CZ" dirty="0"/>
              <a:t>z</a:t>
            </a:r>
            <a:r>
              <a:rPr lang="cs-CZ" dirty="0" smtClean="0"/>
              <a:t>aznamenává např. soubor mravních                                zásad, jež obdržel </a:t>
            </a:r>
            <a:r>
              <a:rPr lang="cs-CZ" dirty="0"/>
              <a:t>M</a:t>
            </a:r>
            <a:r>
              <a:rPr lang="cs-CZ" dirty="0" smtClean="0"/>
              <a:t>ojžíš od Boha                                                pro svůj lid (tzv. Desatero)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75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548680"/>
            <a:ext cx="532859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ZNĚNÍ </a:t>
            </a:r>
            <a:r>
              <a:rPr lang="cs-CZ" sz="2400" b="1" dirty="0" smtClean="0">
                <a:solidFill>
                  <a:srgbClr val="C00000"/>
                </a:solidFill>
              </a:rPr>
              <a:t>DESATERA:</a:t>
            </a:r>
          </a:p>
          <a:p>
            <a:endParaRPr lang="cs-CZ" sz="1000" dirty="0">
              <a:solidFill>
                <a:srgbClr val="C00000"/>
              </a:solidFill>
            </a:endParaRPr>
          </a:p>
          <a:p>
            <a:r>
              <a:rPr lang="cs-CZ" sz="2400" dirty="0"/>
              <a:t>l. V jednoho Boha věřiti budeš.</a:t>
            </a:r>
            <a:br>
              <a:rPr lang="cs-CZ" sz="2400" dirty="0"/>
            </a:br>
            <a:r>
              <a:rPr lang="cs-CZ" sz="2400" dirty="0"/>
              <a:t>2. Nevezmeš jména Božího nadarmo. </a:t>
            </a:r>
            <a:br>
              <a:rPr lang="cs-CZ" sz="2400" dirty="0"/>
            </a:br>
            <a:r>
              <a:rPr lang="cs-CZ" sz="2400" dirty="0"/>
              <a:t>3. Pomni, abys den sváteční světil.</a:t>
            </a:r>
            <a:br>
              <a:rPr lang="cs-CZ" sz="2400" dirty="0"/>
            </a:br>
            <a:r>
              <a:rPr lang="cs-CZ" sz="2400" dirty="0"/>
              <a:t>4. Cti otce svého i matku svou, abys dlouho živ byl a dobře ti bylo na zemi.</a:t>
            </a:r>
            <a:br>
              <a:rPr lang="cs-CZ" sz="2400" dirty="0"/>
            </a:br>
            <a:r>
              <a:rPr lang="cs-CZ" sz="2400" dirty="0"/>
              <a:t>5. Nezabiješ. </a:t>
            </a:r>
            <a:br>
              <a:rPr lang="cs-CZ" sz="2400" dirty="0"/>
            </a:br>
            <a:r>
              <a:rPr lang="cs-CZ" sz="2400" dirty="0"/>
              <a:t>6. Nesesmilníš. </a:t>
            </a:r>
            <a:br>
              <a:rPr lang="cs-CZ" sz="2400" dirty="0"/>
            </a:br>
            <a:r>
              <a:rPr lang="cs-CZ" sz="2400" dirty="0"/>
              <a:t>7. Nepokradeš.</a:t>
            </a:r>
            <a:br>
              <a:rPr lang="cs-CZ" sz="2400" dirty="0"/>
            </a:br>
            <a:r>
              <a:rPr lang="cs-CZ" sz="2400" dirty="0"/>
              <a:t>8. Nepromluvíš křivého </a:t>
            </a:r>
            <a:r>
              <a:rPr lang="cs-CZ" sz="2400" dirty="0" smtClean="0"/>
              <a:t>svědectví </a:t>
            </a:r>
            <a:r>
              <a:rPr lang="cs-CZ" sz="2400" dirty="0"/>
              <a:t>proti bližnímu svému. </a:t>
            </a:r>
            <a:br>
              <a:rPr lang="cs-CZ" sz="2400" dirty="0"/>
            </a:br>
            <a:r>
              <a:rPr lang="cs-CZ" sz="2400" dirty="0"/>
              <a:t>9. Nepožádáš manželky </a:t>
            </a:r>
            <a:r>
              <a:rPr lang="cs-CZ" sz="2400" dirty="0" smtClean="0"/>
              <a:t>bližního </a:t>
            </a:r>
            <a:r>
              <a:rPr lang="cs-CZ" sz="2400" dirty="0"/>
              <a:t>svého,</a:t>
            </a:r>
            <a:br>
              <a:rPr lang="cs-CZ" sz="2400" dirty="0"/>
            </a:br>
            <a:r>
              <a:rPr lang="cs-CZ" sz="2400" dirty="0"/>
              <a:t>10. aniž požádáš statků jeho</a:t>
            </a:r>
            <a:r>
              <a:rPr lang="cs-CZ" sz="2400" dirty="0" smtClean="0"/>
              <a:t>.</a:t>
            </a:r>
          </a:p>
          <a:p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213171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5" y="908720"/>
            <a:ext cx="4392488" cy="5688632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 Tóru navazují další historické knihy, vyprávějící mj. o panování bájných králů </a:t>
            </a:r>
            <a:r>
              <a:rPr lang="cs-CZ" b="1" dirty="0" smtClean="0">
                <a:solidFill>
                  <a:srgbClr val="321900"/>
                </a:solidFill>
              </a:rPr>
              <a:t>Davida </a:t>
            </a:r>
            <a:r>
              <a:rPr lang="cs-CZ" dirty="0" smtClean="0">
                <a:solidFill>
                  <a:srgbClr val="321900"/>
                </a:solidFill>
              </a:rPr>
              <a:t>a</a:t>
            </a:r>
            <a:r>
              <a:rPr lang="cs-CZ" b="1" dirty="0" smtClean="0">
                <a:solidFill>
                  <a:srgbClr val="321900"/>
                </a:solidFill>
              </a:rPr>
              <a:t> Šalomouna</a:t>
            </a:r>
            <a:r>
              <a:rPr lang="cs-CZ" dirty="0" smtClean="0"/>
              <a:t>, tzv. </a:t>
            </a:r>
            <a:r>
              <a:rPr lang="cs-CZ" b="1" dirty="0" smtClean="0">
                <a:solidFill>
                  <a:srgbClr val="C00000"/>
                </a:solidFill>
              </a:rPr>
              <a:t>Královské knihy</a:t>
            </a:r>
          </a:p>
          <a:p>
            <a:r>
              <a:rPr lang="cs-CZ" dirty="0">
                <a:solidFill>
                  <a:srgbClr val="321900"/>
                </a:solidFill>
              </a:rPr>
              <a:t>d</a:t>
            </a:r>
            <a:r>
              <a:rPr lang="cs-CZ" dirty="0" smtClean="0">
                <a:solidFill>
                  <a:srgbClr val="321900"/>
                </a:solidFill>
              </a:rPr>
              <a:t>alší částí jsou </a:t>
            </a:r>
            <a:r>
              <a:rPr lang="cs-CZ" b="1" dirty="0" smtClean="0">
                <a:solidFill>
                  <a:srgbClr val="C00000"/>
                </a:solidFill>
              </a:rPr>
              <a:t>Knihy prorocké</a:t>
            </a:r>
          </a:p>
          <a:p>
            <a:r>
              <a:rPr lang="cs-CZ" dirty="0" smtClean="0">
                <a:solidFill>
                  <a:srgbClr val="321900"/>
                </a:solidFill>
              </a:rPr>
              <a:t>Starý zákon obsahuje i lyrické texty, tzv. </a:t>
            </a:r>
            <a:r>
              <a:rPr lang="cs-CZ" b="1" dirty="0" smtClean="0">
                <a:solidFill>
                  <a:srgbClr val="C00000"/>
                </a:solidFill>
              </a:rPr>
              <a:t>žalmy</a:t>
            </a:r>
            <a:endParaRPr lang="cs-CZ" b="1" dirty="0" smtClean="0">
              <a:solidFill>
                <a:srgbClr val="321900"/>
              </a:solidFill>
            </a:endParaRPr>
          </a:p>
          <a:p>
            <a:r>
              <a:rPr lang="cs-CZ" dirty="0">
                <a:solidFill>
                  <a:srgbClr val="321900"/>
                </a:solidFill>
              </a:rPr>
              <a:t>m</a:t>
            </a:r>
            <a:r>
              <a:rPr lang="cs-CZ" dirty="0" smtClean="0">
                <a:solidFill>
                  <a:srgbClr val="321900"/>
                </a:solidFill>
              </a:rPr>
              <a:t>ezi nejslavnější texty patří </a:t>
            </a:r>
            <a:r>
              <a:rPr lang="cs-CZ" b="1" dirty="0" smtClean="0">
                <a:solidFill>
                  <a:srgbClr val="C00000"/>
                </a:solidFill>
              </a:rPr>
              <a:t>Píseň písní </a:t>
            </a:r>
            <a:r>
              <a:rPr lang="cs-CZ" dirty="0" smtClean="0">
                <a:solidFill>
                  <a:srgbClr val="321900"/>
                </a:solidFill>
              </a:rPr>
              <a:t>(připisovaná židovskému králi Šalomounovi)</a:t>
            </a:r>
            <a:endParaRPr lang="cs-CZ" dirty="0">
              <a:solidFill>
                <a:srgbClr val="321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7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3252291" cy="994122"/>
          </a:xfrm>
        </p:spPr>
        <p:txBody>
          <a:bodyPr/>
          <a:lstStyle/>
          <a:p>
            <a:r>
              <a:rPr lang="cs-CZ" sz="4800" b="1" dirty="0" smtClean="0">
                <a:solidFill>
                  <a:srgbClr val="00B050"/>
                </a:solidFill>
                <a:latin typeface="Calibri" pitchFamily="34" charset="0"/>
              </a:rPr>
              <a:t>Nový </a:t>
            </a:r>
            <a:r>
              <a:rPr lang="cs-CZ" sz="4800" b="1" dirty="0">
                <a:solidFill>
                  <a:srgbClr val="00B050"/>
                </a:solidFill>
                <a:latin typeface="Calibri" pitchFamily="34" charset="0"/>
              </a:rPr>
              <a:t>zákon</a:t>
            </a:r>
            <a:endParaRPr lang="cs-CZ" sz="4800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5328592" cy="5112568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ruhá část bible, psaný řecky</a:t>
            </a:r>
          </a:p>
          <a:p>
            <a:r>
              <a:rPr lang="cs-CZ" dirty="0"/>
              <a:t>n</a:t>
            </a:r>
            <a:r>
              <a:rPr lang="cs-CZ" dirty="0" smtClean="0"/>
              <a:t>ejstarší památka křesťanské literatury, ústřední postavou je </a:t>
            </a:r>
            <a:r>
              <a:rPr lang="cs-CZ" b="1" dirty="0" smtClean="0">
                <a:solidFill>
                  <a:srgbClr val="C00000"/>
                </a:solidFill>
              </a:rPr>
              <a:t>Ježíš z Nazaretu</a:t>
            </a:r>
            <a:r>
              <a:rPr lang="cs-CZ" dirty="0" smtClean="0">
                <a:solidFill>
                  <a:srgbClr val="321900"/>
                </a:solidFill>
              </a:rPr>
              <a:t>, zakladatel křesťanského náboženství</a:t>
            </a:r>
          </a:p>
          <a:p>
            <a:r>
              <a:rPr lang="cs-CZ" dirty="0">
                <a:solidFill>
                  <a:srgbClr val="321900"/>
                </a:solidFill>
              </a:rPr>
              <a:t>z</a:t>
            </a:r>
            <a:r>
              <a:rPr lang="cs-CZ" dirty="0" smtClean="0">
                <a:solidFill>
                  <a:srgbClr val="321900"/>
                </a:solidFill>
              </a:rPr>
              <a:t>ákladem jsou </a:t>
            </a:r>
            <a:r>
              <a:rPr lang="cs-CZ" b="1" dirty="0" smtClean="0">
                <a:solidFill>
                  <a:srgbClr val="C00000"/>
                </a:solidFill>
              </a:rPr>
              <a:t>čtyři evangelia </a:t>
            </a:r>
            <a:r>
              <a:rPr lang="cs-CZ" dirty="0" smtClean="0">
                <a:solidFill>
                  <a:srgbClr val="321900"/>
                </a:solidFill>
              </a:rPr>
              <a:t>    (z </a:t>
            </a:r>
            <a:r>
              <a:rPr lang="cs-CZ" dirty="0" err="1" smtClean="0">
                <a:solidFill>
                  <a:srgbClr val="321900"/>
                </a:solidFill>
              </a:rPr>
              <a:t>řec</a:t>
            </a:r>
            <a:r>
              <a:rPr lang="cs-CZ" dirty="0" smtClean="0">
                <a:solidFill>
                  <a:srgbClr val="321900"/>
                </a:solidFill>
              </a:rPr>
              <a:t>. </a:t>
            </a:r>
            <a:r>
              <a:rPr lang="cs-CZ" i="1" dirty="0" err="1">
                <a:solidFill>
                  <a:srgbClr val="321900"/>
                </a:solidFill>
              </a:rPr>
              <a:t>e</a:t>
            </a:r>
            <a:r>
              <a:rPr lang="cs-CZ" i="1" dirty="0" err="1" smtClean="0">
                <a:solidFill>
                  <a:srgbClr val="321900"/>
                </a:solidFill>
              </a:rPr>
              <a:t>vangelion</a:t>
            </a:r>
            <a:r>
              <a:rPr lang="cs-CZ" dirty="0" smtClean="0">
                <a:solidFill>
                  <a:srgbClr val="321900"/>
                </a:solidFill>
              </a:rPr>
              <a:t> = dobrá zpráva): </a:t>
            </a:r>
            <a:r>
              <a:rPr lang="cs-CZ" dirty="0" smtClean="0">
                <a:solidFill>
                  <a:srgbClr val="339933"/>
                </a:solidFill>
              </a:rPr>
              <a:t>Markovo, Matoušovo, Lukášovo </a:t>
            </a:r>
            <a:r>
              <a:rPr lang="cs-CZ" dirty="0" smtClean="0">
                <a:solidFill>
                  <a:srgbClr val="321900"/>
                </a:solidFill>
              </a:rPr>
              <a:t>a </a:t>
            </a:r>
            <a:r>
              <a:rPr lang="cs-CZ" dirty="0" smtClean="0">
                <a:solidFill>
                  <a:srgbClr val="339933"/>
                </a:solidFill>
              </a:rPr>
              <a:t>Janovo </a:t>
            </a:r>
            <a:r>
              <a:rPr lang="cs-CZ" dirty="0" smtClean="0"/>
              <a:t>- vypravují o životě, skutcích, umučení a zmrtvýchvstání Ježíše Krista</a:t>
            </a:r>
          </a:p>
          <a:p>
            <a:pPr marL="0" indent="0">
              <a:buNone/>
            </a:pPr>
            <a:endParaRPr lang="cs-CZ" sz="1100" dirty="0" smtClean="0">
              <a:solidFill>
                <a:srgbClr val="321900"/>
              </a:solidFill>
            </a:endParaRPr>
          </a:p>
          <a:p>
            <a:pPr marL="0" indent="0">
              <a:buNone/>
            </a:pPr>
            <a:endParaRPr lang="cs-CZ" sz="1400" dirty="0" smtClean="0">
              <a:solidFill>
                <a:srgbClr val="321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99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836712"/>
            <a:ext cx="4968551" cy="5832648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alší částí Nového zákona jsou </a:t>
            </a:r>
            <a:r>
              <a:rPr lang="cs-CZ" dirty="0" smtClean="0">
                <a:solidFill>
                  <a:srgbClr val="C00000"/>
                </a:solidFill>
              </a:rPr>
              <a:t>Skutky apoštolské</a:t>
            </a:r>
            <a:r>
              <a:rPr lang="cs-CZ" dirty="0" smtClean="0">
                <a:solidFill>
                  <a:srgbClr val="321900"/>
                </a:solidFill>
              </a:rPr>
              <a:t> – zachycují počátky křesťanství a osudy Ježíšových učedníků (apoštolů)</a:t>
            </a:r>
          </a:p>
          <a:p>
            <a:r>
              <a:rPr lang="cs-CZ" dirty="0" smtClean="0">
                <a:solidFill>
                  <a:srgbClr val="321900"/>
                </a:solidFill>
              </a:rPr>
              <a:t>následují </a:t>
            </a:r>
            <a:r>
              <a:rPr lang="cs-CZ" dirty="0" smtClean="0">
                <a:solidFill>
                  <a:srgbClr val="C00000"/>
                </a:solidFill>
              </a:rPr>
              <a:t>epištoly</a:t>
            </a:r>
            <a:r>
              <a:rPr lang="cs-CZ" dirty="0" smtClean="0">
                <a:solidFill>
                  <a:srgbClr val="321900"/>
                </a:solidFill>
              </a:rPr>
              <a:t> (listy) obsahující výklad Ježíšova učení</a:t>
            </a:r>
          </a:p>
          <a:p>
            <a:r>
              <a:rPr lang="cs-CZ" dirty="0">
                <a:solidFill>
                  <a:srgbClr val="321900"/>
                </a:solidFill>
              </a:rPr>
              <a:t>p</a:t>
            </a:r>
            <a:r>
              <a:rPr lang="cs-CZ" dirty="0" smtClean="0">
                <a:solidFill>
                  <a:srgbClr val="321900"/>
                </a:solidFill>
              </a:rPr>
              <a:t>oslední knihou Nového zákona je </a:t>
            </a:r>
            <a:r>
              <a:rPr lang="cs-CZ" dirty="0" smtClean="0">
                <a:solidFill>
                  <a:srgbClr val="C00000"/>
                </a:solidFill>
              </a:rPr>
              <a:t>Zjevení svatého Jana</a:t>
            </a:r>
            <a:r>
              <a:rPr lang="cs-CZ" dirty="0" smtClean="0">
                <a:solidFill>
                  <a:srgbClr val="321900"/>
                </a:solidFill>
              </a:rPr>
              <a:t> (též Apokalypsa) obsahující vize konce světa a okolnosti druhého příchodu Krista </a:t>
            </a:r>
          </a:p>
          <a:p>
            <a:pPr marL="0" indent="0">
              <a:buNone/>
            </a:pPr>
            <a:endParaRPr lang="cs-CZ" sz="800" dirty="0">
              <a:solidFill>
                <a:srgbClr val="321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65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339933"/>
                </a:solidFill>
              </a:rPr>
              <a:t>Inspirace</a:t>
            </a:r>
            <a:endParaRPr lang="cs-CZ" sz="4000" b="1" dirty="0">
              <a:solidFill>
                <a:srgbClr val="3399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125"/>
            <a:ext cx="4248472" cy="273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772599" y="1196752"/>
            <a:ext cx="370325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>
                <a:solidFill>
                  <a:srgbClr val="321900"/>
                </a:solidFill>
              </a:rPr>
              <a:t>Michelangelo: Stvoření </a:t>
            </a:r>
            <a:r>
              <a:rPr lang="nn-NO" dirty="0" smtClean="0">
                <a:solidFill>
                  <a:srgbClr val="321900"/>
                </a:solidFill>
              </a:rPr>
              <a:t>Adama</a:t>
            </a:r>
            <a:endParaRPr lang="cs-CZ" dirty="0" smtClean="0">
              <a:solidFill>
                <a:srgbClr val="321900"/>
              </a:solidFill>
            </a:endParaRPr>
          </a:p>
          <a:p>
            <a:endParaRPr lang="cs-CZ" sz="800" dirty="0" smtClean="0">
              <a:solidFill>
                <a:srgbClr val="321900"/>
              </a:solidFill>
            </a:endParaRPr>
          </a:p>
          <a:p>
            <a:r>
              <a:rPr lang="cs-CZ" sz="800" dirty="0" smtClean="0">
                <a:solidFill>
                  <a:srgbClr val="321900"/>
                </a:solidFill>
              </a:rPr>
              <a:t>Dostupné z </a:t>
            </a:r>
            <a:r>
              <a:rPr lang="nn-NO" sz="800" dirty="0" smtClean="0">
                <a:solidFill>
                  <a:srgbClr val="321900"/>
                </a:solidFill>
                <a:hlinkClick r:id="rId3"/>
              </a:rPr>
              <a:t>http://commons.wikimedia.org/wiki/File:God2-Sistine_Chapel.png</a:t>
            </a:r>
            <a:endParaRPr lang="cs-CZ" sz="800" dirty="0" smtClean="0">
              <a:solidFill>
                <a:srgbClr val="3219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2320"/>
            <a:ext cx="3600400" cy="48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23526" y="5914727"/>
            <a:ext cx="36535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Rafael: Sixtinská </a:t>
            </a:r>
            <a:r>
              <a:rPr lang="cs-CZ" dirty="0" smtClean="0"/>
              <a:t>madona</a:t>
            </a:r>
          </a:p>
          <a:p>
            <a:r>
              <a:rPr lang="cs-CZ" sz="800" dirty="0" smtClean="0"/>
              <a:t>Dostupné z </a:t>
            </a:r>
            <a:r>
              <a:rPr lang="cs-CZ" sz="800" dirty="0" smtClean="0">
                <a:solidFill>
                  <a:schemeClr val="bg2">
                    <a:lumMod val="75000"/>
                  </a:schemeClr>
                </a:solidFill>
                <a:hlinkClick r:id="rId5"/>
              </a:rPr>
              <a:t>http://commons.wikimedia.org/wiki/File:Raffael6.jpg?uselang=cs</a:t>
            </a:r>
            <a:endParaRPr lang="cs-CZ" sz="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208_slide">
  <a:themeElements>
    <a:clrScheme name="Motiv systému Office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Motiv systému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66"/>
      </a:lt1>
      <a:dk2>
        <a:srgbClr val="000000"/>
      </a:dk2>
      <a:lt2>
        <a:srgbClr val="CCCCCC"/>
      </a:lt2>
      <a:accent1>
        <a:srgbClr val="807113"/>
      </a:accent1>
      <a:accent2>
        <a:srgbClr val="994B08"/>
      </a:accent2>
      <a:accent3>
        <a:srgbClr val="FFE2B8"/>
      </a:accent3>
      <a:accent4>
        <a:srgbClr val="000000"/>
      </a:accent4>
      <a:accent5>
        <a:srgbClr val="C0BBAA"/>
      </a:accent5>
      <a:accent6>
        <a:srgbClr val="8A4306"/>
      </a:accent6>
      <a:hlink>
        <a:srgbClr val="734C00"/>
      </a:hlink>
      <a:folHlink>
        <a:srgbClr val="87352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E2B8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E2B8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FE2B8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66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E2B8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6B00"/>
        </a:accent1>
        <a:accent2>
          <a:srgbClr val="8C5E00"/>
        </a:accent2>
        <a:accent3>
          <a:srgbClr val="FFFFFF"/>
        </a:accent3>
        <a:accent4>
          <a:srgbClr val="000000"/>
        </a:accent4>
        <a:accent5>
          <a:srgbClr val="CDBAAA"/>
        </a:accent5>
        <a:accent6>
          <a:srgbClr val="7E5400"/>
        </a:accent6>
        <a:hlink>
          <a:srgbClr val="7A5200"/>
        </a:hlink>
        <a:folHlink>
          <a:srgbClr val="6E4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7113"/>
        </a:accent1>
        <a:accent2>
          <a:srgbClr val="994B08"/>
        </a:accent2>
        <a:accent3>
          <a:srgbClr val="FFFFFF"/>
        </a:accent3>
        <a:accent4>
          <a:srgbClr val="000000"/>
        </a:accent4>
        <a:accent5>
          <a:srgbClr val="C0BBAA"/>
        </a:accent5>
        <a:accent6>
          <a:srgbClr val="8A4306"/>
        </a:accent6>
        <a:hlink>
          <a:srgbClr val="734C00"/>
        </a:hlink>
        <a:folHlink>
          <a:srgbClr val="8735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36580"/>
        </a:accent1>
        <a:accent2>
          <a:srgbClr val="7A5200"/>
        </a:accent2>
        <a:accent3>
          <a:srgbClr val="FBFBFB"/>
        </a:accent3>
        <a:accent4>
          <a:srgbClr val="000000"/>
        </a:accent4>
        <a:accent5>
          <a:srgbClr val="ADB8C0"/>
        </a:accent5>
        <a:accent6>
          <a:srgbClr val="6E4900"/>
        </a:accent6>
        <a:hlink>
          <a:srgbClr val="503F73"/>
        </a:hlink>
        <a:folHlink>
          <a:srgbClr val="1D52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47A31"/>
        </a:accent1>
        <a:accent2>
          <a:srgbClr val="445187"/>
        </a:accent2>
        <a:accent3>
          <a:srgbClr val="FFFFFF"/>
        </a:accent3>
        <a:accent4>
          <a:srgbClr val="000000"/>
        </a:accent4>
        <a:accent5>
          <a:srgbClr val="B3BEAD"/>
        </a:accent5>
        <a:accent6>
          <a:srgbClr val="3D497A"/>
        </a:accent6>
        <a:hlink>
          <a:srgbClr val="80334A"/>
        </a:hlink>
        <a:folHlink>
          <a:srgbClr val="614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ind_0208_slide</Template>
  <TotalTime>1075</TotalTime>
  <Words>453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ind_0208_slide</vt:lpstr>
      <vt:lpstr>1_Default Design</vt:lpstr>
      <vt:lpstr>Prezentace aplikace PowerPoint</vt:lpstr>
      <vt:lpstr>Obecné informace</vt:lpstr>
      <vt:lpstr>Starý zákon</vt:lpstr>
      <vt:lpstr>Prezentace aplikace PowerPoint</vt:lpstr>
      <vt:lpstr>Prezentace aplikace PowerPoint</vt:lpstr>
      <vt:lpstr>Prezentace aplikace PowerPoint</vt:lpstr>
      <vt:lpstr>Nový zákon</vt:lpstr>
      <vt:lpstr>Prezentace aplikace PowerPoint</vt:lpstr>
      <vt:lpstr>Inspirace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zrnova</dc:creator>
  <cp:lastModifiedBy>Bc. Lucie Homolková</cp:lastModifiedBy>
  <cp:revision>119</cp:revision>
  <dcterms:created xsi:type="dcterms:W3CDTF">2013-02-27T18:13:12Z</dcterms:created>
  <dcterms:modified xsi:type="dcterms:W3CDTF">2019-10-16T05:33:07Z</dcterms:modified>
</cp:coreProperties>
</file>