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3" r:id="rId1"/>
  </p:sldMasterIdLst>
  <p:sldIdLst>
    <p:sldId id="258" r:id="rId2"/>
    <p:sldId id="269" r:id="rId3"/>
    <p:sldId id="257" r:id="rId4"/>
    <p:sldId id="259" r:id="rId5"/>
    <p:sldId id="261" r:id="rId6"/>
    <p:sldId id="270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88" autoAdjust="0"/>
    <p:restoredTop sz="94660"/>
  </p:normalViewPr>
  <p:slideViewPr>
    <p:cSldViewPr snapToGrid="0">
      <p:cViewPr varScale="1">
        <p:scale>
          <a:sx n="89" d="100"/>
          <a:sy n="89" d="100"/>
        </p:scale>
        <p:origin x="39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30.11.2018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67433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970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7562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7404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5606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30.11.2018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0597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30.11.2018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5090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018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820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1600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608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77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547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30.11.2018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95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30.11.2018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873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30.11.2018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822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7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184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30.11.2018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536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Pivovar_B&#345;eznice" TargetMode="External"/><Relationship Id="rId2" Type="http://schemas.openxmlformats.org/officeDocument/2006/relationships/hyperlink" Target="https://www.equitana.cz/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cs.wikipedia.org/wiki/B&#345;eznic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C886762-16F0-4868-B83A-261746214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9" name="Freeform 11">
            <a:extLst>
              <a:ext uri="{FF2B5EF4-FFF2-40B4-BE49-F238E27FC236}">
                <a16:creationId xmlns:a16="http://schemas.microsoft.com/office/drawing/2014/main" xmlns="" id="{D2B54B4E-3454-4B76-B85A-8512B77298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Freeform 13">
            <a:extLst>
              <a:ext uri="{FF2B5EF4-FFF2-40B4-BE49-F238E27FC236}">
                <a16:creationId xmlns:a16="http://schemas.microsoft.com/office/drawing/2014/main" xmlns="" id="{7EFFE965-5586-4889-A74D-3A6080D04B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5">
            <a:extLst>
              <a:ext uri="{FF2B5EF4-FFF2-40B4-BE49-F238E27FC236}">
                <a16:creationId xmlns:a16="http://schemas.microsoft.com/office/drawing/2014/main" xmlns="" id="{5BC4125D-18D9-4A65-82B6-C24FE9434F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Freeform 14">
            <a:extLst>
              <a:ext uri="{FF2B5EF4-FFF2-40B4-BE49-F238E27FC236}">
                <a16:creationId xmlns:a16="http://schemas.microsoft.com/office/drawing/2014/main" xmlns="" id="{A86DE327-0F45-4F54-BB6C-68A093CE55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7" name="5-Point Star 24">
            <a:extLst>
              <a:ext uri="{FF2B5EF4-FFF2-40B4-BE49-F238E27FC236}">
                <a16:creationId xmlns:a16="http://schemas.microsoft.com/office/drawing/2014/main" xmlns="" id="{795857C2-E6E7-405A-B5A3-4DE3B50A7B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F793411C-A1D8-450D-9561-24C75D6D73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xmlns="" id="{CD4E68FE-D0E7-4AC4-9D37-BC9A10E710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xmlns="" id="{9F958711-6F0F-4DAF-B6D7-38676273C0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1DE962-BC47-4DA5-9AB4-EC1323538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63" y="1304458"/>
            <a:ext cx="3326650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600" dirty="0" err="1"/>
              <a:t>Březnice</a:t>
            </a:r>
            <a:r>
              <a:rPr lang="en-US" sz="6600" dirty="0"/>
              <a:t> </a:t>
            </a:r>
            <a:br>
              <a:rPr lang="en-US" sz="6600" dirty="0"/>
            </a:br>
            <a:r>
              <a:rPr lang="en-US" sz="1800" dirty="0" err="1"/>
              <a:t>Houdek</a:t>
            </a:r>
            <a:r>
              <a:rPr lang="en-US" sz="1800" dirty="0"/>
              <a:t> martin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2D43839F-D746-4BD2-AF83-A2D59C171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0856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A022DB94-BA9F-403F-85B2-FD0A22CAD1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0537" y="5762147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1F0A5978-229F-41F1-B213-A2B43E442D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Zástupný symbol pro obsah 11" descr="Obsah obrázku obloha, exteriér, budova, silnice&#10;&#10;&#10;&#10;Popis se vygeneroval automaticky.">
            <a:extLst>
              <a:ext uri="{FF2B5EF4-FFF2-40B4-BE49-F238E27FC236}">
                <a16:creationId xmlns:a16="http://schemas.microsoft.com/office/drawing/2014/main" xmlns="" id="{F08AEC86-EDA9-324C-91C6-0F15EF9F74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19" r="15315" b="3"/>
          <a:stretch/>
        </p:blipFill>
        <p:spPr>
          <a:xfrm>
            <a:off x="5519725" y="847365"/>
            <a:ext cx="5781138" cy="51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38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DF1AC7F-F336-4D91-82DA-F1521C91B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C4A20A2-CECC-4267-BCC5-485BC5412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https://www.equitana.cz</a:t>
            </a:r>
            <a:endParaRPr lang="cs-CZ" dirty="0"/>
          </a:p>
          <a:p>
            <a:r>
              <a:rPr lang="cs-CZ" dirty="0">
                <a:hlinkClick r:id="rId3"/>
              </a:rPr>
              <a:t>https://cs.wikipedia.org/wiki/Pivovar_Březnice</a:t>
            </a:r>
            <a:endParaRPr lang="cs-CZ" dirty="0"/>
          </a:p>
          <a:p>
            <a:r>
              <a:rPr lang="cs-CZ" dirty="0">
                <a:hlinkClick r:id="rId4"/>
              </a:rPr>
              <a:t>https://cs.wikipedia.org/wiki/Březnice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1284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3EDB0BB-B0A7-AB46-AA3F-3143C5AE3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20D9EBC-4294-0649-8884-2DABE9024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6">
            <a:extLst>
              <a:ext uri="{FF2B5EF4-FFF2-40B4-BE49-F238E27FC236}">
                <a16:creationId xmlns:a16="http://schemas.microsoft.com/office/drawing/2014/main" xmlns="" id="{42775318-735E-EC4E-99B6-DC87C4C1B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79" y="2245645"/>
            <a:ext cx="2223601" cy="256949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E5621F6C-3FE9-A647-83A5-A7B9AF0DF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159" y="2260263"/>
            <a:ext cx="3835067" cy="256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540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3F77500-9BAC-4D58-8FEF-6C5EBCB37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F4B3976-D530-4D91-B568-D8FD15541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TIXSizeTwoSym-Regular" pitchFamily="2" charset="2"/>
              </a:rPr>
              <a:t>nachází se v okrese Příbram ve Středočeském kraji</a:t>
            </a:r>
          </a:p>
          <a:p>
            <a:r>
              <a:rPr lang="cs-CZ" dirty="0">
                <a:latin typeface="STIXSizeTwoSym-Regular" pitchFamily="2" charset="2"/>
              </a:rPr>
              <a:t>asi 17 km jižně od Příbrami</a:t>
            </a:r>
          </a:p>
          <a:p>
            <a:r>
              <a:rPr lang="cs-CZ" dirty="0">
                <a:latin typeface="STIXSizeTwoSym-Regular" pitchFamily="2" charset="2"/>
              </a:rPr>
              <a:t>3 500 obyvatel</a:t>
            </a:r>
          </a:p>
        </p:txBody>
      </p:sp>
    </p:spTree>
    <p:extLst>
      <p:ext uri="{BB962C8B-B14F-4D97-AF65-F5344CB8AC3E}">
        <p14:creationId xmlns:p14="http://schemas.microsoft.com/office/powerpoint/2010/main" val="2509593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7B5DDD9-C97C-49B7-887E-8A73E8D86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Lokalizační předpoklady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3B95612-FD28-4473-93A1-4BBA17E88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 14. století byla známa těžbou stříbrných rud</a:t>
            </a:r>
          </a:p>
          <a:p>
            <a:r>
              <a:rPr lang="cs-CZ" dirty="0"/>
              <a:t>Okolo města se nachází spousta lesů a orné půdy </a:t>
            </a:r>
          </a:p>
          <a:p>
            <a:r>
              <a:rPr lang="cs-CZ" dirty="0"/>
              <a:t>Městem protéká řeka skalce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0907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7BC80FF-ACAF-4307-8D7E-E91216E8B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Kultura a historie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7083BC2-0352-4ACA-87EE-C720D078E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Zámek </a:t>
            </a:r>
            <a:r>
              <a:rPr lang="cs-CZ" dirty="0" err="1"/>
              <a:t>březnice</a:t>
            </a:r>
            <a:r>
              <a:rPr lang="cs-CZ" dirty="0"/>
              <a:t> </a:t>
            </a:r>
            <a:r>
              <a:rPr lang="cs-CZ" sz="1200" dirty="0"/>
              <a:t>(národní kulturní památka) </a:t>
            </a:r>
          </a:p>
          <a:p>
            <a:r>
              <a:rPr lang="cs-CZ" dirty="0"/>
              <a:t>Poutní stezka na svatou horu </a:t>
            </a:r>
          </a:p>
          <a:p>
            <a:r>
              <a:rPr lang="cs-CZ" dirty="0"/>
              <a:t>Kostel sv. františka</a:t>
            </a:r>
          </a:p>
          <a:p>
            <a:r>
              <a:rPr lang="cs-CZ" dirty="0"/>
              <a:t>Židovský hřbitov </a:t>
            </a:r>
          </a:p>
          <a:p>
            <a:r>
              <a:rPr lang="cs-CZ" dirty="0"/>
              <a:t>Pivovar </a:t>
            </a:r>
          </a:p>
        </p:txBody>
      </p:sp>
    </p:spTree>
    <p:extLst>
      <p:ext uri="{BB962C8B-B14F-4D97-AF65-F5344CB8AC3E}">
        <p14:creationId xmlns:p14="http://schemas.microsoft.com/office/powerpoint/2010/main" val="525070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413401B-3823-D547-AFA2-366765FCB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xmlns="" id="{1EB716F7-57F0-C347-AA7C-FD2944739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3430" y="3839136"/>
            <a:ext cx="3454400" cy="2362200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4595CFAE-4D08-7E47-9826-CD34F29E0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6788" y="1104900"/>
            <a:ext cx="3505200" cy="23241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EA14A54D-699B-454A-A8BE-BB98B342D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3239" y="802652"/>
            <a:ext cx="4694672" cy="229614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E00615B5-79A0-954C-8508-95DBC31C8D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842" y="2394887"/>
            <a:ext cx="2324100" cy="34925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9E90D5CF-0D16-B14C-BA30-1C6C5EAC54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3383" y="38481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87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DC9F433-EC0B-4CDB-BB85-6E253B1B0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Realizační předpoklady</a:t>
            </a:r>
            <a:endParaRPr lang="cs-CZ">
              <a:ea typeface="+mj-lt"/>
              <a:cs typeface="+mj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5B5FB14-6733-4598-A938-47CA5FAF0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 okolí nás dopraví autobusová nebo </a:t>
            </a:r>
            <a:r>
              <a:rPr lang="cs-CZ" dirty="0" err="1"/>
              <a:t>želežniční</a:t>
            </a:r>
            <a:r>
              <a:rPr lang="cs-CZ" dirty="0"/>
              <a:t> doprava</a:t>
            </a:r>
          </a:p>
          <a:p>
            <a:r>
              <a:rPr lang="cs-CZ" dirty="0"/>
              <a:t>Doprava je zde na vysoké úrovni </a:t>
            </a:r>
          </a:p>
          <a:p>
            <a:r>
              <a:rPr lang="cs-CZ" dirty="0"/>
              <a:t>Spoje jezdí často</a:t>
            </a:r>
          </a:p>
        </p:txBody>
      </p:sp>
    </p:spTree>
    <p:extLst>
      <p:ext uri="{BB962C8B-B14F-4D97-AF65-F5344CB8AC3E}">
        <p14:creationId xmlns:p14="http://schemas.microsoft.com/office/powerpoint/2010/main" val="3821594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F9F03D3-232A-46E3-95A5-93352A6AD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Realizační předpoklady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AADBF5D-4402-4FEA-B07A-7E02477A3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Můžeme se ubytovat přímo v </a:t>
            </a:r>
            <a:r>
              <a:rPr lang="cs-CZ" dirty="0" err="1"/>
              <a:t>březnici</a:t>
            </a:r>
            <a:r>
              <a:rPr lang="cs-CZ" dirty="0"/>
              <a:t> v hotelu </a:t>
            </a:r>
            <a:r>
              <a:rPr lang="cs-CZ" dirty="0" err="1"/>
              <a:t>Equitana</a:t>
            </a:r>
            <a:endParaRPr lang="cs-CZ" dirty="0"/>
          </a:p>
          <a:p>
            <a:r>
              <a:rPr lang="cs-CZ" dirty="0"/>
              <a:t>Nejbližší ubytování je v </a:t>
            </a:r>
            <a:r>
              <a:rPr lang="cs-CZ" dirty="0" err="1"/>
              <a:t>mirovicích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811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BE67D62-3E62-470C-98D6-3BA21088C4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8" name="Freeform 11">
            <a:extLst>
              <a:ext uri="{FF2B5EF4-FFF2-40B4-BE49-F238E27FC236}">
                <a16:creationId xmlns:a16="http://schemas.microsoft.com/office/drawing/2014/main" xmlns="" id="{9060346B-3FED-4DD4-B8C1-DC55FABE76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xmlns="" id="{B553EB7A-0120-4C88-A02C-26C1D1F4CD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Freeform 25">
            <a:extLst>
              <a:ext uri="{FF2B5EF4-FFF2-40B4-BE49-F238E27FC236}">
                <a16:creationId xmlns:a16="http://schemas.microsoft.com/office/drawing/2014/main" xmlns="" id="{D4327787-BC11-4A2F-BB05-F74869A7FE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xmlns="" id="{7C3D022D-958E-4B8D-B601-804671385E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6" name="5-Point Star 24">
            <a:extLst>
              <a:ext uri="{FF2B5EF4-FFF2-40B4-BE49-F238E27FC236}">
                <a16:creationId xmlns:a16="http://schemas.microsoft.com/office/drawing/2014/main" xmlns="" id="{0BF0E6E8-886A-4302-8457-1BF7C47C4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CF98C79-E6B4-4408-9CAA-8BC971C0FF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0" name="Freeform 16">
            <a:extLst>
              <a:ext uri="{FF2B5EF4-FFF2-40B4-BE49-F238E27FC236}">
                <a16:creationId xmlns:a16="http://schemas.microsoft.com/office/drawing/2014/main" xmlns="" id="{94C05FED-3692-43BD-9E78-09E3B839DE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Freeform 18">
            <a:extLst>
              <a:ext uri="{FF2B5EF4-FFF2-40B4-BE49-F238E27FC236}">
                <a16:creationId xmlns:a16="http://schemas.microsoft.com/office/drawing/2014/main" xmlns="" id="{B0FF085D-BA85-4674-98A4-B6B0C4D325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17938" y="3165071"/>
            <a:ext cx="11337749" cy="3146030"/>
          </a:xfrm>
          <a:custGeom>
            <a:avLst/>
            <a:gdLst>
              <a:gd name="connsiteX0" fmla="*/ 11201371 w 11337749"/>
              <a:gd name="connsiteY0" fmla="*/ 0 h 3146030"/>
              <a:gd name="connsiteX1" fmla="*/ 11337749 w 11337749"/>
              <a:gd name="connsiteY1" fmla="*/ 2542023 h 3146030"/>
              <a:gd name="connsiteX2" fmla="*/ 8492 w 11337749"/>
              <a:gd name="connsiteY2" fmla="*/ 3146030 h 3146030"/>
              <a:gd name="connsiteX3" fmla="*/ 2 w 11337749"/>
              <a:gd name="connsiteY3" fmla="*/ 587735 h 3146030"/>
              <a:gd name="connsiteX4" fmla="*/ 0 w 11337749"/>
              <a:gd name="connsiteY4" fmla="*/ 587038 h 314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7749" h="3146030">
                <a:moveTo>
                  <a:pt x="11201371" y="0"/>
                </a:moveTo>
                <a:lnTo>
                  <a:pt x="11337749" y="2542023"/>
                </a:lnTo>
                <a:lnTo>
                  <a:pt x="8492" y="3146030"/>
                </a:lnTo>
                <a:cubicBezTo>
                  <a:pt x="10785" y="2572498"/>
                  <a:pt x="1900" y="1389730"/>
                  <a:pt x="2" y="587735"/>
                </a:cubicBezTo>
                <a:lnTo>
                  <a:pt x="0" y="587038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Freeform 20">
            <a:extLst>
              <a:ext uri="{FF2B5EF4-FFF2-40B4-BE49-F238E27FC236}">
                <a16:creationId xmlns:a16="http://schemas.microsoft.com/office/drawing/2014/main" xmlns="" id="{BCB775FF-CD4A-417A-9C49-6DB1F71EAB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893816A-34F8-4229-803C-CD7E88F62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532474" y="3680423"/>
            <a:ext cx="10178799" cy="13469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endParaRPr lang="en-US" sz="8000">
              <a:solidFill>
                <a:schemeClr val="bg1"/>
              </a:solidFill>
            </a:endParaRPr>
          </a:p>
        </p:txBody>
      </p:sp>
      <p:sp>
        <p:nvSpPr>
          <p:cNvPr id="36" name="5-Point Star 22">
            <a:extLst>
              <a:ext uri="{FF2B5EF4-FFF2-40B4-BE49-F238E27FC236}">
                <a16:creationId xmlns:a16="http://schemas.microsoft.com/office/drawing/2014/main" xmlns="" id="{B88CC91D-699B-44FE-8F91-840A5FB045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420000">
            <a:off x="5183431" y="5370202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E590795F-2B5B-A74A-88D3-9C8B3050EB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460" r="4130" b="2"/>
          <a:stretch/>
        </p:blipFill>
        <p:spPr>
          <a:xfrm rot="21420000">
            <a:off x="-93665" y="-87964"/>
            <a:ext cx="3639312" cy="3630632"/>
          </a:xfrm>
          <a:custGeom>
            <a:avLst/>
            <a:gdLst>
              <a:gd name="connsiteX0" fmla="*/ 186433 w 3639312"/>
              <a:gd name="connsiteY0" fmla="*/ 0 h 3630632"/>
              <a:gd name="connsiteX1" fmla="*/ 3639312 w 3639312"/>
              <a:gd name="connsiteY1" fmla="*/ 180958 h 3630632"/>
              <a:gd name="connsiteX2" fmla="*/ 3639312 w 3639312"/>
              <a:gd name="connsiteY2" fmla="*/ 3630632 h 3630632"/>
              <a:gd name="connsiteX3" fmla="*/ 0 w 3639312"/>
              <a:gd name="connsiteY3" fmla="*/ 3630632 h 3630632"/>
              <a:gd name="connsiteX4" fmla="*/ 0 w 3639312"/>
              <a:gd name="connsiteY4" fmla="*/ 3557347 h 3630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9312" h="3630632">
                <a:moveTo>
                  <a:pt x="186433" y="0"/>
                </a:moveTo>
                <a:lnTo>
                  <a:pt x="3639312" y="180958"/>
                </a:lnTo>
                <a:lnTo>
                  <a:pt x="3639312" y="3630632"/>
                </a:lnTo>
                <a:lnTo>
                  <a:pt x="0" y="3630632"/>
                </a:lnTo>
                <a:lnTo>
                  <a:pt x="0" y="3557347"/>
                </a:lnTo>
                <a:close/>
              </a:path>
            </a:pathLst>
          </a:custGeom>
        </p:spPr>
      </p:pic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xmlns="" id="{622A4228-22D5-7E42-8213-37FB3C53AC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10356" r="10225" b="-4"/>
          <a:stretch/>
        </p:blipFill>
        <p:spPr>
          <a:xfrm rot="21420000">
            <a:off x="3670604" y="-97589"/>
            <a:ext cx="3639312" cy="3436924"/>
          </a:xfrm>
          <a:custGeom>
            <a:avLst/>
            <a:gdLst>
              <a:gd name="connsiteX0" fmla="*/ 0 w 3639312"/>
              <a:gd name="connsiteY0" fmla="*/ 0 h 3436924"/>
              <a:gd name="connsiteX1" fmla="*/ 3639312 w 3639312"/>
              <a:gd name="connsiteY1" fmla="*/ 190729 h 3436924"/>
              <a:gd name="connsiteX2" fmla="*/ 3639312 w 3639312"/>
              <a:gd name="connsiteY2" fmla="*/ 3436924 h 3436924"/>
              <a:gd name="connsiteX3" fmla="*/ 0 w 3639312"/>
              <a:gd name="connsiteY3" fmla="*/ 3436924 h 343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9312" h="3436924">
                <a:moveTo>
                  <a:pt x="0" y="0"/>
                </a:moveTo>
                <a:lnTo>
                  <a:pt x="3639312" y="190729"/>
                </a:lnTo>
                <a:lnTo>
                  <a:pt x="3639312" y="3436924"/>
                </a:lnTo>
                <a:lnTo>
                  <a:pt x="0" y="3436924"/>
                </a:lnTo>
                <a:close/>
              </a:path>
            </a:pathLst>
          </a:cu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1F0BABC2-548F-3B48-BCA9-EBE80A2E877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919" r="8489" b="1"/>
          <a:stretch/>
        </p:blipFill>
        <p:spPr>
          <a:xfrm rot="21420000">
            <a:off x="7434010" y="-97452"/>
            <a:ext cx="3639312" cy="3237657"/>
          </a:xfrm>
          <a:custGeom>
            <a:avLst/>
            <a:gdLst>
              <a:gd name="connsiteX0" fmla="*/ 0 w 3639312"/>
              <a:gd name="connsiteY0" fmla="*/ 0 h 3237657"/>
              <a:gd name="connsiteX1" fmla="*/ 3639312 w 3639312"/>
              <a:gd name="connsiteY1" fmla="*/ 190728 h 3237657"/>
              <a:gd name="connsiteX2" fmla="*/ 3639312 w 3639312"/>
              <a:gd name="connsiteY2" fmla="*/ 3237657 h 3237657"/>
              <a:gd name="connsiteX3" fmla="*/ 0 w 3639312"/>
              <a:gd name="connsiteY3" fmla="*/ 3237657 h 323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9312" h="3237657">
                <a:moveTo>
                  <a:pt x="0" y="0"/>
                </a:moveTo>
                <a:lnTo>
                  <a:pt x="3639312" y="190728"/>
                </a:lnTo>
                <a:lnTo>
                  <a:pt x="3639312" y="3237657"/>
                </a:lnTo>
                <a:lnTo>
                  <a:pt x="0" y="323765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486530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lavní událost">
  <a:themeElements>
    <a:clrScheme name="Hlavní událos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Hlavní událos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lavní událos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Office PowerPoint</Application>
  <PresentationFormat>Širokoúhlá obrazovka</PresentationFormat>
  <Paragraphs>26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Impact</vt:lpstr>
      <vt:lpstr>STIXSizeTwoSym-Regular</vt:lpstr>
      <vt:lpstr>Hlavní událost</vt:lpstr>
      <vt:lpstr>Březnice  Houdek martin</vt:lpstr>
      <vt:lpstr>Prezentace aplikace PowerPoint</vt:lpstr>
      <vt:lpstr>Základní informace</vt:lpstr>
      <vt:lpstr>Lokalizační předpoklady</vt:lpstr>
      <vt:lpstr>Kultura a historie </vt:lpstr>
      <vt:lpstr>Prezentace aplikace PowerPoint</vt:lpstr>
      <vt:lpstr>Realizační předpoklady</vt:lpstr>
      <vt:lpstr>Realizační předpoklady</vt:lpstr>
      <vt:lpstr>Prezentace aplikace PowerPoint</vt:lpstr>
      <vt:lpstr>Zdroje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2018-11-19T19:31:40Z</dcterms:created>
  <dcterms:modified xsi:type="dcterms:W3CDTF">2018-11-30T14:23:17Z</dcterms:modified>
</cp:coreProperties>
</file>