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6" r:id="rId4"/>
    <p:sldId id="275" r:id="rId5"/>
    <p:sldId id="274" r:id="rId6"/>
    <p:sldId id="272" r:id="rId7"/>
    <p:sldId id="270" r:id="rId8"/>
    <p:sldId id="269" r:id="rId9"/>
    <p:sldId id="278" r:id="rId10"/>
    <p:sldId id="286" r:id="rId11"/>
    <p:sldId id="285" r:id="rId12"/>
    <p:sldId id="284" r:id="rId13"/>
    <p:sldId id="289" r:id="rId14"/>
  </p:sldIdLst>
  <p:sldSz cx="9144000" cy="5143500" type="screen16x9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3" autoAdjust="0"/>
  </p:normalViewPr>
  <p:slideViewPr>
    <p:cSldViewPr>
      <p:cViewPr varScale="1">
        <p:scale>
          <a:sx n="93" d="100"/>
          <a:sy n="93" d="100"/>
        </p:scale>
        <p:origin x="720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EA8D-4DCC-4D42-B815-C3D31E1A127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4D95-3F84-4DA8-96E7-D5DFD2517D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9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449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021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664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01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43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458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5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11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69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261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15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123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4D95-3F84-4DA8-96E7-D5DFD2517D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57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05978"/>
            <a:ext cx="6923112" cy="63758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51571"/>
            <a:ext cx="8229600" cy="3643052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19672" y="205979"/>
            <a:ext cx="70671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317C-6EA2-4B57-9A6A-278B81878C61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89F3-B55E-4B9B-90F2-BC86F6830E5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dalsi.gif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H="1">
            <a:off x="467544" y="465516"/>
            <a:ext cx="360040" cy="324036"/>
          </a:xfrm>
          <a:prstGeom prst="rect">
            <a:avLst/>
          </a:prstGeom>
        </p:spPr>
      </p:pic>
      <p:pic>
        <p:nvPicPr>
          <p:cNvPr id="8" name="Obrázek 7" descr="dalsi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187624" y="483518"/>
            <a:ext cx="360040" cy="324036"/>
          </a:xfrm>
          <a:prstGeom prst="rect">
            <a:avLst/>
          </a:prstGeom>
        </p:spPr>
      </p:pic>
      <p:pic>
        <p:nvPicPr>
          <p:cNvPr id="9" name="Obrázek 8" descr="dalsi.gif">
            <a:hlinkClick r:id="rId14" action="ppaction://hlinksldjump"/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845586" y="123478"/>
            <a:ext cx="324036" cy="360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Demokracie, demokratický právní </a:t>
            </a:r>
            <a:r>
              <a:rPr lang="cs-CZ" dirty="0" smtClean="0"/>
              <a:t>stát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Demokratický právní stát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Moc zákonodárná (legislativa) </a:t>
            </a:r>
            <a:r>
              <a:rPr lang="cs-CZ" dirty="0" smtClean="0"/>
              <a:t>– má ve své pravomoci vydávání zákonů, tvoří zpravidla zastupitelský sbor - parlament</a:t>
            </a:r>
          </a:p>
          <a:p>
            <a:r>
              <a:rPr lang="cs-CZ" b="1" dirty="0" smtClean="0"/>
              <a:t>Moc soudní (jurisdikce</a:t>
            </a:r>
            <a:r>
              <a:rPr lang="cs-CZ" dirty="0" smtClean="0"/>
              <a:t>) – vykonává běžnou vládní agendu v rámci platných zákonů, většinou ji představuje vláda a hlava státu (prezident, popř. panovník)</a:t>
            </a:r>
          </a:p>
          <a:p>
            <a:r>
              <a:rPr lang="cs-CZ" b="1" dirty="0" smtClean="0"/>
              <a:t>Moc výkonná (exekutiva)</a:t>
            </a:r>
            <a:r>
              <a:rPr lang="cs-CZ" dirty="0" smtClean="0"/>
              <a:t> – která kontroluje dodržování zákonů, příp. zákony závazně interpretuje, je vykonávána soustavou soudů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Složky státní moci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13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dirty="0" smtClean="0"/>
              <a:t>držitelem moci jsou dohodnutým způsobem určení zástupci většiny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periodické volby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povinnost odevzdat moc nejpozději po uplynutí volebního období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nezměnitelnost maximální délky období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ochrana politických menšin i jednotlivců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Znaky demokracie - hlavní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14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43558"/>
            <a:ext cx="8568952" cy="4176464"/>
          </a:xfrm>
        </p:spPr>
        <p:txBody>
          <a:bodyPr>
            <a:noAutofit/>
          </a:bodyPr>
          <a:lstStyle/>
          <a:p>
            <a:r>
              <a:rPr lang="cs-CZ" sz="2300" dirty="0" smtClean="0"/>
              <a:t>účinná a informovaná </a:t>
            </a:r>
            <a:r>
              <a:rPr lang="cs-CZ" sz="2300" b="1" dirty="0" smtClean="0"/>
              <a:t>veřejná diskuse</a:t>
            </a:r>
            <a:endParaRPr lang="cs-CZ" sz="2300" dirty="0" smtClean="0"/>
          </a:p>
          <a:p>
            <a:r>
              <a:rPr lang="cs-CZ" sz="2300" dirty="0" smtClean="0"/>
              <a:t>zajištění tradičních popř. i </a:t>
            </a:r>
            <a:r>
              <a:rPr lang="cs-CZ" sz="2300" b="1" dirty="0" smtClean="0"/>
              <a:t>moderních lidských práv</a:t>
            </a:r>
            <a:r>
              <a:rPr lang="cs-CZ" sz="2300" dirty="0" smtClean="0"/>
              <a:t> jednotlivců</a:t>
            </a:r>
          </a:p>
          <a:p>
            <a:r>
              <a:rPr lang="cs-CZ" sz="2300" dirty="0" smtClean="0"/>
              <a:t>ochrana menšin a jejich práv a umožnění jejich integrace</a:t>
            </a:r>
          </a:p>
          <a:p>
            <a:r>
              <a:rPr lang="cs-CZ" sz="2300" b="1" dirty="0" smtClean="0"/>
              <a:t>dělba moci</a:t>
            </a:r>
            <a:r>
              <a:rPr lang="cs-CZ" sz="2300" dirty="0" smtClean="0"/>
              <a:t>: na legislativu (zákonodárství), exekutivu (výkonnou moc) a justici (soudnictví)</a:t>
            </a:r>
          </a:p>
          <a:p>
            <a:r>
              <a:rPr lang="cs-CZ" sz="2300" b="1" dirty="0" smtClean="0"/>
              <a:t>právní stát:</a:t>
            </a:r>
            <a:r>
              <a:rPr lang="cs-CZ" sz="2300" dirty="0" smtClean="0"/>
              <a:t> spravedlivé zákony a jejich účinné dodržování,</a:t>
            </a:r>
          </a:p>
          <a:p>
            <a:r>
              <a:rPr lang="cs-CZ" sz="2300" b="1" dirty="0" smtClean="0"/>
              <a:t>transparentnos</a:t>
            </a:r>
            <a:r>
              <a:rPr lang="cs-CZ" sz="2300" dirty="0" smtClean="0"/>
              <a:t>t: průhlednost rozhodování, přehledné financování, účinný veřejný dozor</a:t>
            </a:r>
          </a:p>
          <a:p>
            <a:r>
              <a:rPr lang="cs-CZ" sz="2300" b="1" dirty="0" smtClean="0"/>
              <a:t>rovnost šancí každého</a:t>
            </a:r>
            <a:r>
              <a:rPr lang="cs-CZ" sz="2300" dirty="0" smtClean="0"/>
              <a:t>, bez ohledu na jeho původ</a:t>
            </a:r>
          </a:p>
          <a:p>
            <a:r>
              <a:rPr lang="cs-CZ" sz="2300" b="1" dirty="0" smtClean="0"/>
              <a:t>zajištění základních sociálních podmínek</a:t>
            </a:r>
            <a:r>
              <a:rPr lang="cs-CZ" sz="2300" dirty="0" smtClean="0"/>
              <a:t> pro důstojný život všech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Znaky demokracie - další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15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http://zemepis.jergym.cz/foto/49/ipage00015.htm</a:t>
            </a:r>
          </a:p>
          <a:p>
            <a:r>
              <a:rPr lang="cs-CZ" dirty="0" smtClean="0"/>
              <a:t>http://zdravi.e15.cz/</a:t>
            </a:r>
            <a:r>
              <a:rPr lang="cs-CZ" dirty="0" err="1" smtClean="0"/>
              <a:t>denni</a:t>
            </a:r>
            <a:r>
              <a:rPr lang="cs-CZ" dirty="0" smtClean="0"/>
              <a:t>-</a:t>
            </a:r>
            <a:r>
              <a:rPr lang="cs-CZ" dirty="0" err="1" smtClean="0"/>
              <a:t>zpravy</a:t>
            </a:r>
            <a:r>
              <a:rPr lang="cs-CZ" dirty="0" smtClean="0"/>
              <a:t>/z-domova/soud-zprostil-</a:t>
            </a:r>
            <a:r>
              <a:rPr lang="cs-CZ" dirty="0" err="1" smtClean="0"/>
              <a:t>lekare</a:t>
            </a:r>
            <a:r>
              <a:rPr lang="cs-CZ" dirty="0" smtClean="0"/>
              <a:t>-viny-za-</a:t>
            </a:r>
            <a:r>
              <a:rPr lang="cs-CZ" dirty="0" err="1" smtClean="0"/>
              <a:t>udajne</a:t>
            </a:r>
            <a:r>
              <a:rPr lang="cs-CZ" dirty="0" smtClean="0"/>
              <a:t>-chyby-</a:t>
            </a:r>
            <a:r>
              <a:rPr lang="cs-CZ" dirty="0" err="1" smtClean="0"/>
              <a:t>pri</a:t>
            </a:r>
            <a:r>
              <a:rPr lang="cs-CZ" dirty="0" smtClean="0"/>
              <a:t>-porodu-469456</a:t>
            </a:r>
          </a:p>
          <a:p>
            <a:r>
              <a:rPr lang="cs-CZ" i="1" dirty="0" smtClean="0"/>
              <a:t>DVOŘÁK J. A KOLEKTIV.: Odmaturuj ze společenských věd. Praha: </a:t>
            </a:r>
            <a:r>
              <a:rPr lang="cs-CZ" i="1" dirty="0" err="1" smtClean="0"/>
              <a:t>Didaktis</a:t>
            </a:r>
            <a:r>
              <a:rPr lang="cs-CZ" i="1" dirty="0" smtClean="0"/>
              <a:t>, 2009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slovo </a:t>
            </a:r>
            <a:r>
              <a:rPr lang="cs-CZ" b="1" dirty="0" smtClean="0"/>
              <a:t>DEMOKRACIE</a:t>
            </a:r>
            <a:r>
              <a:rPr lang="cs-CZ" dirty="0" smtClean="0"/>
              <a:t> znamená vláda lidu</a:t>
            </a:r>
          </a:p>
          <a:p>
            <a:pPr lvl="0"/>
            <a:r>
              <a:rPr lang="cs-CZ" dirty="0" smtClean="0"/>
              <a:t>moderní demokratický systém se opírá o tyto základní hodnoty demokracie: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respektování lidských práv, občanských práv a svobod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zásada suverenity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zásada dělby moci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vůle lidu se uskutečňuje cestou svobodných, všeobecných, rovných, přímých a tajných voleb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2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respektování lidských práv a občanských práv a svobod, zaručených občanům státu ústavou i všeobecně uznávanými mezinárodními smlouvami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zásada suverenity znamená, že suverénem veškeré moci ve státě je lid; </a:t>
            </a:r>
            <a:r>
              <a:rPr lang="cs-CZ" dirty="0"/>
              <a:t>z</a:t>
            </a:r>
            <a:r>
              <a:rPr lang="cs-CZ" dirty="0" smtClean="0"/>
              <a:t>působ, jakým lid uskutečňuje svoji moc, určuje základní formy demokracie: demokracii přímou a demokracii nepřímou, zastupitelskou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hodnoty 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3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arenR" startAt="3"/>
            </a:pPr>
            <a:r>
              <a:rPr lang="cs-CZ" dirty="0" smtClean="0"/>
              <a:t>zásada dělby moci rozděluje státní moc na tři samostatné složky: </a:t>
            </a:r>
            <a:r>
              <a:rPr lang="cs-CZ" b="1" dirty="0" smtClean="0">
                <a:solidFill>
                  <a:srgbClr val="C00000"/>
                </a:solidFill>
              </a:rPr>
              <a:t>moc zákonodárnou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7030A0"/>
                </a:solidFill>
              </a:rPr>
              <a:t>výkonnou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00B050"/>
                </a:solidFill>
              </a:rPr>
              <a:t>a soudní</a:t>
            </a:r>
            <a:r>
              <a:rPr lang="cs-CZ" dirty="0" smtClean="0"/>
              <a:t>, přičemž </a:t>
            </a:r>
            <a:r>
              <a:rPr lang="cs-CZ" b="1" i="1" dirty="0" smtClean="0"/>
              <a:t>výkonná</a:t>
            </a:r>
            <a:r>
              <a:rPr lang="cs-CZ" dirty="0" smtClean="0"/>
              <a:t> moc musí být ustanovena ústavním postupem a řídit se platnými zákony; </a:t>
            </a:r>
            <a:r>
              <a:rPr lang="cs-CZ" b="1" i="1" dirty="0"/>
              <a:t>s</a:t>
            </a:r>
            <a:r>
              <a:rPr lang="cs-CZ" b="1" i="1" dirty="0" smtClean="0"/>
              <a:t>oudní</a:t>
            </a:r>
            <a:r>
              <a:rPr lang="cs-CZ" dirty="0" smtClean="0"/>
              <a:t> moc je zcela nezávislá na zákonodárných a výkonných státních orgánech - řídí se pouze platnými zákony</a:t>
            </a:r>
          </a:p>
          <a:p>
            <a:pPr marL="971550" lvl="1" indent="-514350">
              <a:buFont typeface="+mj-lt"/>
              <a:buAutoNum type="arabicParenR" startAt="3"/>
            </a:pPr>
            <a:r>
              <a:rPr lang="cs-CZ" dirty="0" smtClean="0"/>
              <a:t>vůle lidu se uskutečňuje cestou svobodných, všeobecných, rovných, přímých a tajných voleb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hodnoty 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4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demokratické státy je příznačná tržní ekonomika jako protiklad ekonomiky příkazové </a:t>
            </a:r>
          </a:p>
          <a:p>
            <a:r>
              <a:rPr lang="cs-CZ" dirty="0" smtClean="0"/>
              <a:t>ústava demokratického státu jednoznačně určuje postavení občana v demokratické společnosti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Demokracie – </a:t>
            </a:r>
            <a:r>
              <a:rPr lang="cs-CZ" dirty="0" err="1" smtClean="0"/>
              <a:t>eko</a:t>
            </a:r>
            <a:r>
              <a:rPr lang="cs-CZ" dirty="0" smtClean="0"/>
              <a:t>, ústava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5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DEMOKRACIE </a:t>
            </a:r>
          </a:p>
          <a:p>
            <a:pPr lvl="1"/>
            <a:r>
              <a:rPr lang="cs-CZ" dirty="0" smtClean="0"/>
              <a:t>je forma politického zřízení, která umožňuje všem plnoprávným občanům účast na správě a řízení státu</a:t>
            </a:r>
          </a:p>
          <a:p>
            <a:pPr lvl="1"/>
            <a:r>
              <a:rPr lang="cs-CZ" dirty="0" smtClean="0"/>
              <a:t>je založena na principu podřízení menšiny většině a uznání svobody a rovnosti občanů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Principy 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7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51570"/>
            <a:ext cx="8435280" cy="40684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solidFill>
                  <a:schemeClr val="accent1"/>
                </a:solidFill>
              </a:rPr>
              <a:t>princip suverenity lidu </a:t>
            </a:r>
            <a:r>
              <a:rPr lang="cs-CZ" dirty="0" smtClean="0"/>
              <a:t>(lid je zdrojem veškeré státní moci)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princip parlamentarismu </a:t>
            </a:r>
            <a:r>
              <a:rPr lang="cs-CZ" dirty="0" smtClean="0"/>
              <a:t>(zákonodárná moc je obnovována cestou všeobecných voleb konaných v pravidelných intervalech)</a:t>
            </a:r>
          </a:p>
          <a:p>
            <a:pPr lvl="0"/>
            <a:r>
              <a:rPr lang="cs-CZ" dirty="0" smtClean="0"/>
              <a:t>cílem státní moci je sloužit </a:t>
            </a:r>
            <a:r>
              <a:rPr lang="cs-CZ" b="1" dirty="0" smtClean="0">
                <a:solidFill>
                  <a:schemeClr val="accent1"/>
                </a:solidFill>
              </a:rPr>
              <a:t>všem občanům </a:t>
            </a:r>
            <a:r>
              <a:rPr lang="cs-CZ" dirty="0" smtClean="0"/>
              <a:t>(stát slouží lidem, nikoli lid státu)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princip dělby moci </a:t>
            </a:r>
            <a:r>
              <a:rPr lang="cs-CZ" dirty="0" smtClean="0"/>
              <a:t>na zákonodárnou, výkonnou a soudní</a:t>
            </a:r>
          </a:p>
          <a:p>
            <a:pPr lvl="0"/>
            <a:r>
              <a:rPr lang="cs-CZ" dirty="0" smtClean="0"/>
              <a:t>vztah občana a státu je vymezen </a:t>
            </a:r>
            <a:r>
              <a:rPr lang="cs-CZ" b="1" dirty="0" smtClean="0">
                <a:solidFill>
                  <a:schemeClr val="accent1"/>
                </a:solidFill>
              </a:rPr>
              <a:t>právním řádem </a:t>
            </a:r>
            <a:r>
              <a:rPr lang="cs-CZ" dirty="0" smtClean="0"/>
              <a:t>(právní stát)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principy 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8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právně </a:t>
            </a:r>
            <a:r>
              <a:rPr lang="cs-CZ" b="1" dirty="0" smtClean="0">
                <a:solidFill>
                  <a:schemeClr val="accent1"/>
                </a:solidFill>
              </a:rPr>
              <a:t>zakotvená základní lidská práva a svobody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pluralita politických subjektů</a:t>
            </a:r>
          </a:p>
          <a:p>
            <a:pPr lvl="0"/>
            <a:r>
              <a:rPr lang="cs-CZ" dirty="0" smtClean="0"/>
              <a:t>politická rozhodnutí vycházejí z </a:t>
            </a:r>
            <a:r>
              <a:rPr lang="cs-CZ" b="1" dirty="0" smtClean="0">
                <a:solidFill>
                  <a:schemeClr val="accent1"/>
                </a:solidFill>
              </a:rPr>
              <a:t>vůle většiny</a:t>
            </a:r>
            <a:r>
              <a:rPr lang="cs-CZ" dirty="0" smtClean="0"/>
              <a:t>, ale dbají na ochranu menšin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decentralizovan</a:t>
            </a:r>
            <a:r>
              <a:rPr lang="cs-CZ" dirty="0" smtClean="0"/>
              <a:t>á stání správa a samospráva</a:t>
            </a:r>
          </a:p>
          <a:p>
            <a:pPr lvl="0"/>
            <a:r>
              <a:rPr lang="cs-CZ" dirty="0" smtClean="0"/>
              <a:t>právo na </a:t>
            </a:r>
            <a:r>
              <a:rPr lang="cs-CZ" b="1" dirty="0" smtClean="0">
                <a:solidFill>
                  <a:schemeClr val="accent1"/>
                </a:solidFill>
              </a:rPr>
              <a:t>soukromé vlastnictví a svobodné podnikání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ochrana a sociálně-ekonomické zabezpečení </a:t>
            </a:r>
            <a:r>
              <a:rPr lang="cs-CZ" dirty="0" smtClean="0"/>
              <a:t>starých, nemocných a nezaměstnaných občanů</a:t>
            </a:r>
          </a:p>
          <a:p>
            <a:pPr lvl="0"/>
            <a:r>
              <a:rPr lang="cs-CZ" b="1" dirty="0" smtClean="0">
                <a:solidFill>
                  <a:schemeClr val="accent1"/>
                </a:solidFill>
              </a:rPr>
              <a:t>svoboda tisku a projevu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principy demokracie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9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MOC – znamená možnost působit, ovlivňovat společnost (její části i jednotlivce), aby jednala tak, jak by nejednala dobrovolně</a:t>
            </a:r>
          </a:p>
          <a:p>
            <a:r>
              <a:rPr lang="cs-CZ" b="1" dirty="0" smtClean="0"/>
              <a:t>státní moc představuje sílu</a:t>
            </a:r>
            <a:r>
              <a:rPr lang="cs-CZ" dirty="0" smtClean="0"/>
              <a:t>, která pomocí práva a v případě nutnosti i právně stanovených forem násilí </a:t>
            </a:r>
            <a:r>
              <a:rPr lang="cs-CZ" b="1" dirty="0" smtClean="0"/>
              <a:t>zabezpečuje</a:t>
            </a:r>
            <a:r>
              <a:rPr lang="cs-CZ" dirty="0" smtClean="0"/>
              <a:t> </a:t>
            </a:r>
            <a:r>
              <a:rPr lang="cs-CZ" b="1" dirty="0" smtClean="0"/>
              <a:t>zformování, upevnění a ochranu</a:t>
            </a:r>
            <a:r>
              <a:rPr lang="cs-CZ" dirty="0" smtClean="0">
                <a:solidFill>
                  <a:srgbClr val="00B050"/>
                </a:solidFill>
              </a:rPr>
              <a:t> ekonomických, sociálních, politických, kulturních a ostatních společenských vztahů </a:t>
            </a:r>
            <a:r>
              <a:rPr lang="cs-CZ" dirty="0" smtClean="0"/>
              <a:t>vyhovujících vládnoucí reprezentaci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Dělba státní moci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655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12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503</Words>
  <Application>Microsoft Office PowerPoint</Application>
  <PresentationFormat>Předvádění na obrazovce (16:9)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Demokracie, demokratický právní stát</vt:lpstr>
      <vt:lpstr>Demokracie</vt:lpstr>
      <vt:lpstr>Základní hodnoty demokracie</vt:lpstr>
      <vt:lpstr>Základní hodnoty demokracie</vt:lpstr>
      <vt:lpstr>Demokracie – eko, ústava</vt:lpstr>
      <vt:lpstr>Principy demokracie</vt:lpstr>
      <vt:lpstr>Základní principy demokracie</vt:lpstr>
      <vt:lpstr>Základní principy demokracie</vt:lpstr>
      <vt:lpstr>Dělba státní moci</vt:lpstr>
      <vt:lpstr>Složky státní moci</vt:lpstr>
      <vt:lpstr>Znaky demokracie - hlavní</vt:lpstr>
      <vt:lpstr>Znaky demokracie - další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Kulhavý</dc:creator>
  <cp:lastModifiedBy>Bc. Lucie Homolková</cp:lastModifiedBy>
  <cp:revision>49</cp:revision>
  <cp:lastPrinted>2019-09-02T07:29:53Z</cp:lastPrinted>
  <dcterms:created xsi:type="dcterms:W3CDTF">2012-06-28T18:26:59Z</dcterms:created>
  <dcterms:modified xsi:type="dcterms:W3CDTF">2019-09-17T10:51:21Z</dcterms:modified>
</cp:coreProperties>
</file>