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58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468" y="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90B0F-8AA3-453B-A717-F33099922C0F}" type="datetimeFigureOut">
              <a:rPr lang="en-GB" smtClean="0"/>
              <a:pPr/>
              <a:t>28/02/2019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981D2-8419-49C7-BCFB-2AE43B50698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90B0F-8AA3-453B-A717-F33099922C0F}" type="datetimeFigureOut">
              <a:rPr lang="en-GB" smtClean="0"/>
              <a:pPr/>
              <a:t>28/02/2019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981D2-8419-49C7-BCFB-2AE43B50698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90B0F-8AA3-453B-A717-F33099922C0F}" type="datetimeFigureOut">
              <a:rPr lang="en-GB" smtClean="0"/>
              <a:pPr/>
              <a:t>28/02/2019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981D2-8419-49C7-BCFB-2AE43B50698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90B0F-8AA3-453B-A717-F33099922C0F}" type="datetimeFigureOut">
              <a:rPr lang="en-GB" smtClean="0"/>
              <a:pPr/>
              <a:t>28/02/2019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981D2-8419-49C7-BCFB-2AE43B50698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90B0F-8AA3-453B-A717-F33099922C0F}" type="datetimeFigureOut">
              <a:rPr lang="en-GB" smtClean="0"/>
              <a:pPr/>
              <a:t>28/02/2019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981D2-8419-49C7-BCFB-2AE43B50698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90B0F-8AA3-453B-A717-F33099922C0F}" type="datetimeFigureOut">
              <a:rPr lang="en-GB" smtClean="0"/>
              <a:pPr/>
              <a:t>28/02/2019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981D2-8419-49C7-BCFB-2AE43B50698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90B0F-8AA3-453B-A717-F33099922C0F}" type="datetimeFigureOut">
              <a:rPr lang="en-GB" smtClean="0"/>
              <a:pPr/>
              <a:t>28/02/2019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981D2-8419-49C7-BCFB-2AE43B50698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90B0F-8AA3-453B-A717-F33099922C0F}" type="datetimeFigureOut">
              <a:rPr lang="en-GB" smtClean="0"/>
              <a:pPr/>
              <a:t>28/02/2019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981D2-8419-49C7-BCFB-2AE43B50698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90B0F-8AA3-453B-A717-F33099922C0F}" type="datetimeFigureOut">
              <a:rPr lang="en-GB" smtClean="0"/>
              <a:pPr/>
              <a:t>28/02/2019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981D2-8419-49C7-BCFB-2AE43B50698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90B0F-8AA3-453B-A717-F33099922C0F}" type="datetimeFigureOut">
              <a:rPr lang="en-GB" smtClean="0"/>
              <a:pPr/>
              <a:t>28/02/2019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981D2-8419-49C7-BCFB-2AE43B50698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90B0F-8AA3-453B-A717-F33099922C0F}" type="datetimeFigureOut">
              <a:rPr lang="en-GB" smtClean="0"/>
              <a:pPr/>
              <a:t>28/02/2019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981D2-8419-49C7-BCFB-2AE43B50698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90B0F-8AA3-453B-A717-F33099922C0F}" type="datetimeFigureOut">
              <a:rPr lang="en-GB" smtClean="0"/>
              <a:pPr/>
              <a:t>28/02/2019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981D2-8419-49C7-BCFB-2AE43B50698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gimp-jt.blog.cz/1102/vodni-hladin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0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1470025"/>
          </a:xfrm>
        </p:spPr>
        <p:txBody>
          <a:bodyPr>
            <a:normAutofit/>
          </a:bodyPr>
          <a:lstStyle/>
          <a:p>
            <a:r>
              <a:rPr lang="cs-CZ" sz="5400" b="1" dirty="0" smtClean="0"/>
              <a:t>Voda H</a:t>
            </a:r>
            <a:r>
              <a:rPr lang="cs-CZ" sz="5400" b="1" baseline="-25000" dirty="0" smtClean="0"/>
              <a:t>2</a:t>
            </a:r>
            <a:r>
              <a:rPr lang="cs-CZ" sz="5400" b="1" dirty="0" smtClean="0"/>
              <a:t>O</a:t>
            </a:r>
            <a:endParaRPr lang="en-GB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Zdroje: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02000"/>
              </a:lnSpc>
              <a:spcBef>
                <a:spcPts val="638"/>
              </a:spcBef>
              <a:spcAft>
                <a:spcPts val="1425"/>
              </a:spcAft>
            </a:pPr>
            <a:r>
              <a:rPr lang="cs-CZ" dirty="0">
                <a:latin typeface="Calibri" charset="0"/>
              </a:rPr>
              <a:t>COPYRIGHT 2009-2013 SANOMAMEDIA PRAHA. national-geographic.cz [online]. [cit. </a:t>
            </a:r>
            <a:r>
              <a:rPr lang="cs-CZ" dirty="0" smtClean="0">
                <a:latin typeface="Calibri" charset="0"/>
              </a:rPr>
              <a:t>25.8.2012]. </a:t>
            </a:r>
            <a:r>
              <a:rPr lang="cs-CZ" dirty="0">
                <a:latin typeface="Calibri" charset="0"/>
              </a:rPr>
              <a:t>Dostupný na WWW: http://www.national-geographic.cz/wp-content/uploads/2011/02/voda1.jpg </a:t>
            </a:r>
          </a:p>
          <a:p>
            <a:pPr>
              <a:lnSpc>
                <a:spcPct val="102000"/>
              </a:lnSpc>
              <a:spcBef>
                <a:spcPts val="638"/>
              </a:spcBef>
              <a:spcAft>
                <a:spcPts val="1425"/>
              </a:spcAft>
            </a:pPr>
            <a:r>
              <a:rPr lang="cs-CZ" dirty="0">
                <a:latin typeface="Calibri" charset="0"/>
                <a:hlinkClick r:id="rId2"/>
              </a:rPr>
              <a:t>http://gimp-jt.blog.cz/1102/vodni-hladina</a:t>
            </a:r>
          </a:p>
          <a:p>
            <a:pPr>
              <a:lnSpc>
                <a:spcPct val="102000"/>
              </a:lnSpc>
              <a:spcBef>
                <a:spcPts val="638"/>
              </a:spcBef>
              <a:spcAft>
                <a:spcPts val="1425"/>
              </a:spcAft>
            </a:pPr>
            <a:r>
              <a:rPr lang="cs-CZ" dirty="0">
                <a:latin typeface="Calibri" charset="0"/>
              </a:rPr>
              <a:t>EXPO DATA SPOL. S R.O. časopisstavebnictvi.cz [online]. [cit. </a:t>
            </a:r>
            <a:r>
              <a:rPr lang="cs-CZ" dirty="0" smtClean="0">
                <a:latin typeface="Calibri" charset="0"/>
              </a:rPr>
              <a:t>25.8.2012]. </a:t>
            </a:r>
            <a:r>
              <a:rPr lang="cs-CZ" dirty="0">
                <a:latin typeface="Calibri" charset="0"/>
              </a:rPr>
              <a:t>Dostupný na WWW: http://casopisstavebnictvi.cz/centralni-cisteni-odpadnich-vod-hlavniho-mesta-prahy-prvni-dil_A2352_I31 </a:t>
            </a:r>
          </a:p>
          <a:p>
            <a:pPr>
              <a:lnSpc>
                <a:spcPct val="102000"/>
              </a:lnSpc>
              <a:spcBef>
                <a:spcPts val="638"/>
              </a:spcBef>
              <a:spcAft>
                <a:spcPts val="1425"/>
              </a:spcAft>
            </a:pPr>
            <a:r>
              <a:rPr lang="cs-CZ" dirty="0">
                <a:latin typeface="Calibri" charset="0"/>
              </a:rPr>
              <a:t>PETR M. A JAKUB C.. Ekojes.blog.cz [online]. [cit. </a:t>
            </a:r>
            <a:r>
              <a:rPr lang="cs-CZ" dirty="0" smtClean="0">
                <a:latin typeface="Calibri" charset="0"/>
              </a:rPr>
              <a:t>25.8.2012]. </a:t>
            </a:r>
            <a:r>
              <a:rPr lang="cs-CZ" dirty="0">
                <a:latin typeface="Calibri" charset="0"/>
              </a:rPr>
              <a:t>Dostupný na WWW: http://ekojes.blog.cz/1011/cisticka-odpadnich-vod-ceska-ves </a:t>
            </a:r>
          </a:p>
          <a:p>
            <a:pPr>
              <a:lnSpc>
                <a:spcPct val="102000"/>
              </a:lnSpc>
              <a:spcBef>
                <a:spcPts val="638"/>
              </a:spcBef>
              <a:spcAft>
                <a:spcPts val="1425"/>
              </a:spcAft>
              <a:buSzPct val="45000"/>
              <a:buNone/>
            </a:pPr>
            <a:r>
              <a:rPr lang="cs-CZ" i="1" dirty="0">
                <a:latin typeface="Calibri" charset="0"/>
              </a:rPr>
              <a:t>is.muni.cz/</a:t>
            </a:r>
            <a:r>
              <a:rPr lang="cs-CZ" i="1" dirty="0" err="1">
                <a:latin typeface="Calibri" charset="0"/>
              </a:rPr>
              <a:t>th</a:t>
            </a:r>
            <a:r>
              <a:rPr lang="cs-CZ" i="1" dirty="0">
                <a:latin typeface="Calibri" charset="0"/>
              </a:rPr>
              <a:t>/79451/</a:t>
            </a:r>
            <a:r>
              <a:rPr lang="cs-CZ" i="1" dirty="0" err="1">
                <a:latin typeface="Calibri" charset="0"/>
              </a:rPr>
              <a:t>pedf_m</a:t>
            </a:r>
            <a:r>
              <a:rPr lang="cs-CZ" i="1" dirty="0">
                <a:latin typeface="Calibri" charset="0"/>
              </a:rPr>
              <a:t>/diplomka.doc</a:t>
            </a:r>
            <a:r>
              <a:rPr lang="cs-CZ" dirty="0">
                <a:latin typeface="Calibri" charset="0"/>
              </a:rPr>
              <a:t> </a:t>
            </a:r>
          </a:p>
          <a:p>
            <a:pPr>
              <a:lnSpc>
                <a:spcPct val="102000"/>
              </a:lnSpc>
              <a:spcBef>
                <a:spcPts val="638"/>
              </a:spcBef>
              <a:spcAft>
                <a:spcPts val="1425"/>
              </a:spcAft>
              <a:buNone/>
            </a:pPr>
            <a:r>
              <a:rPr lang="cs-CZ" dirty="0">
                <a:latin typeface="Calibri" charset="0"/>
              </a:rPr>
              <a:t>ZDENYBOY®. Panoramio.cz [online]. [cit. </a:t>
            </a:r>
            <a:r>
              <a:rPr lang="cs-CZ" dirty="0" smtClean="0">
                <a:latin typeface="Calibri" charset="0"/>
              </a:rPr>
              <a:t>25.8.2012]. </a:t>
            </a:r>
            <a:r>
              <a:rPr lang="cs-CZ" dirty="0">
                <a:latin typeface="Calibri" charset="0"/>
              </a:rPr>
              <a:t>Dostupný na WWW: http://www.panoramio.com/photo/66149564 </a:t>
            </a:r>
          </a:p>
          <a:p>
            <a:pPr>
              <a:lnSpc>
                <a:spcPct val="102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Arial" charset="0"/>
              <a:buChar char="•"/>
            </a:pPr>
            <a:r>
              <a:rPr lang="cs-CZ" dirty="0">
                <a:latin typeface="Calibri" charset="0"/>
              </a:rPr>
              <a:t>http://</a:t>
            </a:r>
            <a:r>
              <a:rPr lang="cs-CZ" dirty="0" smtClean="0">
                <a:latin typeface="Calibri" charset="0"/>
              </a:rPr>
              <a:t>www.bazeny-obklady-mozaika.cz/bazenova-chemie-a-testery/projasneni-vody</a:t>
            </a:r>
            <a:endParaRPr lang="cs-CZ" dirty="0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2006-05-09_2_73DB34HR5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288731">
            <a:off x="2958058" y="2823169"/>
            <a:ext cx="2703736" cy="2703736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Typy vod</a:t>
            </a:r>
            <a:endParaRPr lang="en-GB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756792"/>
          </a:xfrm>
        </p:spPr>
        <p:txBody>
          <a:bodyPr/>
          <a:lstStyle/>
          <a:p>
            <a:r>
              <a:rPr lang="cs-CZ" b="1" dirty="0"/>
              <a:t>V přírodě se voda nikdy nevyskytuje čistá, obsahuje vždy určité množství rozpuštěných látek, plynů a nerozpuštěných pevných látek.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C000"/>
                </a:solidFill>
              </a:rPr>
              <a:t>Typy vod - dělení </a:t>
            </a:r>
            <a:r>
              <a:rPr lang="cs-CZ" dirty="0">
                <a:solidFill>
                  <a:srgbClr val="FFC000"/>
                </a:solidFill>
              </a:rPr>
              <a:t>podle obsahu minerálních </a:t>
            </a:r>
            <a:r>
              <a:rPr lang="cs-CZ" dirty="0" smtClean="0">
                <a:solidFill>
                  <a:srgbClr val="FFC000"/>
                </a:solidFill>
              </a:rPr>
              <a:t>látek</a:t>
            </a:r>
            <a:endParaRPr lang="en-GB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lnSpcReduction="10000"/>
          </a:bodyPr>
          <a:lstStyle/>
          <a:p>
            <a:r>
              <a:rPr lang="cs-CZ" sz="2800" b="1" dirty="0">
                <a:solidFill>
                  <a:srgbClr val="FFFF00"/>
                </a:solidFill>
              </a:rPr>
              <a:t>Destilovaná </a:t>
            </a:r>
            <a:r>
              <a:rPr lang="cs-CZ" sz="2800" b="1" dirty="0" smtClean="0">
                <a:solidFill>
                  <a:srgbClr val="FFFF00"/>
                </a:solidFill>
              </a:rPr>
              <a:t>voda</a:t>
            </a:r>
            <a:r>
              <a:rPr lang="cs-CZ" dirty="0" smtClean="0">
                <a:solidFill>
                  <a:srgbClr val="FFFF00"/>
                </a:solidFill>
              </a:rPr>
              <a:t> </a:t>
            </a:r>
            <a:endParaRPr lang="cs-CZ" dirty="0">
              <a:solidFill>
                <a:srgbClr val="FFFF00"/>
              </a:solidFill>
            </a:endParaRPr>
          </a:p>
          <a:p>
            <a:pPr lvl="1"/>
            <a:r>
              <a:rPr lang="cs-CZ" sz="2400" dirty="0" smtClean="0">
                <a:solidFill>
                  <a:srgbClr val="FFFF00"/>
                </a:solidFill>
              </a:rPr>
              <a:t> čirá</a:t>
            </a:r>
            <a:r>
              <a:rPr lang="cs-CZ" sz="2400" dirty="0">
                <a:solidFill>
                  <a:srgbClr val="FFFF00"/>
                </a:solidFill>
              </a:rPr>
              <a:t>, bezbarvá, bez chuti a </a:t>
            </a:r>
            <a:r>
              <a:rPr lang="cs-CZ" sz="2400" dirty="0" smtClean="0">
                <a:solidFill>
                  <a:srgbClr val="FFFF00"/>
                </a:solidFill>
              </a:rPr>
              <a:t>zápachu, používá </a:t>
            </a:r>
            <a:r>
              <a:rPr lang="cs-CZ" sz="2400" dirty="0">
                <a:solidFill>
                  <a:srgbClr val="FFFF00"/>
                </a:solidFill>
              </a:rPr>
              <a:t>se především v </a:t>
            </a:r>
            <a:r>
              <a:rPr lang="cs-CZ" sz="2400" dirty="0" smtClean="0">
                <a:solidFill>
                  <a:srgbClr val="FFFF00"/>
                </a:solidFill>
              </a:rPr>
              <a:t>laboratořích, neobsahuje </a:t>
            </a:r>
            <a:r>
              <a:rPr lang="cs-CZ" sz="2400" dirty="0">
                <a:solidFill>
                  <a:srgbClr val="FFFF00"/>
                </a:solidFill>
              </a:rPr>
              <a:t>minerální </a:t>
            </a:r>
            <a:r>
              <a:rPr lang="cs-CZ" sz="2400" dirty="0" smtClean="0">
                <a:solidFill>
                  <a:srgbClr val="FFFF00"/>
                </a:solidFill>
              </a:rPr>
              <a:t>látky</a:t>
            </a:r>
            <a:endParaRPr lang="cs-CZ" sz="2400" dirty="0">
              <a:solidFill>
                <a:srgbClr val="FFFF00"/>
              </a:solidFill>
            </a:endParaRPr>
          </a:p>
          <a:p>
            <a:r>
              <a:rPr lang="cs-CZ" sz="2800" b="1" dirty="0">
                <a:solidFill>
                  <a:srgbClr val="FFFF00"/>
                </a:solidFill>
              </a:rPr>
              <a:t>Měkká </a:t>
            </a:r>
            <a:r>
              <a:rPr lang="cs-CZ" sz="2800" b="1" dirty="0" smtClean="0">
                <a:solidFill>
                  <a:srgbClr val="FFFF00"/>
                </a:solidFill>
              </a:rPr>
              <a:t>voda</a:t>
            </a:r>
            <a:r>
              <a:rPr lang="cs-CZ" dirty="0" smtClean="0">
                <a:solidFill>
                  <a:srgbClr val="FFFF00"/>
                </a:solidFill>
              </a:rPr>
              <a:t> </a:t>
            </a:r>
          </a:p>
          <a:p>
            <a:pPr lvl="1"/>
            <a:r>
              <a:rPr lang="cs-CZ" dirty="0" smtClean="0">
                <a:solidFill>
                  <a:srgbClr val="FFFF00"/>
                </a:solidFill>
              </a:rPr>
              <a:t> </a:t>
            </a:r>
            <a:r>
              <a:rPr lang="cs-CZ" sz="2400" dirty="0" smtClean="0">
                <a:solidFill>
                  <a:srgbClr val="FFFF00"/>
                </a:solidFill>
              </a:rPr>
              <a:t>voda </a:t>
            </a:r>
            <a:r>
              <a:rPr lang="cs-CZ" sz="2400" dirty="0">
                <a:solidFill>
                  <a:srgbClr val="FFFF00"/>
                </a:solidFill>
              </a:rPr>
              <a:t>dešťová a voda v potocích, která obsahuje jen málo rozpuštěných </a:t>
            </a:r>
            <a:r>
              <a:rPr lang="cs-CZ" sz="2400" dirty="0" smtClean="0">
                <a:solidFill>
                  <a:srgbClr val="FFFF00"/>
                </a:solidFill>
              </a:rPr>
              <a:t>látek</a:t>
            </a:r>
            <a:endParaRPr lang="cs-CZ" sz="2400" dirty="0">
              <a:solidFill>
                <a:srgbClr val="FFFF00"/>
              </a:solidFill>
            </a:endParaRPr>
          </a:p>
          <a:p>
            <a:r>
              <a:rPr lang="cs-CZ" sz="2800" b="1" dirty="0">
                <a:solidFill>
                  <a:srgbClr val="FFFF00"/>
                </a:solidFill>
              </a:rPr>
              <a:t>Tvrdá voda</a:t>
            </a:r>
            <a:endParaRPr lang="cs-CZ" sz="2800" dirty="0">
              <a:solidFill>
                <a:srgbClr val="FFFF00"/>
              </a:solidFill>
            </a:endParaRPr>
          </a:p>
          <a:p>
            <a:pPr lvl="1"/>
            <a:r>
              <a:rPr lang="cs-CZ" sz="2400" dirty="0" smtClean="0">
                <a:solidFill>
                  <a:srgbClr val="FFFF00"/>
                </a:solidFill>
              </a:rPr>
              <a:t> voda bohatá na množství </a:t>
            </a:r>
            <a:r>
              <a:rPr lang="cs-CZ" sz="2400" dirty="0" err="1" smtClean="0">
                <a:solidFill>
                  <a:srgbClr val="FFFF00"/>
                </a:solidFill>
              </a:rPr>
              <a:t>rozp</a:t>
            </a:r>
            <a:r>
              <a:rPr lang="cs-CZ" sz="2400" dirty="0" smtClean="0">
                <a:solidFill>
                  <a:srgbClr val="FFFF00"/>
                </a:solidFill>
              </a:rPr>
              <a:t>. látek</a:t>
            </a:r>
          </a:p>
          <a:p>
            <a:r>
              <a:rPr lang="cs-CZ" sz="3000" b="1" dirty="0">
                <a:solidFill>
                  <a:srgbClr val="FFFF00"/>
                </a:solidFill>
              </a:rPr>
              <a:t>Minerální voda</a:t>
            </a:r>
            <a:endParaRPr lang="cs-CZ" sz="3000" dirty="0">
              <a:solidFill>
                <a:srgbClr val="FFFF00"/>
              </a:solidFill>
            </a:endParaRPr>
          </a:p>
          <a:p>
            <a:pPr lvl="1"/>
            <a:r>
              <a:rPr lang="cs-CZ" sz="2400" dirty="0" smtClean="0">
                <a:solidFill>
                  <a:srgbClr val="FFFF00"/>
                </a:solidFill>
              </a:rPr>
              <a:t> obsahuje </a:t>
            </a:r>
            <a:r>
              <a:rPr lang="cs-CZ" sz="2400" dirty="0">
                <a:solidFill>
                  <a:srgbClr val="FFFF00"/>
                </a:solidFill>
              </a:rPr>
              <a:t>značné množství minerálních látek, rozpuštěných plynů, zejména oxidu </a:t>
            </a:r>
            <a:r>
              <a:rPr lang="cs-CZ" sz="2400" dirty="0" smtClean="0">
                <a:solidFill>
                  <a:srgbClr val="FFFF00"/>
                </a:solidFill>
              </a:rPr>
              <a:t>uhličitého</a:t>
            </a:r>
            <a:endParaRPr lang="cs-CZ" sz="2400" dirty="0">
              <a:solidFill>
                <a:srgbClr val="FFFF00"/>
              </a:solidFill>
            </a:endParaRP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Typy vod – dělení podle čistoty</a:t>
            </a:r>
            <a:endParaRPr lang="en-GB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3168352"/>
          </a:xfrm>
        </p:spPr>
        <p:txBody>
          <a:bodyPr>
            <a:normAutofit/>
          </a:bodyPr>
          <a:lstStyle/>
          <a:p>
            <a:r>
              <a:rPr lang="cs-CZ" sz="2800" b="1" dirty="0"/>
              <a:t>Pitná </a:t>
            </a:r>
            <a:r>
              <a:rPr lang="cs-CZ" sz="2800" b="1" dirty="0" smtClean="0"/>
              <a:t>voda</a:t>
            </a:r>
            <a:endParaRPr lang="cs-CZ" sz="2800" dirty="0" smtClean="0"/>
          </a:p>
          <a:p>
            <a:pPr lvl="1"/>
            <a:r>
              <a:rPr lang="cs-CZ" sz="2400" dirty="0" smtClean="0"/>
              <a:t>přísné </a:t>
            </a:r>
            <a:r>
              <a:rPr lang="cs-CZ" sz="2400" dirty="0"/>
              <a:t>kvalitativní </a:t>
            </a:r>
            <a:r>
              <a:rPr lang="cs-CZ" sz="2400" dirty="0" smtClean="0"/>
              <a:t>požadavky, zdroji </a:t>
            </a:r>
            <a:r>
              <a:rPr lang="cs-CZ" sz="2400" dirty="0"/>
              <a:t>pitné vody jsou buď povrchové vody (vodní toky, nádrže, jezera) nebo vody </a:t>
            </a:r>
            <a:r>
              <a:rPr lang="cs-CZ" sz="2400" dirty="0" smtClean="0"/>
              <a:t>podzemní</a:t>
            </a:r>
          </a:p>
          <a:p>
            <a:r>
              <a:rPr lang="cs-CZ" sz="2800" b="1" dirty="0" smtClean="0"/>
              <a:t>Užitková voda</a:t>
            </a:r>
          </a:p>
          <a:p>
            <a:pPr lvl="1"/>
            <a:r>
              <a:rPr lang="cs-CZ" sz="2400" dirty="0" smtClean="0"/>
              <a:t>nesmí </a:t>
            </a:r>
            <a:r>
              <a:rPr lang="cs-CZ" sz="2400" dirty="0"/>
              <a:t>se používat k pití, přípravě potravy a k mytí </a:t>
            </a:r>
            <a:r>
              <a:rPr lang="cs-CZ" sz="2400" dirty="0" smtClean="0"/>
              <a:t>nádobí, můžeme </a:t>
            </a:r>
            <a:r>
              <a:rPr lang="cs-CZ" sz="2400" dirty="0"/>
              <a:t>ji použít k mytí, koupání, praní a napájení </a:t>
            </a:r>
            <a:r>
              <a:rPr lang="cs-CZ" sz="2400" dirty="0" smtClean="0"/>
              <a:t>zvířat.</a:t>
            </a:r>
          </a:p>
          <a:p>
            <a:pPr lvl="1">
              <a:buNone/>
            </a:pPr>
            <a:endParaRPr lang="cs-CZ" sz="2400" dirty="0"/>
          </a:p>
        </p:txBody>
      </p:sp>
      <p:sp>
        <p:nvSpPr>
          <p:cNvPr id="4" name="Obdélník 3"/>
          <p:cNvSpPr/>
          <p:nvPr/>
        </p:nvSpPr>
        <p:spPr>
          <a:xfrm>
            <a:off x="323528" y="4653136"/>
            <a:ext cx="86044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buNone/>
            </a:pPr>
            <a:r>
              <a:rPr lang="cs-CZ" sz="3200" dirty="0" smtClean="0"/>
              <a:t>Na čistotu a biologickou nezávadnost se nekladou tak přísné požadavky jako u pitné vody. </a:t>
            </a: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Scan10039.JPG"/>
          <p:cNvPicPr>
            <a:picLocks noChangeAspect="1"/>
          </p:cNvPicPr>
          <p:nvPr/>
        </p:nvPicPr>
        <p:blipFill>
          <a:blip r:embed="rId2" cstate="print">
            <a:lum bright="1000" contrast="1000"/>
          </a:blip>
          <a:stretch>
            <a:fillRect/>
          </a:stretch>
        </p:blipFill>
        <p:spPr>
          <a:xfrm>
            <a:off x="323528" y="3861048"/>
            <a:ext cx="4212468" cy="2808312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Typy vod – dělení podle čistoty</a:t>
            </a:r>
            <a:endParaRPr lang="en-GB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08920"/>
          </a:xfrm>
        </p:spPr>
        <p:txBody>
          <a:bodyPr>
            <a:normAutofit/>
          </a:bodyPr>
          <a:lstStyle/>
          <a:p>
            <a:r>
              <a:rPr lang="cs-CZ" sz="2800" b="1" dirty="0"/>
              <a:t>Odpadní voda </a:t>
            </a:r>
            <a:endParaRPr lang="cs-CZ" sz="2800" dirty="0"/>
          </a:p>
          <a:p>
            <a:pPr lvl="1"/>
            <a:r>
              <a:rPr lang="cs-CZ" dirty="0" smtClean="0"/>
              <a:t> voda </a:t>
            </a:r>
            <a:r>
              <a:rPr lang="cs-CZ" dirty="0"/>
              <a:t>vypouštěná z domácností a z průmyslových </a:t>
            </a:r>
            <a:r>
              <a:rPr lang="cs-CZ" dirty="0" smtClean="0"/>
              <a:t>podniků, objem </a:t>
            </a:r>
            <a:r>
              <a:rPr lang="cs-CZ" dirty="0"/>
              <a:t>a složení odpadních vod ve stejném místě se liší v průběhu </a:t>
            </a:r>
            <a:r>
              <a:rPr lang="cs-CZ" dirty="0" smtClean="0"/>
              <a:t>času</a:t>
            </a:r>
            <a:endParaRPr lang="cs-CZ" dirty="0"/>
          </a:p>
          <a:p>
            <a:endParaRPr lang="en-GB" dirty="0"/>
          </a:p>
        </p:txBody>
      </p:sp>
      <p:pic>
        <p:nvPicPr>
          <p:cNvPr id="5" name="Obrázek 4" descr="dfd4aaaa99_70872948_o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2040" y="3843046"/>
            <a:ext cx="3741125" cy="28058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Úpravy pitné vody</a:t>
            </a:r>
            <a:endParaRPr lang="en-GB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1) Mechanické </a:t>
            </a:r>
            <a:r>
              <a:rPr lang="cs-CZ" b="1" dirty="0"/>
              <a:t>čištění  </a:t>
            </a:r>
            <a:endParaRPr lang="cs-CZ" dirty="0"/>
          </a:p>
          <a:p>
            <a:pPr>
              <a:buNone/>
            </a:pPr>
            <a:r>
              <a:rPr lang="cs-CZ" b="1" dirty="0" smtClean="0"/>
              <a:t>	- </a:t>
            </a:r>
            <a:r>
              <a:rPr lang="cs-CZ" b="1" dirty="0"/>
              <a:t> </a:t>
            </a:r>
            <a:r>
              <a:rPr lang="cs-CZ" sz="2800" b="1" dirty="0" smtClean="0"/>
              <a:t>slouží k odstranění velkých pevných nečistot</a:t>
            </a:r>
            <a:endParaRPr lang="cs-CZ" sz="2800" dirty="0"/>
          </a:p>
          <a:p>
            <a:endParaRPr lang="en-GB" dirty="0"/>
          </a:p>
        </p:txBody>
      </p:sp>
      <p:pic>
        <p:nvPicPr>
          <p:cNvPr id="1026" name="Picture 2" descr="Cesle"/>
          <p:cNvPicPr>
            <a:picLocks noChangeAspect="1" noChangeArrowheads="1"/>
          </p:cNvPicPr>
          <p:nvPr/>
        </p:nvPicPr>
        <p:blipFill>
          <a:blip r:embed="rId2" cstate="print">
            <a:lum contrast="12000"/>
          </a:blip>
          <a:srcRect/>
          <a:stretch>
            <a:fillRect/>
          </a:stretch>
        </p:blipFill>
        <p:spPr bwMode="auto">
          <a:xfrm>
            <a:off x="971600" y="3212976"/>
            <a:ext cx="6992727" cy="2963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élník 4"/>
          <p:cNvSpPr/>
          <p:nvPr/>
        </p:nvSpPr>
        <p:spPr>
          <a:xfrm>
            <a:off x="2771800" y="3356992"/>
            <a:ext cx="49079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/>
              <a:t>Česle, </a:t>
            </a:r>
            <a:r>
              <a:rPr lang="cs-CZ" sz="2400" b="1" dirty="0" smtClean="0"/>
              <a:t>síto, </a:t>
            </a:r>
            <a:r>
              <a:rPr lang="cs-CZ" sz="2400" b="1" dirty="0"/>
              <a:t>usazovací nádrž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Česla - Horní </a:t>
            </a:r>
            <a:r>
              <a:rPr lang="cs-CZ" b="1" dirty="0" err="1" smtClean="0"/>
              <a:t>pekelský</a:t>
            </a:r>
            <a:r>
              <a:rPr lang="cs-CZ" b="1" dirty="0" smtClean="0"/>
              <a:t> rybník </a:t>
            </a:r>
            <a:r>
              <a:rPr lang="cs-CZ" b="1" dirty="0" err="1" smtClean="0"/>
              <a:t>Kraskov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en-GB" dirty="0"/>
          </a:p>
        </p:txBody>
      </p:sp>
      <p:pic>
        <p:nvPicPr>
          <p:cNvPr id="4" name="Zástupný symbol pro obsah 3" descr="6614956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1484784"/>
            <a:ext cx="6917754" cy="47022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Úpravy pitné vody</a:t>
            </a:r>
            <a:endParaRPr lang="en-GB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2) Odstranění chemických složek pomocí vločkování</a:t>
            </a:r>
            <a:endParaRPr lang="en-GB" b="1" dirty="0"/>
          </a:p>
        </p:txBody>
      </p:sp>
      <p:pic>
        <p:nvPicPr>
          <p:cNvPr id="4" name="Obrázek 3" descr="flokulant%20obr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6016" y="2636912"/>
            <a:ext cx="4176464" cy="3474318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107504" y="2708920"/>
            <a:ext cx="4789516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cs-CZ" sz="2800" b="1" dirty="0" smtClean="0"/>
              <a:t> přidáním chemické látky</a:t>
            </a:r>
          </a:p>
          <a:p>
            <a:r>
              <a:rPr lang="cs-CZ" sz="2800" b="1" dirty="0" smtClean="0"/>
              <a:t>(</a:t>
            </a:r>
            <a:r>
              <a:rPr lang="cs-CZ" sz="2800" b="1" dirty="0" err="1" smtClean="0"/>
              <a:t>koagulantu</a:t>
            </a:r>
            <a:r>
              <a:rPr lang="cs-CZ" sz="2800" b="1" dirty="0" smtClean="0"/>
              <a:t>) zajistíme </a:t>
            </a:r>
          </a:p>
          <a:p>
            <a:r>
              <a:rPr lang="cs-CZ" sz="2800" b="1" dirty="0" smtClean="0"/>
              <a:t>nabalení částic do tzv. vloček,</a:t>
            </a:r>
          </a:p>
          <a:p>
            <a:r>
              <a:rPr lang="cs-CZ" sz="2800" b="1" dirty="0" smtClean="0"/>
              <a:t>Které jsou již dostatečně velké</a:t>
            </a:r>
          </a:p>
          <a:p>
            <a:r>
              <a:rPr lang="cs-CZ" sz="2800" b="1" dirty="0" smtClean="0"/>
              <a:t>pro zachycení na filtru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Úpravy pitné vody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Dezinfekce mikroorganismů Cl</a:t>
            </a:r>
            <a:r>
              <a:rPr lang="cs-CZ" b="1" baseline="-25000" dirty="0" smtClean="0"/>
              <a:t>2</a:t>
            </a:r>
            <a:r>
              <a:rPr lang="cs-CZ" b="1" dirty="0" smtClean="0"/>
              <a:t> a O</a:t>
            </a:r>
            <a:r>
              <a:rPr lang="cs-CZ" b="1" baseline="-25000" dirty="0" smtClean="0"/>
              <a:t>3</a:t>
            </a:r>
          </a:p>
          <a:p>
            <a:pPr lvl="1"/>
            <a:r>
              <a:rPr lang="cs-CZ" b="1" dirty="0" smtClean="0"/>
              <a:t>O</a:t>
            </a:r>
            <a:r>
              <a:rPr lang="cs-CZ" b="1" baseline="-25000" dirty="0" smtClean="0"/>
              <a:t>3  </a:t>
            </a:r>
            <a:r>
              <a:rPr lang="cs-CZ" dirty="0" smtClean="0"/>
              <a:t>na rozdíl od chloru nezůstává ve vodě, nicméně jeho účinnost je pouze chvilková. Resp. než dorazí voda k uživateli, mohou se zde vytvořit zárodky mikroorganismů = 				kombinace procesů</a:t>
            </a:r>
            <a:endParaRPr lang="cs-CZ" baseline="-25000" dirty="0" smtClean="0"/>
          </a:p>
          <a:p>
            <a:pPr lvl="1"/>
            <a:endParaRPr lang="cs-CZ" dirty="0" smtClean="0"/>
          </a:p>
          <a:p>
            <a:endParaRPr lang="cs-CZ" dirty="0" smtClean="0"/>
          </a:p>
          <a:p>
            <a:r>
              <a:rPr lang="cs-CZ" b="1" dirty="0" smtClean="0"/>
              <a:t>Biologické čištění</a:t>
            </a:r>
          </a:p>
          <a:p>
            <a:pPr lvl="1"/>
            <a:r>
              <a:rPr lang="cs-CZ" dirty="0" smtClean="0"/>
              <a:t>Aerobní – rozklad odpadních látek pomocí mikroorganismů na </a:t>
            </a:r>
            <a:r>
              <a:rPr lang="cs-CZ" dirty="0" err="1" smtClean="0"/>
              <a:t>methan</a:t>
            </a:r>
            <a:r>
              <a:rPr lang="cs-CZ" dirty="0" smtClean="0"/>
              <a:t> a další.</a:t>
            </a:r>
          </a:p>
          <a:p>
            <a:pPr lvl="1"/>
            <a:r>
              <a:rPr lang="cs-CZ" dirty="0" smtClean="0"/>
              <a:t>Anaerobní – oxidace </a:t>
            </a:r>
            <a:r>
              <a:rPr lang="cs-CZ" dirty="0" err="1" smtClean="0"/>
              <a:t>org</a:t>
            </a:r>
            <a:r>
              <a:rPr lang="cs-CZ" dirty="0" smtClean="0"/>
              <a:t>. látek (pomocí O2 ) až na CO2 a H2O</a:t>
            </a:r>
          </a:p>
          <a:p>
            <a:pPr lvl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270</Words>
  <Application>Microsoft Office PowerPoint</Application>
  <PresentationFormat>Předvádění na obrazovce (4:3)</PresentationFormat>
  <Paragraphs>49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Arial</vt:lpstr>
      <vt:lpstr>Calibri</vt:lpstr>
      <vt:lpstr>Motiv sady Office</vt:lpstr>
      <vt:lpstr>Voda H2O</vt:lpstr>
      <vt:lpstr>Typy vod</vt:lpstr>
      <vt:lpstr>Typy vod - dělení podle obsahu minerálních látek</vt:lpstr>
      <vt:lpstr>Typy vod – dělení podle čistoty</vt:lpstr>
      <vt:lpstr>Typy vod – dělení podle čistoty</vt:lpstr>
      <vt:lpstr>Úpravy pitné vody</vt:lpstr>
      <vt:lpstr>Česla - Horní pekelský rybník Kraskov </vt:lpstr>
      <vt:lpstr>Úpravy pitné vody</vt:lpstr>
      <vt:lpstr>Úpravy pitné vody</vt:lpstr>
      <vt:lpstr>Zdroje: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Michal</dc:creator>
  <cp:lastModifiedBy>Hodková Marcela Ing.</cp:lastModifiedBy>
  <cp:revision>24</cp:revision>
  <dcterms:created xsi:type="dcterms:W3CDTF">2012-08-07T18:46:34Z</dcterms:created>
  <dcterms:modified xsi:type="dcterms:W3CDTF">2019-02-28T09:37:55Z</dcterms:modified>
</cp:coreProperties>
</file>