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notesMasterIdLst>
    <p:notesMasterId r:id="rId85"/>
  </p:notesMasterIdLst>
  <p:sldIdLst>
    <p:sldId id="257" r:id="rId2"/>
    <p:sldId id="262" r:id="rId3"/>
    <p:sldId id="263" r:id="rId4"/>
    <p:sldId id="264" r:id="rId5"/>
    <p:sldId id="265" r:id="rId6"/>
    <p:sldId id="266" r:id="rId7"/>
    <p:sldId id="27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8" r:id="rId16"/>
    <p:sldId id="259" r:id="rId17"/>
    <p:sldId id="260" r:id="rId18"/>
    <p:sldId id="276" r:id="rId19"/>
    <p:sldId id="286" r:id="rId20"/>
    <p:sldId id="284" r:id="rId21"/>
    <p:sldId id="277" r:id="rId22"/>
    <p:sldId id="278" r:id="rId23"/>
    <p:sldId id="279" r:id="rId24"/>
    <p:sldId id="280" r:id="rId25"/>
    <p:sldId id="299" r:id="rId26"/>
    <p:sldId id="281" r:id="rId27"/>
    <p:sldId id="283" r:id="rId28"/>
    <p:sldId id="300" r:id="rId29"/>
    <p:sldId id="301" r:id="rId30"/>
    <p:sldId id="357" r:id="rId31"/>
    <p:sldId id="30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4" r:id="rId45"/>
    <p:sldId id="305" r:id="rId46"/>
    <p:sldId id="306" r:id="rId47"/>
    <p:sldId id="307" r:id="rId48"/>
    <p:sldId id="308" r:id="rId49"/>
    <p:sldId id="309" r:id="rId50"/>
    <p:sldId id="312" r:id="rId51"/>
    <p:sldId id="313" r:id="rId52"/>
    <p:sldId id="311" r:id="rId53"/>
    <p:sldId id="314" r:id="rId54"/>
    <p:sldId id="315" r:id="rId55"/>
    <p:sldId id="316" r:id="rId56"/>
    <p:sldId id="317" r:id="rId57"/>
    <p:sldId id="339" r:id="rId58"/>
    <p:sldId id="340" r:id="rId59"/>
    <p:sldId id="330" r:id="rId60"/>
    <p:sldId id="321" r:id="rId61"/>
    <p:sldId id="344" r:id="rId62"/>
    <p:sldId id="345" r:id="rId63"/>
    <p:sldId id="346" r:id="rId64"/>
    <p:sldId id="347" r:id="rId65"/>
    <p:sldId id="352" r:id="rId66"/>
    <p:sldId id="349" r:id="rId67"/>
    <p:sldId id="350" r:id="rId68"/>
    <p:sldId id="351" r:id="rId69"/>
    <p:sldId id="348" r:id="rId70"/>
    <p:sldId id="341" r:id="rId71"/>
    <p:sldId id="319" r:id="rId72"/>
    <p:sldId id="323" r:id="rId73"/>
    <p:sldId id="324" r:id="rId74"/>
    <p:sldId id="353" r:id="rId75"/>
    <p:sldId id="354" r:id="rId76"/>
    <p:sldId id="365" r:id="rId77"/>
    <p:sldId id="355" r:id="rId78"/>
    <p:sldId id="366" r:id="rId79"/>
    <p:sldId id="358" r:id="rId80"/>
    <p:sldId id="363" r:id="rId81"/>
    <p:sldId id="360" r:id="rId82"/>
    <p:sldId id="361" r:id="rId83"/>
    <p:sldId id="364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EB9DC-1850-420E-889F-9847DD09DE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50950-97B8-47D3-9CC1-3A699EFB9D44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/>
            <a:t>Stanovení spotřeby</a:t>
          </a:r>
          <a:endParaRPr lang="en-US" dirty="0"/>
        </a:p>
      </dgm:t>
    </dgm:pt>
    <dgm:pt modelId="{4EBA99FD-0E19-408F-A740-5A2BAE1FAD0F}" type="parTrans" cxnId="{27D76ECE-71DF-4474-9586-285CE1E401EC}">
      <dgm:prSet/>
      <dgm:spPr/>
      <dgm:t>
        <a:bodyPr/>
        <a:lstStyle/>
        <a:p>
          <a:endParaRPr lang="en-US"/>
        </a:p>
      </dgm:t>
    </dgm:pt>
    <dgm:pt modelId="{E13BA62E-CFF2-41F7-9A49-BF221186382F}" type="sibTrans" cxnId="{27D76ECE-71DF-4474-9586-285CE1E401EC}">
      <dgm:prSet/>
      <dgm:spPr/>
      <dgm:t>
        <a:bodyPr/>
        <a:lstStyle/>
        <a:p>
          <a:endParaRPr lang="en-US"/>
        </a:p>
      </dgm:t>
    </dgm:pt>
    <dgm:pt modelId="{39DDCF91-7A59-4A1B-B6AD-88488BF431A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Podle technické dokumentace</a:t>
          </a:r>
          <a:endParaRPr lang="en-US" dirty="0"/>
        </a:p>
      </dgm:t>
    </dgm:pt>
    <dgm:pt modelId="{1F9EDC2A-2F8A-4073-BF56-183887935865}" type="parTrans" cxnId="{BEFF5160-6BED-4FA1-8101-B185590B87F6}">
      <dgm:prSet/>
      <dgm:spPr/>
      <dgm:t>
        <a:bodyPr/>
        <a:lstStyle/>
        <a:p>
          <a:endParaRPr lang="en-US"/>
        </a:p>
      </dgm:t>
    </dgm:pt>
    <dgm:pt modelId="{2C9576DD-54DA-4619-90E3-B41CD7D6CD22}" type="sibTrans" cxnId="{BEFF5160-6BED-4FA1-8101-B185590B87F6}">
      <dgm:prSet/>
      <dgm:spPr/>
      <dgm:t>
        <a:bodyPr/>
        <a:lstStyle/>
        <a:p>
          <a:endParaRPr lang="en-US"/>
        </a:p>
      </dgm:t>
    </dgm:pt>
    <dgm:pt modelId="{BAAA4944-13A4-4553-9170-F2A16B408A7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cs-CZ" dirty="0" smtClean="0"/>
            <a:t>Podle statistických údajů</a:t>
          </a:r>
          <a:endParaRPr lang="en-US" dirty="0"/>
        </a:p>
      </dgm:t>
    </dgm:pt>
    <dgm:pt modelId="{7C27D310-B894-4F10-BBC4-224F9E4FFAA2}" type="parTrans" cxnId="{5B45A828-50AD-41DF-ADD1-354AFF6111C9}">
      <dgm:prSet/>
      <dgm:spPr/>
      <dgm:t>
        <a:bodyPr/>
        <a:lstStyle/>
        <a:p>
          <a:endParaRPr lang="en-US"/>
        </a:p>
      </dgm:t>
    </dgm:pt>
    <dgm:pt modelId="{0D277279-2CBA-4BEE-9482-61F9C68440B8}" type="sibTrans" cxnId="{5B45A828-50AD-41DF-ADD1-354AFF6111C9}">
      <dgm:prSet/>
      <dgm:spPr/>
      <dgm:t>
        <a:bodyPr/>
        <a:lstStyle/>
        <a:p>
          <a:endParaRPr lang="en-US"/>
        </a:p>
      </dgm:t>
    </dgm:pt>
    <dgm:pt modelId="{D798B8B4-9CE8-4D5D-BAB3-E94F4996D16A}" type="pres">
      <dgm:prSet presAssocID="{FF8EB9DC-1850-420E-889F-9847DD09DE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6602E9-A570-44E7-B9F4-9B38129DB2B8}" type="pres">
      <dgm:prSet presAssocID="{32C50950-97B8-47D3-9CC1-3A699EFB9D44}" presName="hierRoot1" presStyleCnt="0">
        <dgm:presLayoutVars>
          <dgm:hierBranch val="init"/>
        </dgm:presLayoutVars>
      </dgm:prSet>
      <dgm:spPr/>
    </dgm:pt>
    <dgm:pt modelId="{7F923491-8AA8-4D36-9FFC-9F3158CF5562}" type="pres">
      <dgm:prSet presAssocID="{32C50950-97B8-47D3-9CC1-3A699EFB9D44}" presName="rootComposite1" presStyleCnt="0"/>
      <dgm:spPr/>
    </dgm:pt>
    <dgm:pt modelId="{61FE2AB7-3E82-4CFD-A64F-EF691ADA6065}" type="pres">
      <dgm:prSet presAssocID="{32C50950-97B8-47D3-9CC1-3A699EFB9D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56151-A47F-4368-ADA9-ACFAE68DFC87}" type="pres">
      <dgm:prSet presAssocID="{32C50950-97B8-47D3-9CC1-3A699EFB9D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ED259D-6FF2-467B-B273-E1B5F6E835C0}" type="pres">
      <dgm:prSet presAssocID="{32C50950-97B8-47D3-9CC1-3A699EFB9D44}" presName="hierChild2" presStyleCnt="0"/>
      <dgm:spPr/>
    </dgm:pt>
    <dgm:pt modelId="{6289F3D0-F072-4A04-9B6D-B377785EFB6E}" type="pres">
      <dgm:prSet presAssocID="{1F9EDC2A-2F8A-4073-BF56-18388793586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5A98597-630A-4E85-A58F-D04B9C3058C4}" type="pres">
      <dgm:prSet presAssocID="{39DDCF91-7A59-4A1B-B6AD-88488BF431AE}" presName="hierRoot2" presStyleCnt="0">
        <dgm:presLayoutVars>
          <dgm:hierBranch val="init"/>
        </dgm:presLayoutVars>
      </dgm:prSet>
      <dgm:spPr/>
    </dgm:pt>
    <dgm:pt modelId="{3312457F-30AF-46C2-8E9F-8847F8E96C21}" type="pres">
      <dgm:prSet presAssocID="{39DDCF91-7A59-4A1B-B6AD-88488BF431AE}" presName="rootComposite" presStyleCnt="0"/>
      <dgm:spPr/>
    </dgm:pt>
    <dgm:pt modelId="{E1FB9B27-7745-4CE5-A43D-6DDFC9BB4AE8}" type="pres">
      <dgm:prSet presAssocID="{39DDCF91-7A59-4A1B-B6AD-88488BF431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E3529-A03C-40FE-9F02-7622920F5EC9}" type="pres">
      <dgm:prSet presAssocID="{39DDCF91-7A59-4A1B-B6AD-88488BF431AE}" presName="rootConnector" presStyleLbl="node2" presStyleIdx="0" presStyleCnt="2"/>
      <dgm:spPr/>
      <dgm:t>
        <a:bodyPr/>
        <a:lstStyle/>
        <a:p>
          <a:endParaRPr lang="en-US"/>
        </a:p>
      </dgm:t>
    </dgm:pt>
    <dgm:pt modelId="{006A3C00-B75F-4ED7-97C8-BDE2591EE411}" type="pres">
      <dgm:prSet presAssocID="{39DDCF91-7A59-4A1B-B6AD-88488BF431AE}" presName="hierChild4" presStyleCnt="0"/>
      <dgm:spPr/>
    </dgm:pt>
    <dgm:pt modelId="{4C18CE10-0F6F-4367-A9B2-5A5177E1DD9A}" type="pres">
      <dgm:prSet presAssocID="{39DDCF91-7A59-4A1B-B6AD-88488BF431AE}" presName="hierChild5" presStyleCnt="0"/>
      <dgm:spPr/>
    </dgm:pt>
    <dgm:pt modelId="{00A760FD-F8BD-4871-9E14-F2025AD0C9ED}" type="pres">
      <dgm:prSet presAssocID="{7C27D310-B894-4F10-BBC4-224F9E4FFAA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2F6ABEAA-B026-467D-8EEC-0798291ABEB0}" type="pres">
      <dgm:prSet presAssocID="{BAAA4944-13A4-4553-9170-F2A16B408A78}" presName="hierRoot2" presStyleCnt="0">
        <dgm:presLayoutVars>
          <dgm:hierBranch val="init"/>
        </dgm:presLayoutVars>
      </dgm:prSet>
      <dgm:spPr/>
    </dgm:pt>
    <dgm:pt modelId="{89A5D13B-0C5E-48BF-9E97-33268913459B}" type="pres">
      <dgm:prSet presAssocID="{BAAA4944-13A4-4553-9170-F2A16B408A78}" presName="rootComposite" presStyleCnt="0"/>
      <dgm:spPr/>
    </dgm:pt>
    <dgm:pt modelId="{AC449C6A-3DAD-4760-A0F2-A14B3D15081B}" type="pres">
      <dgm:prSet presAssocID="{BAAA4944-13A4-4553-9170-F2A16B408A7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94573-3645-417B-B0B3-CE41414BED08}" type="pres">
      <dgm:prSet presAssocID="{BAAA4944-13A4-4553-9170-F2A16B408A78}" presName="rootConnector" presStyleLbl="node2" presStyleIdx="1" presStyleCnt="2"/>
      <dgm:spPr/>
      <dgm:t>
        <a:bodyPr/>
        <a:lstStyle/>
        <a:p>
          <a:endParaRPr lang="en-US"/>
        </a:p>
      </dgm:t>
    </dgm:pt>
    <dgm:pt modelId="{29C16CD5-4086-49BB-A597-F4D97AF7CED1}" type="pres">
      <dgm:prSet presAssocID="{BAAA4944-13A4-4553-9170-F2A16B408A78}" presName="hierChild4" presStyleCnt="0"/>
      <dgm:spPr/>
    </dgm:pt>
    <dgm:pt modelId="{64C51E07-CC51-4C35-83AA-9B56F82E72E7}" type="pres">
      <dgm:prSet presAssocID="{BAAA4944-13A4-4553-9170-F2A16B408A78}" presName="hierChild5" presStyleCnt="0"/>
      <dgm:spPr/>
    </dgm:pt>
    <dgm:pt modelId="{E0DBD1B5-D80B-4275-8E01-6309D164FBB2}" type="pres">
      <dgm:prSet presAssocID="{32C50950-97B8-47D3-9CC1-3A699EFB9D44}" presName="hierChild3" presStyleCnt="0"/>
      <dgm:spPr/>
    </dgm:pt>
  </dgm:ptLst>
  <dgm:cxnLst>
    <dgm:cxn modelId="{061B3F6D-F795-4BA7-8D43-DE86C9265B01}" type="presOf" srcId="{BAAA4944-13A4-4553-9170-F2A16B408A78}" destId="{99494573-3645-417B-B0B3-CE41414BED08}" srcOrd="1" destOrd="0" presId="urn:microsoft.com/office/officeart/2005/8/layout/orgChart1"/>
    <dgm:cxn modelId="{38B82CE6-DAE7-4B54-81FC-8843DC539E41}" type="presOf" srcId="{39DDCF91-7A59-4A1B-B6AD-88488BF431AE}" destId="{E1FB9B27-7745-4CE5-A43D-6DDFC9BB4AE8}" srcOrd="0" destOrd="0" presId="urn:microsoft.com/office/officeart/2005/8/layout/orgChart1"/>
    <dgm:cxn modelId="{57F598C4-5970-4A8A-86B4-5778F367441D}" type="presOf" srcId="{BAAA4944-13A4-4553-9170-F2A16B408A78}" destId="{AC449C6A-3DAD-4760-A0F2-A14B3D15081B}" srcOrd="0" destOrd="0" presId="urn:microsoft.com/office/officeart/2005/8/layout/orgChart1"/>
    <dgm:cxn modelId="{DFE06E2E-2812-477F-97D6-E2259A27C222}" type="presOf" srcId="{1F9EDC2A-2F8A-4073-BF56-183887935865}" destId="{6289F3D0-F072-4A04-9B6D-B377785EFB6E}" srcOrd="0" destOrd="0" presId="urn:microsoft.com/office/officeart/2005/8/layout/orgChart1"/>
    <dgm:cxn modelId="{4D73DCB7-F40E-464F-A6D0-57845950EA98}" type="presOf" srcId="{FF8EB9DC-1850-420E-889F-9847DD09DE0D}" destId="{D798B8B4-9CE8-4D5D-BAB3-E94F4996D16A}" srcOrd="0" destOrd="0" presId="urn:microsoft.com/office/officeart/2005/8/layout/orgChart1"/>
    <dgm:cxn modelId="{27D76ECE-71DF-4474-9586-285CE1E401EC}" srcId="{FF8EB9DC-1850-420E-889F-9847DD09DE0D}" destId="{32C50950-97B8-47D3-9CC1-3A699EFB9D44}" srcOrd="0" destOrd="0" parTransId="{4EBA99FD-0E19-408F-A740-5A2BAE1FAD0F}" sibTransId="{E13BA62E-CFF2-41F7-9A49-BF221186382F}"/>
    <dgm:cxn modelId="{A0687127-0B36-4A68-8DCC-D34B489C687F}" type="presOf" srcId="{39DDCF91-7A59-4A1B-B6AD-88488BF431AE}" destId="{57DE3529-A03C-40FE-9F02-7622920F5EC9}" srcOrd="1" destOrd="0" presId="urn:microsoft.com/office/officeart/2005/8/layout/orgChart1"/>
    <dgm:cxn modelId="{04CA6E72-AA51-4F11-AD12-05E4AC1A4198}" type="presOf" srcId="{32C50950-97B8-47D3-9CC1-3A699EFB9D44}" destId="{61FE2AB7-3E82-4CFD-A64F-EF691ADA6065}" srcOrd="0" destOrd="0" presId="urn:microsoft.com/office/officeart/2005/8/layout/orgChart1"/>
    <dgm:cxn modelId="{5B45A828-50AD-41DF-ADD1-354AFF6111C9}" srcId="{32C50950-97B8-47D3-9CC1-3A699EFB9D44}" destId="{BAAA4944-13A4-4553-9170-F2A16B408A78}" srcOrd="1" destOrd="0" parTransId="{7C27D310-B894-4F10-BBC4-224F9E4FFAA2}" sibTransId="{0D277279-2CBA-4BEE-9482-61F9C68440B8}"/>
    <dgm:cxn modelId="{731260FF-BC39-4BCF-BB24-AAE843577AA3}" type="presOf" srcId="{7C27D310-B894-4F10-BBC4-224F9E4FFAA2}" destId="{00A760FD-F8BD-4871-9E14-F2025AD0C9ED}" srcOrd="0" destOrd="0" presId="urn:microsoft.com/office/officeart/2005/8/layout/orgChart1"/>
    <dgm:cxn modelId="{BEFF5160-6BED-4FA1-8101-B185590B87F6}" srcId="{32C50950-97B8-47D3-9CC1-3A699EFB9D44}" destId="{39DDCF91-7A59-4A1B-B6AD-88488BF431AE}" srcOrd="0" destOrd="0" parTransId="{1F9EDC2A-2F8A-4073-BF56-183887935865}" sibTransId="{2C9576DD-54DA-4619-90E3-B41CD7D6CD22}"/>
    <dgm:cxn modelId="{5E1DADA0-D8C4-472F-AA6D-9E4648ECE51C}" type="presOf" srcId="{32C50950-97B8-47D3-9CC1-3A699EFB9D44}" destId="{B5556151-A47F-4368-ADA9-ACFAE68DFC87}" srcOrd="1" destOrd="0" presId="urn:microsoft.com/office/officeart/2005/8/layout/orgChart1"/>
    <dgm:cxn modelId="{D97FF758-77AB-4492-9EC9-46DA1D84EABB}" type="presParOf" srcId="{D798B8B4-9CE8-4D5D-BAB3-E94F4996D16A}" destId="{E16602E9-A570-44E7-B9F4-9B38129DB2B8}" srcOrd="0" destOrd="0" presId="urn:microsoft.com/office/officeart/2005/8/layout/orgChart1"/>
    <dgm:cxn modelId="{7C6C0A3A-8B1C-4DE3-8F61-AE55AD3DDAC8}" type="presParOf" srcId="{E16602E9-A570-44E7-B9F4-9B38129DB2B8}" destId="{7F923491-8AA8-4D36-9FFC-9F3158CF5562}" srcOrd="0" destOrd="0" presId="urn:microsoft.com/office/officeart/2005/8/layout/orgChart1"/>
    <dgm:cxn modelId="{FC083B78-DCA3-4361-89A8-E9D3EC10E8D9}" type="presParOf" srcId="{7F923491-8AA8-4D36-9FFC-9F3158CF5562}" destId="{61FE2AB7-3E82-4CFD-A64F-EF691ADA6065}" srcOrd="0" destOrd="0" presId="urn:microsoft.com/office/officeart/2005/8/layout/orgChart1"/>
    <dgm:cxn modelId="{B555E0F8-0CB1-4924-82AB-CBC60D388CD4}" type="presParOf" srcId="{7F923491-8AA8-4D36-9FFC-9F3158CF5562}" destId="{B5556151-A47F-4368-ADA9-ACFAE68DFC87}" srcOrd="1" destOrd="0" presId="urn:microsoft.com/office/officeart/2005/8/layout/orgChart1"/>
    <dgm:cxn modelId="{97D3C1E3-7E94-4FA2-8FE4-58AC835CF5DD}" type="presParOf" srcId="{E16602E9-A570-44E7-B9F4-9B38129DB2B8}" destId="{71ED259D-6FF2-467B-B273-E1B5F6E835C0}" srcOrd="1" destOrd="0" presId="urn:microsoft.com/office/officeart/2005/8/layout/orgChart1"/>
    <dgm:cxn modelId="{077DCB56-C89E-437D-A297-206D5206BA4B}" type="presParOf" srcId="{71ED259D-6FF2-467B-B273-E1B5F6E835C0}" destId="{6289F3D0-F072-4A04-9B6D-B377785EFB6E}" srcOrd="0" destOrd="0" presId="urn:microsoft.com/office/officeart/2005/8/layout/orgChart1"/>
    <dgm:cxn modelId="{6C9E9A10-3B28-46A1-B72E-1205CFABD0A8}" type="presParOf" srcId="{71ED259D-6FF2-467B-B273-E1B5F6E835C0}" destId="{A5A98597-630A-4E85-A58F-D04B9C3058C4}" srcOrd="1" destOrd="0" presId="urn:microsoft.com/office/officeart/2005/8/layout/orgChart1"/>
    <dgm:cxn modelId="{DF6FFA77-9B06-42D4-8FEA-8AE885575B3F}" type="presParOf" srcId="{A5A98597-630A-4E85-A58F-D04B9C3058C4}" destId="{3312457F-30AF-46C2-8E9F-8847F8E96C21}" srcOrd="0" destOrd="0" presId="urn:microsoft.com/office/officeart/2005/8/layout/orgChart1"/>
    <dgm:cxn modelId="{0FB5A4DB-FCD7-423B-962C-2DC5B27B941C}" type="presParOf" srcId="{3312457F-30AF-46C2-8E9F-8847F8E96C21}" destId="{E1FB9B27-7745-4CE5-A43D-6DDFC9BB4AE8}" srcOrd="0" destOrd="0" presId="urn:microsoft.com/office/officeart/2005/8/layout/orgChart1"/>
    <dgm:cxn modelId="{84C2BC41-06A5-45EF-B7E0-84FD5CDABEE3}" type="presParOf" srcId="{3312457F-30AF-46C2-8E9F-8847F8E96C21}" destId="{57DE3529-A03C-40FE-9F02-7622920F5EC9}" srcOrd="1" destOrd="0" presId="urn:microsoft.com/office/officeart/2005/8/layout/orgChart1"/>
    <dgm:cxn modelId="{CC5743FC-0AD6-424D-9EE2-3D4559B2ACA7}" type="presParOf" srcId="{A5A98597-630A-4E85-A58F-D04B9C3058C4}" destId="{006A3C00-B75F-4ED7-97C8-BDE2591EE411}" srcOrd="1" destOrd="0" presId="urn:microsoft.com/office/officeart/2005/8/layout/orgChart1"/>
    <dgm:cxn modelId="{E447EDC7-F2A3-4466-B1C2-B51F247C0BB2}" type="presParOf" srcId="{A5A98597-630A-4E85-A58F-D04B9C3058C4}" destId="{4C18CE10-0F6F-4367-A9B2-5A5177E1DD9A}" srcOrd="2" destOrd="0" presId="urn:microsoft.com/office/officeart/2005/8/layout/orgChart1"/>
    <dgm:cxn modelId="{975ABFA9-FAF6-48F5-9903-CF6FFC5BECFF}" type="presParOf" srcId="{71ED259D-6FF2-467B-B273-E1B5F6E835C0}" destId="{00A760FD-F8BD-4871-9E14-F2025AD0C9ED}" srcOrd="2" destOrd="0" presId="urn:microsoft.com/office/officeart/2005/8/layout/orgChart1"/>
    <dgm:cxn modelId="{134E3F2F-0939-4D38-999A-0D8E843FF1B0}" type="presParOf" srcId="{71ED259D-6FF2-467B-B273-E1B5F6E835C0}" destId="{2F6ABEAA-B026-467D-8EEC-0798291ABEB0}" srcOrd="3" destOrd="0" presId="urn:microsoft.com/office/officeart/2005/8/layout/orgChart1"/>
    <dgm:cxn modelId="{244FDAB1-D997-4ADC-BB5E-E87999E9D1F7}" type="presParOf" srcId="{2F6ABEAA-B026-467D-8EEC-0798291ABEB0}" destId="{89A5D13B-0C5E-48BF-9E97-33268913459B}" srcOrd="0" destOrd="0" presId="urn:microsoft.com/office/officeart/2005/8/layout/orgChart1"/>
    <dgm:cxn modelId="{BCDEF44E-A4BD-41E7-8F6C-5FD108795A45}" type="presParOf" srcId="{89A5D13B-0C5E-48BF-9E97-33268913459B}" destId="{AC449C6A-3DAD-4760-A0F2-A14B3D15081B}" srcOrd="0" destOrd="0" presId="urn:microsoft.com/office/officeart/2005/8/layout/orgChart1"/>
    <dgm:cxn modelId="{68260C53-2323-49FC-B862-38DFAD139BBB}" type="presParOf" srcId="{89A5D13B-0C5E-48BF-9E97-33268913459B}" destId="{99494573-3645-417B-B0B3-CE41414BED08}" srcOrd="1" destOrd="0" presId="urn:microsoft.com/office/officeart/2005/8/layout/orgChart1"/>
    <dgm:cxn modelId="{66491FE3-42CB-426C-AA39-AA5A0249E246}" type="presParOf" srcId="{2F6ABEAA-B026-467D-8EEC-0798291ABEB0}" destId="{29C16CD5-4086-49BB-A597-F4D97AF7CED1}" srcOrd="1" destOrd="0" presId="urn:microsoft.com/office/officeart/2005/8/layout/orgChart1"/>
    <dgm:cxn modelId="{959E8942-1D44-46D7-9DFA-E509F4ACFAD9}" type="presParOf" srcId="{2F6ABEAA-B026-467D-8EEC-0798291ABEB0}" destId="{64C51E07-CC51-4C35-83AA-9B56F82E72E7}" srcOrd="2" destOrd="0" presId="urn:microsoft.com/office/officeart/2005/8/layout/orgChart1"/>
    <dgm:cxn modelId="{6E05EC9D-1CBB-4417-BA63-FEFA71EA493E}" type="presParOf" srcId="{E16602E9-A570-44E7-B9F4-9B38129DB2B8}" destId="{E0DBD1B5-D80B-4275-8E01-6309D164FB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760FD-F8BD-4871-9E14-F2025AD0C9ED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9F3D0-F072-4A04-9B6D-B377785EFB6E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E2AB7-3E82-4CFD-A64F-EF691ADA6065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Stanovení spotřeby</a:t>
          </a:r>
          <a:endParaRPr lang="en-US" sz="4400" kern="1200" dirty="0"/>
        </a:p>
      </dsp:txBody>
      <dsp:txXfrm>
        <a:off x="3460700" y="1178"/>
        <a:ext cx="3594199" cy="1797099"/>
      </dsp:txXfrm>
    </dsp:sp>
    <dsp:sp modelId="{E1FB9B27-7745-4CE5-A43D-6DDFC9BB4AE8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Podle technické dokumentace</a:t>
          </a:r>
          <a:endParaRPr lang="en-US" sz="4400" kern="1200" dirty="0"/>
        </a:p>
      </dsp:txBody>
      <dsp:txXfrm>
        <a:off x="1286209" y="2553059"/>
        <a:ext cx="3594199" cy="1797099"/>
      </dsp:txXfrm>
    </dsp:sp>
    <dsp:sp modelId="{AC449C6A-3DAD-4760-A0F2-A14B3D15081B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400" kern="1200" dirty="0" smtClean="0"/>
            <a:t>Podle statistických údajů</a:t>
          </a:r>
          <a:endParaRPr lang="en-US" sz="4400" kern="1200" dirty="0"/>
        </a:p>
      </dsp:txBody>
      <dsp:txXfrm>
        <a:off x="5635190" y="2553059"/>
        <a:ext cx="3594199" cy="179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C696-7B41-4A01-A9C1-090C32F97C64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1686-7782-4FEA-B227-D68753D945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10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2D63CC-9280-4094-BA65-D65DF0773D4E}" type="slidenum">
              <a:rPr lang="cs-CZ" altLang="cs-CZ"/>
              <a:pPr eaLnBrk="1" hangingPunct="1"/>
              <a:t>58</a:t>
            </a:fld>
            <a:endParaRPr lang="cs-CZ" altLang="cs-CZ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Personální řízení (řízení lidských zdrojů) je součástí práce každého vedoucího pracovníka.</a:t>
            </a:r>
          </a:p>
        </p:txBody>
      </p:sp>
    </p:spTree>
    <p:extLst>
      <p:ext uri="{BB962C8B-B14F-4D97-AF65-F5344CB8AC3E}">
        <p14:creationId xmlns:p14="http://schemas.microsoft.com/office/powerpoint/2010/main" val="360708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E2A06D-1C0B-4E82-ACF3-E25C127B9017}" type="slidenum">
              <a:rPr lang="cs-CZ" altLang="cs-CZ"/>
              <a:pPr eaLnBrk="1" hangingPunct="1"/>
              <a:t>66</a:t>
            </a:fld>
            <a:endParaRPr lang="cs-CZ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MZDA: pohyblivá složka, závislá na výkonu nebo odpracované době (u dělníků)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PLAT: je stálá (fixní) pevně stanovená částka (administrativní a vedoucí pracovníci)</a:t>
            </a:r>
          </a:p>
        </p:txBody>
      </p:sp>
    </p:spTree>
    <p:extLst>
      <p:ext uri="{BB962C8B-B14F-4D97-AF65-F5344CB8AC3E}">
        <p14:creationId xmlns:p14="http://schemas.microsoft.com/office/powerpoint/2010/main" val="411951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3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5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8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4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8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4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42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53027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Podnik, podnikové činnosti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7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Majetek podniku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Vše, co je ve vlastnictví podniku a umožňuje provádět podnikatelskou činnosti</a:t>
            </a:r>
          </a:p>
          <a:p>
            <a:r>
              <a:rPr lang="cs-CZ" sz="4400" dirty="0"/>
              <a:t>Majetek = aktiva</a:t>
            </a:r>
          </a:p>
          <a:p>
            <a:r>
              <a:rPr lang="cs-CZ" sz="4400" dirty="0"/>
              <a:t>1) dlouhodobý majetek</a:t>
            </a:r>
          </a:p>
          <a:p>
            <a:r>
              <a:rPr lang="cs-CZ" sz="4400" dirty="0"/>
              <a:t>2) oběžný majetek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9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Dlouhodobý majetek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Doba použitelnosti delší než 1 rok</a:t>
            </a:r>
          </a:p>
          <a:p>
            <a:r>
              <a:rPr lang="cs-CZ" sz="2800" dirty="0"/>
              <a:t>Cena vyšší než 40 000,- (popř. 60 000,- nehmotný majetek)</a:t>
            </a:r>
          </a:p>
          <a:p>
            <a:r>
              <a:rPr lang="cs-CZ" sz="2800" dirty="0"/>
              <a:t>Opotřebení (fyzické, morální) - odpisy</a:t>
            </a:r>
          </a:p>
          <a:p>
            <a:r>
              <a:rPr lang="cs-CZ" sz="2800" u="sng" dirty="0"/>
              <a:t>Členění:</a:t>
            </a:r>
          </a:p>
          <a:p>
            <a:pPr lvl="1"/>
            <a:r>
              <a:rPr lang="cs-CZ" sz="2800" dirty="0"/>
              <a:t>DM hmotný (pozemky, budovy, stroje, stáda…)</a:t>
            </a:r>
          </a:p>
          <a:p>
            <a:pPr lvl="1"/>
            <a:r>
              <a:rPr lang="cs-CZ" sz="2800" dirty="0"/>
              <a:t>DM nehmotný (patenty, licence, práva, software…)</a:t>
            </a:r>
          </a:p>
          <a:p>
            <a:pPr lvl="1"/>
            <a:r>
              <a:rPr lang="cs-CZ" sz="2800" dirty="0"/>
              <a:t>DM finanční (dlouhodobé cenné papíry – akcie, obligace, vklady…)</a:t>
            </a:r>
          </a:p>
        </p:txBody>
      </p:sp>
    </p:spTree>
    <p:extLst>
      <p:ext uri="{BB962C8B-B14F-4D97-AF65-F5344CB8AC3E}">
        <p14:creationId xmlns:p14="http://schemas.microsoft.com/office/powerpoint/2010/main" val="1070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Oběžný majetek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/>
              <a:t>Doba použitelnosti kratší než 1 rok</a:t>
            </a:r>
          </a:p>
          <a:p>
            <a:r>
              <a:rPr lang="cs-CZ" sz="3200" dirty="0"/>
              <a:t>Cena nižší než 40 000,- </a:t>
            </a:r>
          </a:p>
          <a:p>
            <a:r>
              <a:rPr lang="cs-CZ" sz="3200" u="sng" dirty="0"/>
              <a:t>Členění</a:t>
            </a:r>
            <a:r>
              <a:rPr lang="cs-CZ" sz="3200" dirty="0"/>
              <a:t>:</a:t>
            </a:r>
          </a:p>
          <a:p>
            <a:pPr lvl="1"/>
            <a:r>
              <a:rPr lang="cs-CZ" sz="3200" dirty="0"/>
              <a:t>Zásoby</a:t>
            </a:r>
          </a:p>
          <a:p>
            <a:pPr lvl="1"/>
            <a:r>
              <a:rPr lang="cs-CZ" sz="3200" dirty="0"/>
              <a:t>Pohledávky</a:t>
            </a:r>
          </a:p>
          <a:p>
            <a:pPr lvl="1"/>
            <a:r>
              <a:rPr lang="cs-CZ" sz="3200" dirty="0"/>
              <a:t>Peněžní prostředky</a:t>
            </a:r>
          </a:p>
          <a:p>
            <a:pPr lvl="1"/>
            <a:r>
              <a:rPr lang="cs-CZ" sz="3200" dirty="0"/>
              <a:t>Cenné papíry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Jednání jménem podniku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1) </a:t>
            </a:r>
            <a:r>
              <a:rPr lang="cs-CZ" sz="3200" b="1" dirty="0"/>
              <a:t>podnikatel FO</a:t>
            </a:r>
            <a:r>
              <a:rPr lang="cs-CZ" sz="3200" dirty="0"/>
              <a:t>: jedná osobně nebo prostřednictvím svého zástupce</a:t>
            </a:r>
          </a:p>
          <a:p>
            <a:pPr>
              <a:buNone/>
            </a:pPr>
            <a:endParaRPr lang="cs-CZ" sz="3200" dirty="0"/>
          </a:p>
          <a:p>
            <a:r>
              <a:rPr lang="cs-CZ" sz="3200" dirty="0"/>
              <a:t>2) </a:t>
            </a:r>
            <a:r>
              <a:rPr lang="cs-CZ" sz="3200" b="1" dirty="0"/>
              <a:t>podnikatel PO</a:t>
            </a:r>
            <a:r>
              <a:rPr lang="cs-CZ" sz="3200" dirty="0"/>
              <a:t>: statutární orgán (orgán oprávněn jednat jménem podniku ve všech záležitostech)</a:t>
            </a:r>
          </a:p>
          <a:p>
            <a:pPr lvl="1"/>
            <a:r>
              <a:rPr lang="cs-CZ" sz="3200" dirty="0"/>
              <a:t>Jednotlivec (např. ředitel)</a:t>
            </a:r>
          </a:p>
          <a:p>
            <a:pPr lvl="1"/>
            <a:r>
              <a:rPr lang="cs-CZ" sz="3200" dirty="0"/>
              <a:t>Kolektivní orgán (představenstvo, jednatelé)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8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Plná 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/>
              <a:t>Lze udělit zmocněnci, aby jednal jménem podniku, pokud k tomu jinak není běžně oprávněn</a:t>
            </a:r>
          </a:p>
          <a:p>
            <a:r>
              <a:rPr lang="cs-CZ" sz="3600" dirty="0"/>
              <a:t>Plná moc musí být písemná</a:t>
            </a:r>
          </a:p>
          <a:p>
            <a:r>
              <a:rPr lang="cs-CZ" sz="3600" dirty="0"/>
              <a:t>Plná moc speciální (1 právní úkon) x generální (všechny právní úkony)</a:t>
            </a:r>
          </a:p>
          <a:p>
            <a:r>
              <a:rPr lang="cs-CZ" sz="3600" dirty="0"/>
              <a:t>Může být udělena 1 osobě x několika zmocněncům (= kolektivní plná 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Podnik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4800" dirty="0"/>
          </a:p>
          <a:p>
            <a:r>
              <a:rPr lang="cs-CZ" sz="4800" dirty="0"/>
              <a:t>K</a:t>
            </a:r>
            <a:r>
              <a:rPr lang="cs-CZ" sz="4800" dirty="0" smtClean="0"/>
              <a:t>aždý </a:t>
            </a:r>
            <a:r>
              <a:rPr lang="cs-CZ" sz="4800" dirty="0"/>
              <a:t>podnik má svůj </a:t>
            </a:r>
            <a:r>
              <a:rPr lang="cs-CZ" sz="4800" b="1" dirty="0"/>
              <a:t>cíl</a:t>
            </a:r>
            <a:r>
              <a:rPr lang="cs-CZ" sz="4800" dirty="0"/>
              <a:t> – k jeho dosažení využívá právě podnikové činnosti </a:t>
            </a:r>
          </a:p>
        </p:txBody>
      </p:sp>
    </p:spTree>
    <p:extLst>
      <p:ext uri="{BB962C8B-B14F-4D97-AF65-F5344CB8AC3E}">
        <p14:creationId xmlns:p14="http://schemas.microsoft.com/office/powerpoint/2010/main" val="24717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Podnikové činnosti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jsou vzájemně propojené</a:t>
            </a:r>
          </a:p>
          <a:p>
            <a:r>
              <a:rPr lang="cs-CZ" sz="2800" u="sng" dirty="0"/>
              <a:t>jedná se o činnosti:</a:t>
            </a:r>
          </a:p>
          <a:p>
            <a:pPr lvl="2"/>
            <a:r>
              <a:rPr lang="cs-CZ" sz="2800" dirty="0" smtClean="0"/>
              <a:t>při </a:t>
            </a:r>
            <a:r>
              <a:rPr lang="cs-CZ" sz="2800" dirty="0"/>
              <a:t>kterých podnik zajišťuje potřebné výrobní činitele (zásobování, investiční a personální činnost)</a:t>
            </a:r>
          </a:p>
          <a:p>
            <a:pPr lvl="2"/>
            <a:r>
              <a:rPr lang="cs-CZ" sz="2800" dirty="0"/>
              <a:t>hlavní činnost podniku, pro kterou byl založen</a:t>
            </a:r>
          </a:p>
          <a:p>
            <a:pPr lvl="2"/>
            <a:r>
              <a:rPr lang="cs-CZ" sz="2800" dirty="0"/>
              <a:t>činnosti zajišťující odbyt výrobků či služeb (odbyt a marketing) </a:t>
            </a:r>
          </a:p>
          <a:p>
            <a:pPr lvl="2"/>
            <a:r>
              <a:rPr lang="cs-CZ" sz="2800" dirty="0"/>
              <a:t>společné činnosti (financování, řízení, zajišťování informací)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Podnikové činnosti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zásobovací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investiční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personální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hlavní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odbytová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finanční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marketingová činnost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400" b="1" dirty="0"/>
              <a:t>řízení (management)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4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Zásobovací činnost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662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Zásoby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/>
              <a:t>= majetek</a:t>
            </a:r>
            <a:r>
              <a:rPr lang="cs-CZ" sz="3200" dirty="0"/>
              <a:t>, který </a:t>
            </a:r>
            <a:r>
              <a:rPr lang="cs-CZ" sz="3200" dirty="0" smtClean="0"/>
              <a:t>po </a:t>
            </a:r>
            <a:r>
              <a:rPr lang="cs-CZ" sz="3200" dirty="0"/>
              <a:t>nějakou dobu ukládáme do skladů</a:t>
            </a:r>
          </a:p>
          <a:p>
            <a:r>
              <a:rPr lang="cs-CZ" sz="3200" dirty="0"/>
              <a:t>Do zásob patří vše, co firma nezařadí do dlouhodobého majetku</a:t>
            </a:r>
          </a:p>
          <a:p>
            <a:r>
              <a:rPr lang="cs-CZ" sz="3200" dirty="0"/>
              <a:t>Do zásob mohou patřit i předměty dlouhodobějšího použití, pokud je cena nižší než 40 000 Kč např. Stoly , židle...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Podnikání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Pokuste se vlastními  slovy formulovat definici slova „podnikání</a:t>
            </a:r>
            <a:r>
              <a:rPr lang="cs-CZ" sz="3600" dirty="0" smtClean="0"/>
              <a:t>“</a:t>
            </a:r>
            <a:endParaRPr lang="cs-CZ" sz="3600" dirty="0"/>
          </a:p>
          <a:p>
            <a:endParaRPr lang="cs-CZ" sz="3600" dirty="0" smtClean="0"/>
          </a:p>
          <a:p>
            <a:pPr marL="0" indent="0">
              <a:buNone/>
            </a:pPr>
            <a:r>
              <a:rPr lang="cs-CZ" sz="3600" b="1" dirty="0"/>
              <a:t>Podnikání je soustavná činnost prováděná samostatně podnikatelem vlastním jménem a na vlastní zodpovědnost za účelem dosažení zisku</a:t>
            </a:r>
            <a:r>
              <a:rPr lang="cs-CZ" sz="36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7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Složky zásob</a:t>
            </a:r>
            <a:endParaRPr lang="cs-CZ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2" y="569728"/>
            <a:ext cx="9419136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Zásobovací činnost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Každý výrobní podnik potřebuje z něčeho vyrábět</a:t>
            </a:r>
          </a:p>
          <a:p>
            <a:r>
              <a:rPr lang="cs-CZ" sz="3200" dirty="0" smtClean="0"/>
              <a:t>Každý obchodní podnik potřebuje něco nakoupit, aby to mohl prodat a pro svůj plynulý provoz potřebuje výrobní faktory</a:t>
            </a:r>
          </a:p>
          <a:p>
            <a:r>
              <a:rPr lang="cs-CZ" sz="3200" dirty="0" smtClean="0"/>
              <a:t>Zásobování jako jedna z podnikových činností zabezpečuje na trhu část výrobních činitelů nutných k zajištění hlavní funkce podniku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4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Zásobovací činnosti: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992928" cy="39319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sz="3600" dirty="0" smtClean="0"/>
              <a:t>Plánování materiálových zásob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/>
              <a:t>Výběr vhodného dodavatele a právní zajištění dodávek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/>
              <a:t>Nákup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/>
              <a:t>Skladování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3600" dirty="0" smtClean="0"/>
              <a:t>Výdej zásob ze skladu do výroby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97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Zásobovací činnost v podniku zajišťuje: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Zásobovací útvar</a:t>
            </a:r>
          </a:p>
          <a:p>
            <a:r>
              <a:rPr lang="cs-CZ" sz="4400" dirty="0" smtClean="0"/>
              <a:t>Marketingový útvar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976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1125200" cy="1371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Zásady </a:t>
            </a:r>
            <a:r>
              <a:rPr lang="cs-CZ" b="1" dirty="0" smtClean="0"/>
              <a:t>zásobování: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682151"/>
            <a:ext cx="10058400" cy="4352889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Nakupovat jen to, co potřebujeme</a:t>
            </a:r>
          </a:p>
          <a:p>
            <a:r>
              <a:rPr lang="cs-CZ" sz="3200" dirty="0" smtClean="0"/>
              <a:t>Nakupovat jen tolik, kolik je potřeba</a:t>
            </a:r>
          </a:p>
          <a:p>
            <a:r>
              <a:rPr lang="cs-CZ" sz="3200" dirty="0" smtClean="0"/>
              <a:t>Určit kdy a kolik nakoupit</a:t>
            </a:r>
          </a:p>
          <a:p>
            <a:r>
              <a:rPr lang="cs-CZ" sz="3200" dirty="0" smtClean="0"/>
              <a:t>Zajistit </a:t>
            </a:r>
            <a:r>
              <a:rPr lang="cs-CZ" sz="3200" dirty="0"/>
              <a:t>plynulý chod výroby </a:t>
            </a:r>
            <a:endParaRPr lang="cs-CZ" sz="3200" dirty="0" smtClean="0"/>
          </a:p>
          <a:p>
            <a:r>
              <a:rPr lang="cs-CZ" sz="3200" dirty="0" smtClean="0"/>
              <a:t>Zvážit náklady</a:t>
            </a:r>
            <a:endParaRPr lang="cs-CZ" sz="3200" dirty="0"/>
          </a:p>
          <a:p>
            <a:r>
              <a:rPr lang="cs-CZ" sz="3200" dirty="0" smtClean="0"/>
              <a:t>Zjistit </a:t>
            </a:r>
            <a:r>
              <a:rPr lang="cs-CZ" sz="3200" dirty="0"/>
              <a:t>objem výroby, který je firma schopna na trhu </a:t>
            </a:r>
            <a:r>
              <a:rPr lang="cs-CZ" sz="3200" dirty="0" smtClean="0"/>
              <a:t>prodat</a:t>
            </a:r>
          </a:p>
          <a:p>
            <a:pPr marL="0" indent="0">
              <a:buNone/>
            </a:pPr>
            <a:r>
              <a:rPr lang="cs-CZ" sz="3200" dirty="0" smtClean="0"/>
              <a:t>=optimální</a:t>
            </a:r>
            <a:r>
              <a:rPr lang="cs-CZ" sz="3200" dirty="0"/>
              <a:t> </a:t>
            </a:r>
            <a:r>
              <a:rPr lang="cs-CZ" sz="3200" dirty="0" smtClean="0"/>
              <a:t>zásoba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020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97" y="603849"/>
            <a:ext cx="10938294" cy="5431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Bezproblémové a plynulé zásobování je rozhodující pro vlastní činnost podniku a pro kvalitu jeho výrobků nebo poskytovaných služeb</a:t>
            </a:r>
            <a:r>
              <a:rPr lang="cs-CZ" sz="3200" dirty="0" smtClean="0"/>
              <a:t>.</a:t>
            </a:r>
          </a:p>
          <a:p>
            <a:endParaRPr lang="cs-CZ" sz="3200" dirty="0"/>
          </a:p>
          <a:p>
            <a:r>
              <a:rPr lang="cs-CZ" sz="3200" dirty="0"/>
              <a:t>Pro správné zásobování je důležitá co nejpřesnější znalost objemu výroby, který je firma na trhu schopná prodat</a:t>
            </a:r>
            <a:r>
              <a:rPr lang="cs-CZ" sz="3200" dirty="0" smtClean="0"/>
              <a:t>.</a:t>
            </a:r>
          </a:p>
          <a:p>
            <a:endParaRPr lang="cs-CZ" sz="3200" dirty="0"/>
          </a:p>
          <a:p>
            <a:r>
              <a:rPr lang="cs-CZ" sz="3200" dirty="0"/>
              <a:t>Pokud nám budou vyrobené výrobky ležet ve skladu, nikdo si je nekoupí, pak i ten nejlepší způsob zásobování nemá smysl.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2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Kontrolní otázky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4800" dirty="0" smtClean="0"/>
              <a:t>Vyjmenujte činnosti zásobovacího procesu.</a:t>
            </a:r>
          </a:p>
          <a:p>
            <a:pPr marL="342900" indent="-342900">
              <a:buAutoNum type="arabicPeriod"/>
            </a:pPr>
            <a:r>
              <a:rPr lang="cs-CZ" sz="4800" dirty="0" smtClean="0"/>
              <a:t>Jaké zásady by se měli dodržovat při zásobování?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712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Plánování materiálních zásob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Materiál</a:t>
            </a:r>
            <a:endParaRPr lang="cs-CZ" sz="2400" dirty="0"/>
          </a:p>
          <a:p>
            <a:r>
              <a:rPr lang="cs-CZ" sz="2400" dirty="0"/>
              <a:t>předměty používané k </a:t>
            </a:r>
            <a:r>
              <a:rPr lang="cs-CZ" sz="2400" dirty="0" smtClean="0"/>
              <a:t>zhotovení </a:t>
            </a:r>
            <a:r>
              <a:rPr lang="cs-CZ" sz="2400" dirty="0"/>
              <a:t>výrobku</a:t>
            </a:r>
          </a:p>
          <a:p>
            <a:r>
              <a:rPr lang="cs-CZ" sz="2400" dirty="0"/>
              <a:t>pomocné materiály (barvy), </a:t>
            </a:r>
          </a:p>
          <a:p>
            <a:r>
              <a:rPr lang="cs-CZ" sz="2400" dirty="0"/>
              <a:t>obaly (kartóny), </a:t>
            </a:r>
          </a:p>
          <a:p>
            <a:r>
              <a:rPr lang="cs-CZ" sz="2400" dirty="0"/>
              <a:t>pohonné hmoty (nafta), </a:t>
            </a:r>
          </a:p>
          <a:p>
            <a:r>
              <a:rPr lang="cs-CZ" sz="2400" dirty="0"/>
              <a:t>drobné nářadí (šroubováky), </a:t>
            </a:r>
          </a:p>
          <a:p>
            <a:r>
              <a:rPr lang="cs-CZ" sz="2400" dirty="0"/>
              <a:t>kancelářské potřeby (papíry, tužky), </a:t>
            </a:r>
          </a:p>
          <a:p>
            <a:r>
              <a:rPr lang="cs-CZ" sz="2400" dirty="0"/>
              <a:t>čistící prostředky (na úklid)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2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2398143"/>
            <a:ext cx="8229600" cy="3493699"/>
          </a:xfrm>
        </p:spPr>
        <p:txBody>
          <a:bodyPr anchor="ctr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plánování objemu nákupu materiálových zásob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stanovení průměrných  zásob</a:t>
            </a:r>
            <a:endParaRPr lang="cs-CZ" altLang="cs-CZ" sz="2800" b="1" i="1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800" b="1" i="1" dirty="0" smtClean="0"/>
              <a:t>Bilanční rovnice v základním tvaru</a:t>
            </a:r>
            <a:r>
              <a:rPr lang="cs-CZ" altLang="cs-CZ" sz="2800" b="1" dirty="0" smtClean="0"/>
              <a:t>: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dirty="0" smtClean="0"/>
              <a:t> </a:t>
            </a: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400" b="1" dirty="0" smtClean="0"/>
              <a:t>počáteční </a:t>
            </a:r>
            <a:r>
              <a:rPr lang="cs-CZ" altLang="cs-CZ" sz="2400" b="1" dirty="0"/>
              <a:t>zásoba + nákup = spotřeba + konečná zásoba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5400" b="1" dirty="0">
                <a:solidFill>
                  <a:srgbClr val="FF0000"/>
                </a:solidFill>
              </a:rPr>
              <a:t>PZ + N = S + KZ</a:t>
            </a:r>
            <a:endParaRPr lang="cs-CZ" altLang="cs-CZ" sz="5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3100" i="1" dirty="0"/>
              <a:t> </a:t>
            </a:r>
            <a:endParaRPr lang="cs-CZ" altLang="cs-CZ" sz="1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040688" y="6308726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70A30B-F74D-4131-99FF-CC9B8ACCE044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794745" y="689013"/>
            <a:ext cx="6624736" cy="1130424"/>
          </a:xfrm>
          <a:prstGeom prst="roundRect">
            <a:avLst>
              <a:gd name="adj" fmla="val 2992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Plánování materiálových zásob</a:t>
            </a:r>
          </a:p>
        </p:txBody>
      </p:sp>
    </p:spTree>
    <p:extLst>
      <p:ext uri="{BB962C8B-B14F-4D97-AF65-F5344CB8AC3E}">
        <p14:creationId xmlns:p14="http://schemas.microsoft.com/office/powerpoint/2010/main" val="38253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1952625" y="1449238"/>
            <a:ext cx="8229600" cy="46245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dirty="0" smtClean="0"/>
              <a:t> 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cs-CZ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</a:t>
            </a: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dirty="0" smtClean="0"/>
              <a:t>= objem nákupu během plánovaného období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cs-CZ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r>
              <a:rPr lang="cs-CZ" sz="3600" dirty="0"/>
              <a:t> </a:t>
            </a:r>
            <a:r>
              <a:rPr lang="cs-CZ" dirty="0" smtClean="0"/>
              <a:t>  = spotřeba během plánovaného období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cs-CZ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KZ</a:t>
            </a: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dirty="0" smtClean="0"/>
              <a:t>= konečná zásoba na konci plánovaného období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cs-CZ" sz="36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PZ</a:t>
            </a:r>
            <a:r>
              <a:rPr lang="cs-CZ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dirty="0" smtClean="0"/>
              <a:t>= počáteční zásoba na začátku plánovaného období</a:t>
            </a:r>
            <a:endParaRPr lang="cs-CZ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7DD7-DD9A-46F9-BB77-45D163D910B6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66910" y="751958"/>
            <a:ext cx="3357586" cy="6972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Symbolika</a:t>
            </a:r>
          </a:p>
        </p:txBody>
      </p:sp>
    </p:spTree>
    <p:extLst>
      <p:ext uri="{BB962C8B-B14F-4D97-AF65-F5344CB8AC3E}">
        <p14:creationId xmlns:p14="http://schemas.microsoft.com/office/powerpoint/2010/main" val="13211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707366"/>
            <a:ext cx="10058400" cy="5327674"/>
          </a:xfrm>
        </p:spPr>
        <p:txBody>
          <a:bodyPr/>
          <a:lstStyle/>
          <a:p>
            <a:r>
              <a:rPr lang="cs-CZ" sz="3600" b="1" dirty="0" smtClean="0"/>
              <a:t>Soustavná činnost </a:t>
            </a:r>
            <a:r>
              <a:rPr lang="cs-CZ" sz="3600" dirty="0" smtClean="0"/>
              <a:t>znamená, že je prováděná pravidelně, opakovaně.</a:t>
            </a:r>
          </a:p>
          <a:p>
            <a:r>
              <a:rPr lang="cs-CZ" sz="3600" b="1" dirty="0" smtClean="0"/>
              <a:t>Samostatná</a:t>
            </a:r>
            <a:r>
              <a:rPr lang="cs-CZ" sz="3600" dirty="0" smtClean="0"/>
              <a:t> znamená, že ten kdo podniká není ve vztahu podřízenosti k tomu, pro koho činnost vykonává.</a:t>
            </a:r>
          </a:p>
          <a:p>
            <a:r>
              <a:rPr lang="cs-CZ" sz="3600" b="1" dirty="0" smtClean="0"/>
              <a:t>Vlastním jménem na vlastní odpovědnost/riziko </a:t>
            </a:r>
            <a:r>
              <a:rPr lang="cs-CZ" sz="3600" dirty="0" smtClean="0"/>
              <a:t>se rozumí, že osoba, která podniká, uzavírá např. smlouvy svým jménem a že odpovídá celým svým majetkem.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1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413994"/>
            <a:ext cx="9092184" cy="93931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Metody výpočtu spotřeby: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1353312"/>
            <a:ext cx="10936224" cy="497433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2400" b="1" dirty="0" smtClean="0"/>
              <a:t>Podle technické dokumentace – </a:t>
            </a:r>
            <a:r>
              <a:rPr lang="cs-CZ" sz="2400" dirty="0" smtClean="0"/>
              <a:t>využitelné v případě, kdy lze přesně propočítat a znormovat spotřebu jednotlivých materiálů na jeden výrobek. Velmi přesná metoda, nejpracnější. Př. Textilní, strojírenský průmysl.</a:t>
            </a:r>
          </a:p>
          <a:p>
            <a:pPr marL="342900" indent="-342900">
              <a:buAutoNum type="arabicPeriod"/>
            </a:pPr>
            <a:r>
              <a:rPr lang="cs-CZ" sz="2400" b="1" dirty="0" smtClean="0"/>
              <a:t>Podle vytíženosti – </a:t>
            </a:r>
            <a:r>
              <a:rPr lang="cs-CZ" sz="2400" dirty="0" smtClean="0"/>
              <a:t>v případě některých materiálů nelze přesně spočítat spotřebu na 1 výrobek. Př. Z 1 km2 lesa na Šumavě získám jiné množství vytěženého dřeva než z 1 km2 lesa v Krkonoších. Metoda využívá průměrné vytíženosti z většího množství vzorků (v tomto případě jde o různou hustotu lesního porostu). Méně přesná než technická.</a:t>
            </a:r>
          </a:p>
          <a:p>
            <a:pPr marL="342900" indent="-342900">
              <a:buAutoNum type="arabicPeriod"/>
            </a:pPr>
            <a:r>
              <a:rPr lang="cs-CZ" sz="2400" b="1" dirty="0" smtClean="0"/>
              <a:t>Indexní metoda – </a:t>
            </a:r>
            <a:r>
              <a:rPr lang="cs-CZ" sz="2400" dirty="0" smtClean="0"/>
              <a:t>nutná znalost spotřeby v minulém období. Pokud chceme vyrobit stejně jako v minulém roce, naplánujeme si i stejnou spotřebu. Chceme-li vyrobit více, zvýšíme pak i plán spotřeby. Nejjednodušší metoda, nejméně pracná, ale nejmíň přesná. Nevede k racionalizaci spotřeby a snižování nákladů.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853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4828032"/>
          </a:xfrm>
        </p:spPr>
        <p:txBody>
          <a:bodyPr>
            <a:noAutofit/>
          </a:bodyPr>
          <a:lstStyle/>
          <a:p>
            <a:r>
              <a:rPr lang="cs-CZ" sz="2400" dirty="0" smtClean="0"/>
              <a:t>Norma spotřeby metodou indexní.</a:t>
            </a:r>
          </a:p>
          <a:p>
            <a:r>
              <a:rPr lang="cs-CZ" sz="2400" dirty="0" smtClean="0"/>
              <a:t>V příštím plánovaném období (např. 1 rok) chceme žít zdravě a každý den sníst 1 jablko. Za celý rok tedy zkonzumujeme 365 jablek. Na počátku plánovaného období budeme mít v zásobě z minulého období ještě 20 jablek a chceme, aby na konci plánovaného období zbylo ještě 40. </a:t>
            </a:r>
            <a:endParaRPr lang="cs-CZ" sz="2400" dirty="0"/>
          </a:p>
          <a:p>
            <a:r>
              <a:rPr lang="cs-CZ" sz="2400" dirty="0" smtClean="0"/>
              <a:t>Kolik jablek budeme muset během plánovaného období nakoupit?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Dosadíme do rovnice:     nákup = spotřeba + konečná zásoba – počáteční zásoba</a:t>
            </a:r>
          </a:p>
          <a:p>
            <a:r>
              <a:rPr lang="cs-CZ" sz="2400" dirty="0" smtClean="0"/>
              <a:t>Nákup = 365 + 40 – 20</a:t>
            </a:r>
          </a:p>
          <a:p>
            <a:r>
              <a:rPr lang="cs-CZ" sz="2400" dirty="0" smtClean="0"/>
              <a:t>Nákup = 385 jablek.</a:t>
            </a:r>
          </a:p>
          <a:p>
            <a:r>
              <a:rPr lang="cs-CZ" sz="2400" dirty="0" smtClean="0"/>
              <a:t>Během plánovaného období budeme muset nakoupit 385 jablek.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4901184"/>
            <a:ext cx="144475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Stanovení </a:t>
            </a:r>
            <a:r>
              <a:rPr lang="cs-CZ" b="1" dirty="0" smtClean="0">
                <a:solidFill>
                  <a:srgbClr val="FF0000"/>
                </a:solidFill>
              </a:rPr>
              <a:t>minimální</a:t>
            </a:r>
            <a:r>
              <a:rPr lang="cs-CZ" b="1" dirty="0" smtClean="0"/>
              <a:t> zásoby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2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= při jakém množství je třeba objednat další dodávku, aby nebylo ohrožena plynulost výroby, nejvíce ji ovlivňuje dodací lhůta.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v</a:t>
            </a:r>
            <a:r>
              <a:rPr lang="cs-CZ" sz="2800" dirty="0" smtClean="0"/>
              <a:t>elikost zásob, pod kterou by stav zásob na skladě </a:t>
            </a:r>
            <a:r>
              <a:rPr lang="cs-CZ" sz="2800" b="1" dirty="0" smtClean="0"/>
              <a:t>neměl</a:t>
            </a:r>
            <a:r>
              <a:rPr lang="cs-CZ" sz="2800" dirty="0" smtClean="0"/>
              <a:t> klesnout</a:t>
            </a:r>
          </a:p>
          <a:p>
            <a:endParaRPr lang="cs-CZ" sz="2800" dirty="0" smtClean="0"/>
          </a:p>
          <a:p>
            <a:r>
              <a:rPr lang="cs-CZ" sz="2800" dirty="0" smtClean="0"/>
              <a:t>K této spotřebě ještě připočítáváme určitou výši </a:t>
            </a:r>
            <a:r>
              <a:rPr lang="cs-CZ" sz="2800" b="1" dirty="0" smtClean="0"/>
              <a:t>pojistné zásoby </a:t>
            </a:r>
            <a:r>
              <a:rPr lang="cs-CZ" sz="2800" dirty="0" smtClean="0"/>
              <a:t>– její výše se většinou stanovuje zkušenostmi a statistickým odhadem.</a:t>
            </a:r>
          </a:p>
          <a:p>
            <a:endParaRPr lang="cs-CZ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Výpočet minimální zásoby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u="sng" dirty="0"/>
              <a:t>Minimální zásoba </a:t>
            </a:r>
            <a:endParaRPr lang="cs-CZ" sz="3200" b="1" u="sng" dirty="0" smtClean="0"/>
          </a:p>
          <a:p>
            <a:pPr marL="0" indent="0">
              <a:buNone/>
            </a:pPr>
            <a:r>
              <a:rPr lang="cs-CZ" sz="3200" b="1" dirty="0" smtClean="0"/>
              <a:t>= </a:t>
            </a:r>
            <a:r>
              <a:rPr lang="cs-CZ" sz="3200" b="1" dirty="0"/>
              <a:t>dodací lhůta x průměrná denní spotřeba + pojistná </a:t>
            </a:r>
            <a:r>
              <a:rPr lang="cs-CZ" sz="3200" b="1" dirty="0" smtClean="0"/>
              <a:t>zásoba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594"/>
            <a:ext cx="10287000" cy="1371600"/>
          </a:xfrm>
        </p:spPr>
        <p:txBody>
          <a:bodyPr/>
          <a:lstStyle/>
          <a:p>
            <a:r>
              <a:rPr lang="cs-CZ" b="1" u="sng" dirty="0" smtClean="0"/>
              <a:t>Stanovení maximální zásoby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4571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 smtClean="0"/>
              <a:t>= taková výše zásob, kterou by neměl stav zásob na skladě přesáhnout</a:t>
            </a:r>
          </a:p>
          <a:p>
            <a:endParaRPr lang="cs-CZ" sz="3200" dirty="0" smtClean="0"/>
          </a:p>
          <a:p>
            <a:pPr marL="0" indent="0">
              <a:buNone/>
            </a:pPr>
            <a:r>
              <a:rPr lang="cs-CZ" sz="3200" b="1" dirty="0" smtClean="0"/>
              <a:t>Důvody:</a:t>
            </a:r>
          </a:p>
          <a:p>
            <a:r>
              <a:rPr lang="cs-CZ" sz="3200" dirty="0" smtClean="0"/>
              <a:t>Abychom nemuseli zbytečně využívat přiliš velkých skladovacích prostor</a:t>
            </a:r>
          </a:p>
          <a:p>
            <a:r>
              <a:rPr lang="cs-CZ" sz="3200" dirty="0" smtClean="0"/>
              <a:t>Abychom nevynakládali zbytečně mnoho fin.prostředků na nákup materiálu, který bude ležet na skladě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rgbClr val="FF0000"/>
                </a:solidFill>
              </a:rPr>
              <a:t>Výpočet maximální zásoby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Maximální zásoba  </a:t>
            </a:r>
          </a:p>
          <a:p>
            <a:pPr marL="0" indent="0">
              <a:buNone/>
            </a:pPr>
            <a:r>
              <a:rPr lang="cs-CZ" sz="3200" b="1" dirty="0" smtClean="0"/>
              <a:t>= (dodávkový cyklus + dodací lhůta) x průměrná denní spotřeba + pojistná zásoba</a:t>
            </a:r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Dodávkový cyklus značí dobu mezi dvěma dodávkami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77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Výrobce automobilů nakupuje skla jednou týdně.</a:t>
            </a:r>
          </a:p>
          <a:p>
            <a:r>
              <a:rPr lang="cs-CZ" sz="4000" dirty="0" smtClean="0"/>
              <a:t>Maximální zásoba činí 1710 ks a současná zásoba je 530 ks.</a:t>
            </a:r>
          </a:p>
          <a:p>
            <a:r>
              <a:rPr lang="cs-CZ" sz="4000" dirty="0" smtClean="0"/>
              <a:t>Jaká bude velikost objednávky? </a:t>
            </a:r>
            <a:r>
              <a:rPr lang="cs-CZ" sz="4000" dirty="0"/>
              <a:t> </a:t>
            </a:r>
            <a:r>
              <a:rPr lang="cs-CZ" sz="4000" dirty="0" smtClean="0"/>
              <a:t>Nechceme překročit maximální zásobu.</a:t>
            </a:r>
          </a:p>
          <a:p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maximální zásoby ke stanovení výše nákupu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Využití maximální zásoby ke stanovení výše nákupu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Výrobce automobilů nakupuje skla jednou týdně.</a:t>
            </a:r>
          </a:p>
          <a:p>
            <a:r>
              <a:rPr lang="cs-CZ" sz="3200" dirty="0" smtClean="0"/>
              <a:t>Maximální zásoba činí 1710 ks a současná zásoba je 530 ks.</a:t>
            </a:r>
          </a:p>
          <a:p>
            <a:r>
              <a:rPr lang="cs-CZ" sz="3200" dirty="0" smtClean="0"/>
              <a:t>Jaká bude velikost objednávky? </a:t>
            </a:r>
            <a:r>
              <a:rPr lang="cs-CZ" sz="3200" dirty="0"/>
              <a:t> </a:t>
            </a:r>
            <a:r>
              <a:rPr lang="cs-CZ" sz="3200" dirty="0" smtClean="0"/>
              <a:t>Nechceme překročit maximální zásobu.</a:t>
            </a:r>
          </a:p>
          <a:p>
            <a:endParaRPr lang="cs-CZ" sz="3200" dirty="0"/>
          </a:p>
          <a:p>
            <a:r>
              <a:rPr lang="cs-CZ" sz="3200" b="1" dirty="0" smtClean="0"/>
              <a:t>Nákup = maximální zásoba – aktuální zásoba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50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96" y="321992"/>
            <a:ext cx="10515600" cy="1325563"/>
          </a:xfrm>
        </p:spPr>
        <p:txBody>
          <a:bodyPr/>
          <a:lstStyle/>
          <a:p>
            <a:r>
              <a:rPr lang="cs-CZ" b="1" dirty="0" smtClean="0"/>
              <a:t>Stanovení spotřeby materiálu a nákupu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Známe-li odhad spotřeby, můžeme na jeho základě určit, jak velký nákup bude potřebný  a jak často ho budeme provádět.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To také umožňuje uzavřít dlouhodobější rámcové dohody s dodavateli. Dodavatel tak může vydávat výrobu v optimálních dávkách, které mu umožní lépe využít kapacitu. Díky tomu klesnou dodavateli náklady a o tento efekt se s ním můžeme podělit, např. Ve formě slev, odložení plateb apod.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3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spotřeby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1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Podnik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0151" y="2094493"/>
            <a:ext cx="10058400" cy="3931920"/>
          </a:xfrm>
        </p:spPr>
        <p:txBody>
          <a:bodyPr>
            <a:normAutofit fontScale="92500" lnSpcReduction="20000"/>
          </a:bodyPr>
          <a:lstStyle/>
          <a:p>
            <a:r>
              <a:rPr lang="cs-CZ" sz="4000" dirty="0" smtClean="0"/>
              <a:t>Co je to podnik?</a:t>
            </a:r>
          </a:p>
          <a:p>
            <a:pPr marL="0" indent="0">
              <a:buNone/>
            </a:pPr>
            <a:r>
              <a:rPr lang="cs-CZ" sz="3200" dirty="0" smtClean="0"/>
              <a:t>=</a:t>
            </a:r>
            <a:r>
              <a:rPr lang="cs-CZ" sz="3200" b="1" dirty="0" smtClean="0"/>
              <a:t>právní</a:t>
            </a:r>
            <a:r>
              <a:rPr lang="cs-CZ" sz="3200" b="1" dirty="0"/>
              <a:t>, ekonomická a organizační jednotka</a:t>
            </a:r>
            <a:r>
              <a:rPr lang="cs-CZ" sz="3200" b="1" dirty="0" smtClean="0"/>
              <a:t>.</a:t>
            </a:r>
          </a:p>
          <a:p>
            <a:pPr marL="0" indent="0">
              <a:buNone/>
            </a:pPr>
            <a:endParaRPr lang="cs-CZ" sz="3200" b="1" dirty="0"/>
          </a:p>
          <a:p>
            <a:pPr lvl="0"/>
            <a:r>
              <a:rPr lang="cs-CZ" sz="3200" dirty="0"/>
              <a:t>jako právní jednotka: je schopna vlastním jménem uzavírat smlouvy</a:t>
            </a:r>
          </a:p>
          <a:p>
            <a:pPr lvl="0"/>
            <a:r>
              <a:rPr lang="cs-CZ" sz="3200" dirty="0"/>
              <a:t>jako ekonomická jednotka: vlastní nějaký majetek</a:t>
            </a:r>
          </a:p>
          <a:p>
            <a:pPr lvl="0"/>
            <a:r>
              <a:rPr lang="cs-CZ" sz="3200" dirty="0"/>
              <a:t>jako organizační jednotka: je uceleným útvarem, co se týče pracovních míst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9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Stanovení spotřeby podle technické dokumentace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3197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Vycházíme podle </a:t>
            </a:r>
            <a:r>
              <a:rPr lang="cs-CZ" sz="3200" b="1" dirty="0" smtClean="0"/>
              <a:t>normy spotřeby – optimální množství spotřebovaného materiálu na jednotku výrobku + odpad a ztráty</a:t>
            </a:r>
          </a:p>
          <a:p>
            <a:r>
              <a:rPr lang="cs-CZ" sz="3200" dirty="0" smtClean="0"/>
              <a:t>Norma zahrnuje taky odpad, protože materiál většinou nespotřebujeme beze zbytku</a:t>
            </a:r>
          </a:p>
          <a:p>
            <a:endParaRPr lang="cs-CZ" sz="3200" dirty="0"/>
          </a:p>
          <a:p>
            <a:r>
              <a:rPr lang="cs-CZ" sz="3200" b="1" dirty="0" smtClean="0"/>
              <a:t>Celková spotřeba = norma spotřeby x plánovaný počet vyráběných jednotek</a:t>
            </a:r>
          </a:p>
        </p:txBody>
      </p:sp>
    </p:spTree>
    <p:extLst>
      <p:ext uri="{BB962C8B-B14F-4D97-AF65-F5344CB8AC3E}">
        <p14:creationId xmlns:p14="http://schemas.microsoft.com/office/powerpoint/2010/main" val="27780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Stanovení spotřeby podle statistických údajů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 smtClean="0"/>
              <a:t>Nejčasteji vycházíme z </a:t>
            </a:r>
            <a:r>
              <a:rPr lang="cs-CZ" sz="4400" b="1" dirty="0" smtClean="0"/>
              <a:t>průměrné spotřeby </a:t>
            </a:r>
            <a:r>
              <a:rPr lang="cs-CZ" sz="4400" dirty="0" smtClean="0"/>
              <a:t>v minulém roce, v minulém období</a:t>
            </a:r>
          </a:p>
          <a:p>
            <a:r>
              <a:rPr lang="cs-CZ" sz="4400" dirty="0" smtClean="0"/>
              <a:t>Zvyšujeme nebo snižujeme podle </a:t>
            </a:r>
            <a:r>
              <a:rPr lang="cs-CZ" sz="4400" b="1" dirty="0" smtClean="0"/>
              <a:t>plánů výroby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Květinářství odhaduje, že pro příští rok bude potřebovat 14 000 plastových květináčů na výsadbu květin. </a:t>
            </a:r>
          </a:p>
          <a:p>
            <a:r>
              <a:rPr lang="cs-CZ" sz="2800" dirty="0" smtClean="0"/>
              <a:t>V současnosti má v zásobě 500 květináčů</a:t>
            </a:r>
          </a:p>
          <a:p>
            <a:r>
              <a:rPr lang="cs-CZ" sz="2800" dirty="0" smtClean="0"/>
              <a:t>Zárověň je stanoven limit minimální zásoby  300ks. (tuto zásobu chci mít stále na skladě)</a:t>
            </a:r>
          </a:p>
          <a:p>
            <a:r>
              <a:rPr lang="cs-CZ" sz="2800" dirty="0" smtClean="0"/>
              <a:t>Kolik bychom měli nakoupit?</a:t>
            </a:r>
          </a:p>
          <a:p>
            <a:r>
              <a:rPr lang="cs-CZ" sz="2800" dirty="0" smtClean="0"/>
              <a:t>Pokud bychom nakupovali jednou za měsic, kolik bychom objednávali měsíčně?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dirty="0" smtClean="0"/>
              <a:t>Vedoucí oddělení logistiky ví, že týdně se průměrně spotřebuje 1,2t sody a že na skladě je 0,3t. </a:t>
            </a:r>
          </a:p>
          <a:p>
            <a:r>
              <a:rPr lang="cs-CZ" sz="4000" dirty="0" smtClean="0"/>
              <a:t>Zároveň chce mít rezervu pro případ výpadku dodávky nebo nárůstu poptávky ve výši 0,5t.</a:t>
            </a:r>
          </a:p>
          <a:p>
            <a:r>
              <a:rPr lang="cs-CZ" sz="4000" dirty="0" smtClean="0"/>
              <a:t>Kolik objedná?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Výrobní činnost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6800" y="776377"/>
            <a:ext cx="10058400" cy="5258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Výrobní proces </a:t>
            </a:r>
            <a:r>
              <a:rPr lang="cs-CZ" sz="3200" b="1" dirty="0"/>
              <a:t>=</a:t>
            </a:r>
            <a:r>
              <a:rPr lang="cs-CZ" sz="3200" b="1" dirty="0" smtClean="0"/>
              <a:t> veškerý proces, který vede k hotovému výrobku</a:t>
            </a:r>
          </a:p>
          <a:p>
            <a:r>
              <a:rPr lang="cs-CZ" sz="3200" b="1" dirty="0" smtClean="0"/>
              <a:t>Základní podniková činnost výrobního podniku</a:t>
            </a:r>
          </a:p>
          <a:p>
            <a:pPr marL="0" indent="0" algn="ctr">
              <a:buNone/>
            </a:pPr>
            <a:endParaRPr lang="cs-CZ" sz="3200" b="1" dirty="0" smtClean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65" y="2609379"/>
            <a:ext cx="5851931" cy="37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02257"/>
            <a:ext cx="10058400" cy="523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Používáme výrobní faktory: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Práce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Půda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Kapitál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Informace</a:t>
            </a:r>
          </a:p>
          <a:p>
            <a:endParaRPr lang="cs-CZ" sz="3200" dirty="0" smtClean="0"/>
          </a:p>
          <a:p>
            <a:pPr marL="0" indent="0">
              <a:buNone/>
            </a:pPr>
            <a:r>
              <a:rPr lang="cs-CZ" sz="3200" b="1" dirty="0" smtClean="0"/>
              <a:t>O co se při výrobě snažíme?</a:t>
            </a:r>
            <a:endParaRPr lang="cs-CZ" sz="3200" b="1" dirty="0"/>
          </a:p>
          <a:p>
            <a:pPr marL="0" indent="0">
              <a:buNone/>
            </a:pPr>
            <a:r>
              <a:rPr lang="cs-CZ" sz="3200" dirty="0" smtClean="0"/>
              <a:t>=&gt; nejnižší náklady a nejkratší čas výroby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1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Členění výrobního procesu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000" b="1" dirty="0" smtClean="0"/>
              <a:t>Hlavní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b="1" dirty="0" smtClean="0"/>
              <a:t>Vedlejší</a:t>
            </a:r>
            <a:r>
              <a:rPr lang="cs-CZ" sz="4000" dirty="0" smtClean="0"/>
              <a:t> – produkují se výrobky související s hlavní činností – </a:t>
            </a:r>
            <a:r>
              <a:rPr lang="en-US" sz="4000" dirty="0" smtClean="0"/>
              <a:t>v</a:t>
            </a:r>
            <a:r>
              <a:rPr lang="cs-CZ" sz="4000" dirty="0" smtClean="0"/>
              <a:t>ýroba polotovarů, náhradních dílů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b="1" dirty="0" smtClean="0"/>
              <a:t>Doplňkovou činnost </a:t>
            </a:r>
            <a:r>
              <a:rPr lang="cs-CZ" sz="4000" dirty="0" smtClean="0"/>
              <a:t>– např. Zpracování odpadů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54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Členění výrobního procesu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672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 smtClean="0"/>
              <a:t>1. Podle stupně mechanizace</a:t>
            </a:r>
          </a:p>
          <a:p>
            <a:r>
              <a:rPr lang="cs-CZ" sz="3200" b="1" dirty="0" smtClean="0"/>
              <a:t>Ruční výroba </a:t>
            </a:r>
            <a:r>
              <a:rPr lang="cs-CZ" sz="3200" dirty="0" smtClean="0"/>
              <a:t>– práci vykonává člověk</a:t>
            </a:r>
          </a:p>
          <a:p>
            <a:endParaRPr lang="cs-CZ" sz="3200" dirty="0" smtClean="0"/>
          </a:p>
          <a:p>
            <a:r>
              <a:rPr lang="cs-CZ" sz="3200" b="1" dirty="0" smtClean="0"/>
              <a:t>Mechanizovaná výroba </a:t>
            </a:r>
            <a:r>
              <a:rPr lang="cs-CZ" sz="3200" dirty="0" smtClean="0"/>
              <a:t>– práci vykonává stroj, kt. </a:t>
            </a:r>
            <a:r>
              <a:rPr lang="cs-CZ" sz="3200" dirty="0"/>
              <a:t>ř</a:t>
            </a:r>
            <a:r>
              <a:rPr lang="cs-CZ" sz="3200" dirty="0" smtClean="0"/>
              <a:t>ídí člověk</a:t>
            </a:r>
          </a:p>
          <a:p>
            <a:endParaRPr lang="cs-CZ" sz="3200" dirty="0" smtClean="0"/>
          </a:p>
          <a:p>
            <a:r>
              <a:rPr lang="cs-CZ" sz="3200" b="1" dirty="0" smtClean="0"/>
              <a:t>Automatizovaná výroba </a:t>
            </a:r>
            <a:r>
              <a:rPr lang="cs-CZ" sz="3200" dirty="0" smtClean="0"/>
              <a:t>– práci vykonává pouze stroj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86" y="1885973"/>
            <a:ext cx="4822885" cy="1249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2" y="3322012"/>
            <a:ext cx="5003232" cy="29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02" y="770955"/>
            <a:ext cx="75280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2. Podle počtu vyráběných výrobků jednoho kusu</a:t>
            </a:r>
          </a:p>
          <a:p>
            <a:r>
              <a:rPr lang="cs-CZ" sz="3200" b="1" dirty="0" smtClean="0"/>
              <a:t>Kusová</a:t>
            </a:r>
            <a:r>
              <a:rPr lang="cs-CZ" sz="3200" dirty="0" smtClean="0"/>
              <a:t> – např. Oděvy na zakázku</a:t>
            </a:r>
          </a:p>
          <a:p>
            <a:r>
              <a:rPr lang="cs-CZ" sz="3200" b="1" dirty="0" smtClean="0"/>
              <a:t>Sériová</a:t>
            </a:r>
            <a:r>
              <a:rPr lang="cs-CZ" sz="3200" dirty="0" smtClean="0"/>
              <a:t> – výroba aut</a:t>
            </a:r>
          </a:p>
          <a:p>
            <a:r>
              <a:rPr lang="cs-CZ" sz="3200" b="1" dirty="0" smtClean="0"/>
              <a:t>Hromadná </a:t>
            </a:r>
            <a:r>
              <a:rPr lang="cs-CZ" sz="3200" dirty="0" smtClean="0"/>
              <a:t>– velké množství jednoho druhu výrobku – např. výroba piva, pracích prášků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19" y="970201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19" y="3140015"/>
            <a:ext cx="2712596" cy="160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98" y="3693543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931653"/>
            <a:ext cx="10058400" cy="5103387"/>
          </a:xfrm>
        </p:spPr>
        <p:txBody>
          <a:bodyPr/>
          <a:lstStyle/>
          <a:p>
            <a:r>
              <a:rPr lang="cs-CZ" sz="4000" dirty="0"/>
              <a:t>Jaké významné podniky znáte ve vašem </a:t>
            </a:r>
            <a:r>
              <a:rPr lang="cs-CZ" sz="4000" dirty="0" smtClean="0"/>
              <a:t>městě/regionu</a:t>
            </a:r>
            <a:r>
              <a:rPr lang="cs-CZ" sz="4000" dirty="0"/>
              <a:t>? Čím se zabývají?</a:t>
            </a:r>
          </a:p>
          <a:p>
            <a:r>
              <a:rPr lang="cs-CZ" sz="4000" dirty="0" smtClean="0"/>
              <a:t>Může </a:t>
            </a:r>
            <a:r>
              <a:rPr lang="cs-CZ" sz="4000" dirty="0"/>
              <a:t>i jedna osoba provádět podnikání?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b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b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Schéma postavení polotovaru, výrobku, obchodního zboží </a:t>
            </a:r>
            <a:b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2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  <a:p>
            <a:pPr>
              <a:lnSpc>
                <a:spcPct val="90000"/>
              </a:lnSpc>
              <a:buNone/>
              <a:tabLst>
                <a:tab pos="857250" algn="l"/>
              </a:tabLst>
            </a:pPr>
            <a:endParaRPr lang="cs-CZ" altLang="cs-CZ" sz="2000" dirty="0"/>
          </a:p>
        </p:txBody>
      </p:sp>
      <p:grpSp>
        <p:nvGrpSpPr>
          <p:cNvPr id="18436" name="Group 4"/>
          <p:cNvGrpSpPr>
            <a:grpSpLocks noChangeAspect="1"/>
          </p:cNvGrpSpPr>
          <p:nvPr/>
        </p:nvGrpSpPr>
        <p:grpSpPr bwMode="auto">
          <a:xfrm>
            <a:off x="1122553" y="2551176"/>
            <a:ext cx="9367647" cy="3122549"/>
            <a:chOff x="1486" y="9719"/>
            <a:chExt cx="9035" cy="3012"/>
          </a:xfrm>
        </p:grpSpPr>
        <p:sp>
          <p:nvSpPr>
            <p:cNvPr id="1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6" y="9719"/>
              <a:ext cx="9035" cy="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664" y="9850"/>
              <a:ext cx="1573" cy="65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činnost</a:t>
              </a: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7771" y="9850"/>
              <a:ext cx="1965" cy="65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určeno pro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2664" y="10898"/>
              <a:ext cx="1573" cy="52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výrobní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664" y="11683"/>
              <a:ext cx="1573" cy="52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obchodní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7509" y="11683"/>
              <a:ext cx="2619" cy="52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odběratele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7640" y="10898"/>
              <a:ext cx="2488" cy="52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další zpracování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152" y="11814"/>
              <a:ext cx="1441" cy="6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obchodní zboží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5152" y="11290"/>
              <a:ext cx="1442" cy="5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výrobek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5152" y="10767"/>
              <a:ext cx="1440" cy="5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cs-CZ">
                  <a:latin typeface="Times New Roman" panose="02020603050405020304" pitchFamily="18" charset="0"/>
                </a:rPr>
                <a:t>polotovar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4236" y="11029"/>
              <a:ext cx="785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4236" y="11159"/>
              <a:ext cx="785" cy="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4236" y="11945"/>
              <a:ext cx="785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6724" y="10898"/>
              <a:ext cx="915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6593" y="11683"/>
              <a:ext cx="916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V="1">
              <a:off x="6593" y="11945"/>
              <a:ext cx="916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33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idx="1"/>
          </p:nvPr>
        </p:nvSpPr>
        <p:spPr>
          <a:xfrm>
            <a:off x="1066800" y="638355"/>
            <a:ext cx="10058400" cy="5396685"/>
          </a:xfrm>
        </p:spPr>
        <p:txBody>
          <a:bodyPr>
            <a:normAutofit/>
          </a:bodyPr>
          <a:lstStyle/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900" b="1" dirty="0">
                <a:latin typeface="Arial" panose="020B0604020202020204" pitchFamily="34" charset="0"/>
                <a:cs typeface="Arial" panose="020B0604020202020204" pitchFamily="34" charset="0"/>
              </a:rPr>
              <a:t>Kvalita výrobku</a:t>
            </a:r>
            <a:r>
              <a:rPr lang="cs-CZ" alt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  <a:tabLst>
                <a:tab pos="266700" algn="l"/>
                <a:tab pos="2514600" algn="l"/>
              </a:tabLst>
            </a:pPr>
            <a:endParaRPr lang="cs-CZ" altLang="cs-CZ" sz="4000" dirty="0"/>
          </a:p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500" dirty="0"/>
              <a:t>			- </a:t>
            </a:r>
            <a:r>
              <a:rPr lang="cs-CZ" altLang="cs-CZ" sz="3500" dirty="0">
                <a:cs typeface="Times New Roman" panose="02020603050405020304" pitchFamily="18" charset="0"/>
              </a:rPr>
              <a:t>normy jakosti </a:t>
            </a:r>
          </a:p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</a:t>
            </a:r>
            <a:r>
              <a:rPr lang="cs-CZ" altLang="cs-CZ" sz="3500" dirty="0">
                <a:cs typeface="Times New Roman" panose="02020603050405020304" pitchFamily="18" charset="0"/>
              </a:rPr>
              <a:t> </a:t>
            </a:r>
            <a:r>
              <a:rPr lang="cs-CZ" altLang="cs-CZ" sz="3500" dirty="0"/>
              <a:t>	- </a:t>
            </a:r>
            <a:r>
              <a:rPr lang="cs-CZ" altLang="cs-CZ" sz="3500" dirty="0">
                <a:cs typeface="Times New Roman" panose="02020603050405020304" pitchFamily="18" charset="0"/>
              </a:rPr>
              <a:t>zmetek, odpad</a:t>
            </a:r>
          </a:p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</a:t>
            </a:r>
            <a:r>
              <a:rPr lang="cs-CZ" altLang="cs-CZ" sz="3500" dirty="0">
                <a:cs typeface="Times New Roman" panose="02020603050405020304" pitchFamily="18" charset="0"/>
              </a:rPr>
              <a:t> </a:t>
            </a:r>
            <a:r>
              <a:rPr lang="cs-CZ" altLang="cs-CZ" sz="3500" dirty="0"/>
              <a:t>			- </a:t>
            </a:r>
            <a:r>
              <a:rPr lang="cs-CZ" altLang="cs-CZ" sz="3500" dirty="0">
                <a:cs typeface="Times New Roman" panose="02020603050405020304" pitchFamily="18" charset="0"/>
              </a:rPr>
              <a:t>opraviteln</a:t>
            </a: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altLang="cs-CZ" sz="3500" dirty="0">
                <a:cs typeface="Times New Roman" panose="02020603050405020304" pitchFamily="18" charset="0"/>
              </a:rPr>
              <a:t> zmetky </a:t>
            </a:r>
          </a:p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</a:t>
            </a:r>
            <a:r>
              <a:rPr lang="cs-CZ" altLang="cs-CZ" sz="3500" dirty="0">
                <a:cs typeface="Times New Roman" panose="02020603050405020304" pitchFamily="18" charset="0"/>
              </a:rPr>
              <a:t> </a:t>
            </a:r>
            <a:r>
              <a:rPr lang="cs-CZ" altLang="cs-CZ" sz="3500" dirty="0"/>
              <a:t>			- </a:t>
            </a:r>
            <a:r>
              <a:rPr lang="cs-CZ" altLang="cs-CZ" sz="3500" dirty="0">
                <a:cs typeface="Times New Roman" panose="02020603050405020304" pitchFamily="18" charset="0"/>
              </a:rPr>
              <a:t>neopraviteln</a:t>
            </a: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cs-CZ" altLang="cs-CZ" sz="3500" dirty="0">
                <a:cs typeface="Times New Roman" panose="02020603050405020304" pitchFamily="18" charset="0"/>
              </a:rPr>
              <a:t> zmetky</a:t>
            </a:r>
          </a:p>
          <a:p>
            <a:pPr algn="just">
              <a:buNone/>
              <a:tabLst>
                <a:tab pos="266700" algn="l"/>
                <a:tab pos="2514600" algn="l"/>
              </a:tabLst>
            </a:pP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</a:t>
            </a:r>
            <a:r>
              <a:rPr lang="cs-CZ" altLang="cs-CZ" sz="3500" dirty="0">
                <a:cs typeface="Times New Roman" panose="02020603050405020304" pitchFamily="18" charset="0"/>
              </a:rPr>
              <a:t> </a:t>
            </a:r>
            <a:r>
              <a:rPr lang="cs-CZ" altLang="cs-CZ" sz="3500" dirty="0"/>
              <a:t>		- </a:t>
            </a:r>
            <a:r>
              <a:rPr lang="cs-CZ" altLang="cs-CZ" sz="3500" dirty="0">
                <a:cs typeface="Times New Roman" panose="02020603050405020304" pitchFamily="18" charset="0"/>
              </a:rPr>
              <a:t>technick</a:t>
            </a: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cs-CZ" altLang="cs-CZ" sz="3500" dirty="0">
                <a:cs typeface="Times New Roman" panose="02020603050405020304" pitchFamily="18" charset="0"/>
              </a:rPr>
              <a:t> kontrola</a:t>
            </a:r>
            <a:r>
              <a:rPr lang="cs-CZ" altLang="cs-CZ" sz="4000" dirty="0">
                <a:cs typeface="Times New Roman" panose="02020603050405020304" pitchFamily="18" charset="0"/>
              </a:rPr>
              <a:t> </a:t>
            </a:r>
            <a:r>
              <a:rPr lang="cs-CZ" alt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3500" dirty="0"/>
          </a:p>
        </p:txBody>
      </p:sp>
    </p:spTree>
    <p:extLst>
      <p:ext uri="{BB962C8B-B14F-4D97-AF65-F5344CB8AC3E}">
        <p14:creationId xmlns:p14="http://schemas.microsoft.com/office/powerpoint/2010/main" val="29481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Jakost (=kvalita) výroby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/>
              <a:t>Kvalitní výrobek nebo služba je tak v souladu s požadavky zákazníků nebo standardů.</a:t>
            </a:r>
          </a:p>
          <a:p>
            <a:r>
              <a:rPr lang="cs-CZ" sz="3200" b="1" dirty="0" smtClean="0"/>
              <a:t>Kvalita výrobku </a:t>
            </a:r>
            <a:r>
              <a:rPr lang="cs-CZ" sz="3200" dirty="0" smtClean="0"/>
              <a:t>je významnou zbraní v konkurenčním boji</a:t>
            </a:r>
          </a:p>
          <a:p>
            <a:r>
              <a:rPr lang="cs-CZ" sz="3200" dirty="0" smtClean="0"/>
              <a:t>Kvalita (=jakost</a:t>
            </a:r>
            <a:r>
              <a:rPr lang="cs-CZ" sz="3200"/>
              <a:t>) </a:t>
            </a:r>
            <a:r>
              <a:rPr lang="cs-CZ" sz="3200" smtClean="0"/>
              <a:t>je pojem </a:t>
            </a:r>
            <a:r>
              <a:rPr lang="cs-CZ" sz="3200" dirty="0"/>
              <a:t>pro zpravidla kladné vlastnosti výrobku nebo služby. </a:t>
            </a:r>
            <a:endParaRPr lang="cs-CZ" sz="3200" dirty="0" smtClean="0"/>
          </a:p>
          <a:p>
            <a:r>
              <a:rPr lang="cs-CZ" sz="3200" dirty="0" smtClean="0"/>
              <a:t>V Evropě se uplatňuje většinou systém norem ISO 9000</a:t>
            </a:r>
          </a:p>
          <a:p>
            <a:r>
              <a:rPr lang="cs-CZ" sz="3200" dirty="0" smtClean="0"/>
              <a:t>Firmy získávají certifikáty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16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– výroba čokolády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https://www.youtube.com/watch?v=F4lDqF5VJWE</a:t>
            </a:r>
          </a:p>
        </p:txBody>
      </p:sp>
    </p:spTree>
    <p:extLst>
      <p:ext uri="{BB962C8B-B14F-4D97-AF65-F5344CB8AC3E}">
        <p14:creationId xmlns:p14="http://schemas.microsoft.com/office/powerpoint/2010/main" val="3806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– výroba hamburgerů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https://www.youtube.com/watch?v=XIwkqREiBUk</a:t>
            </a:r>
          </a:p>
        </p:txBody>
      </p:sp>
    </p:spTree>
    <p:extLst>
      <p:ext uri="{BB962C8B-B14F-4D97-AF65-F5344CB8AC3E}">
        <p14:creationId xmlns:p14="http://schemas.microsoft.com/office/powerpoint/2010/main" val="11517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– výroba asfaltových šindelů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https://www.youtube.com/watch?v=GhARJ_qhwTk</a:t>
            </a:r>
          </a:p>
        </p:txBody>
      </p:sp>
    </p:spTree>
    <p:extLst>
      <p:ext uri="{BB962C8B-B14F-4D97-AF65-F5344CB8AC3E}">
        <p14:creationId xmlns:p14="http://schemas.microsoft.com/office/powerpoint/2010/main" val="15223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Personální činnost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Podniková ekonomika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Personální činnost</a:t>
            </a:r>
          </a:p>
          <a:p>
            <a:pPr eaLnBrk="1" hangingPunct="1">
              <a:defRPr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7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5760" y="289878"/>
            <a:ext cx="11466576" cy="953706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Personální činnost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24" y="1243584"/>
            <a:ext cx="11045952" cy="4700016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cs-CZ" sz="3200" b="1" dirty="0" smtClean="0">
                <a:cs typeface="Arial" charset="0"/>
              </a:rPr>
              <a:t>=proces</a:t>
            </a:r>
            <a:r>
              <a:rPr lang="cs-CZ" sz="3200" b="1" dirty="0">
                <a:cs typeface="Arial" charset="0"/>
              </a:rPr>
              <a:t>, ve kterém </a:t>
            </a:r>
            <a:r>
              <a:rPr lang="cs-CZ" sz="3200" b="1" dirty="0"/>
              <a:t>se přijímají rozhodnutí v oblasti zaměstnaneckých vztahů a který ovlivňuje výkonnost zaměstnanců i </a:t>
            </a:r>
            <a:r>
              <a:rPr lang="cs-CZ" sz="3200" b="1" dirty="0" smtClean="0"/>
              <a:t>organizací</a:t>
            </a:r>
          </a:p>
          <a:p>
            <a:pPr marL="0" indent="0" eaLnBrk="1" hangingPunct="1">
              <a:buNone/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Jinak řečeno: jedná </a:t>
            </a:r>
            <a:r>
              <a:rPr lang="cs-CZ" sz="3200" dirty="0"/>
              <a:t>se o </a:t>
            </a:r>
            <a:r>
              <a:rPr lang="cs-CZ" sz="3200" b="1" dirty="0"/>
              <a:t>soubor činností zaměřených na lidskou složku </a:t>
            </a:r>
            <a:r>
              <a:rPr lang="cs-CZ" sz="3200" b="1" dirty="0" smtClean="0"/>
              <a:t>organizace</a:t>
            </a:r>
          </a:p>
          <a:p>
            <a:pPr>
              <a:defRPr/>
            </a:pPr>
            <a:endParaRPr lang="cs-CZ" sz="3200" dirty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sz="3200" dirty="0" smtClean="0">
                <a:cs typeface="Arial" charset="0"/>
              </a:rPr>
              <a:t>Cílem </a:t>
            </a:r>
            <a:r>
              <a:rPr lang="cs-CZ" sz="3200" dirty="0">
                <a:cs typeface="Arial" charset="0"/>
              </a:rPr>
              <a:t>personální práce je </a:t>
            </a:r>
            <a:r>
              <a:rPr lang="cs-CZ" sz="3200" b="1" dirty="0">
                <a:cs typeface="Arial" charset="0"/>
              </a:rPr>
              <a:t>skloubit výkonnostní a sociální princip</a:t>
            </a:r>
            <a:r>
              <a:rPr lang="cs-CZ" sz="3200" dirty="0">
                <a:cs typeface="Arial" charset="0"/>
              </a:rPr>
              <a:t> v rozhodování o podnětech k práci a o kritériích hodnocení pracovníků. </a:t>
            </a:r>
          </a:p>
        </p:txBody>
      </p:sp>
    </p:spTree>
    <p:extLst>
      <p:ext uri="{BB962C8B-B14F-4D97-AF65-F5344CB8AC3E}">
        <p14:creationId xmlns:p14="http://schemas.microsoft.com/office/powerpoint/2010/main" val="20756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Personální činnosti:</a:t>
            </a:r>
            <a:endParaRPr lang="cs-CZ" altLang="cs-CZ" b="1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1952"/>
            <a:ext cx="10058400" cy="4334256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 smtClean="0">
                <a:cs typeface="Times New Roman" panose="02020603050405020304" pitchFamily="18" charset="0"/>
              </a:rPr>
              <a:t>plánování </a:t>
            </a:r>
            <a:r>
              <a:rPr lang="cs-CZ" altLang="cs-CZ" sz="3200" b="1" dirty="0">
                <a:cs typeface="Times New Roman" panose="02020603050405020304" pitchFamily="18" charset="0"/>
              </a:rPr>
              <a:t>pracovníků </a:t>
            </a:r>
            <a:r>
              <a:rPr lang="cs-CZ" altLang="cs-CZ" sz="3200" dirty="0">
                <a:cs typeface="Times New Roman" panose="02020603050405020304" pitchFamily="18" charset="0"/>
              </a:rPr>
              <a:t>– </a:t>
            </a:r>
            <a:r>
              <a:rPr lang="cs-CZ" altLang="cs-CZ" sz="3200" dirty="0"/>
              <a:t>jejich </a:t>
            </a:r>
            <a:r>
              <a:rPr lang="cs-CZ" altLang="cs-CZ" sz="3200" dirty="0">
                <a:cs typeface="Times New Roman" panose="02020603050405020304" pitchFamily="18" charset="0"/>
              </a:rPr>
              <a:t>počtu, profesní a kvalifikační struktury,</a:t>
            </a:r>
            <a:endParaRPr lang="cs-CZ" altLang="cs-CZ" sz="3200" dirty="0"/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>
                <a:cs typeface="Times New Roman" panose="02020603050405020304" pitchFamily="18" charset="0"/>
              </a:rPr>
              <a:t>získávání a výběr </a:t>
            </a:r>
            <a:r>
              <a:rPr lang="cs-CZ" altLang="cs-CZ" sz="3200" b="1" dirty="0" err="1" smtClean="0">
                <a:cs typeface="Times New Roman" panose="02020603050405020304" pitchFamily="18" charset="0"/>
              </a:rPr>
              <a:t>prac</a:t>
            </a:r>
            <a:r>
              <a:rPr lang="cs-CZ" altLang="cs-CZ" sz="3200" b="1" dirty="0" smtClean="0">
                <a:cs typeface="Times New Roman" panose="02020603050405020304" pitchFamily="18" charset="0"/>
              </a:rPr>
              <a:t>.</a:t>
            </a:r>
            <a:endParaRPr lang="cs-CZ" altLang="cs-CZ" sz="32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>
                <a:cs typeface="Times New Roman" panose="02020603050405020304" pitchFamily="18" charset="0"/>
              </a:rPr>
              <a:t>rozm</a:t>
            </a:r>
            <a:r>
              <a:rPr lang="cs-CZ" altLang="cs-CZ" sz="3200" b="1" dirty="0"/>
              <a:t>í</a:t>
            </a:r>
            <a:r>
              <a:rPr lang="cs-CZ" altLang="cs-CZ" sz="3200" b="1" dirty="0">
                <a:cs typeface="Times New Roman" panose="02020603050405020304" pitchFamily="18" charset="0"/>
              </a:rPr>
              <a:t>sťování </a:t>
            </a:r>
            <a:r>
              <a:rPr lang="cs-CZ" altLang="cs-CZ" sz="3200" b="1" dirty="0" err="1" smtClean="0">
                <a:cs typeface="Times New Roman" panose="02020603050405020304" pitchFamily="18" charset="0"/>
              </a:rPr>
              <a:t>prac</a:t>
            </a:r>
            <a:r>
              <a:rPr lang="cs-CZ" altLang="cs-CZ" sz="3200" b="1" dirty="0" smtClean="0">
                <a:cs typeface="Times New Roman" panose="02020603050405020304" pitchFamily="18" charset="0"/>
              </a:rPr>
              <a:t>.</a:t>
            </a:r>
            <a:endParaRPr lang="cs-CZ" altLang="cs-CZ" sz="32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>
                <a:cs typeface="Times New Roman" panose="02020603050405020304" pitchFamily="18" charset="0"/>
              </a:rPr>
              <a:t>hodnocení </a:t>
            </a:r>
            <a:r>
              <a:rPr lang="cs-CZ" altLang="cs-CZ" sz="3200" b="1" dirty="0" err="1" smtClean="0">
                <a:cs typeface="Times New Roman" panose="02020603050405020304" pitchFamily="18" charset="0"/>
              </a:rPr>
              <a:t>prac</a:t>
            </a:r>
            <a:r>
              <a:rPr lang="cs-CZ" altLang="cs-CZ" sz="3200" b="1" dirty="0" smtClean="0">
                <a:cs typeface="Times New Roman" panose="02020603050405020304" pitchFamily="18" charset="0"/>
              </a:rPr>
              <a:t>.</a:t>
            </a:r>
            <a:endParaRPr lang="cs-CZ" altLang="cs-CZ" sz="32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>
                <a:cs typeface="Times New Roman" panose="02020603050405020304" pitchFamily="18" charset="0"/>
              </a:rPr>
              <a:t>hodnocení a popis pracovních míst </a:t>
            </a:r>
            <a:endParaRPr lang="cs-CZ" altLang="cs-CZ" sz="3200" b="1" dirty="0"/>
          </a:p>
          <a:p>
            <a:pPr marL="342900" indent="-342900" algn="just">
              <a:buFont typeface="+mj-lt"/>
              <a:buAutoNum type="arabicPeriod"/>
            </a:pPr>
            <a:r>
              <a:rPr lang="cs-CZ" altLang="cs-CZ" sz="3200" b="1" dirty="0"/>
              <a:t>vzdělávání </a:t>
            </a:r>
            <a:r>
              <a:rPr lang="cs-CZ" altLang="cs-CZ" sz="3200" b="1" dirty="0" err="1" smtClean="0"/>
              <a:t>prac</a:t>
            </a:r>
            <a:r>
              <a:rPr lang="cs-CZ" altLang="cs-CZ" sz="3200" b="1" dirty="0" smtClean="0"/>
              <a:t>. </a:t>
            </a:r>
            <a:r>
              <a:rPr lang="cs-CZ" altLang="cs-CZ" sz="3200" b="1" dirty="0">
                <a:cs typeface="Times New Roman" panose="02020603050405020304" pitchFamily="18" charset="0"/>
              </a:rPr>
              <a:t>atd.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820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Členění podniků: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0" indent="-742950">
              <a:buAutoNum type="arabicParenR"/>
            </a:pPr>
            <a:r>
              <a:rPr lang="cs-CZ" sz="4400" b="1" dirty="0" smtClean="0"/>
              <a:t>malé </a:t>
            </a:r>
            <a:r>
              <a:rPr lang="cs-CZ" sz="4400" b="1" dirty="0"/>
              <a:t>podniky </a:t>
            </a:r>
            <a:endParaRPr lang="cs-CZ" sz="4400" b="1" dirty="0" smtClean="0"/>
          </a:p>
          <a:p>
            <a:pPr marL="0" lvl="0" indent="0">
              <a:buNone/>
            </a:pPr>
            <a:r>
              <a:rPr lang="cs-CZ" sz="4400" dirty="0" smtClean="0"/>
              <a:t>- do </a:t>
            </a:r>
            <a:r>
              <a:rPr lang="cs-CZ" sz="4400" dirty="0"/>
              <a:t>20 </a:t>
            </a:r>
            <a:r>
              <a:rPr lang="cs-CZ" sz="4400" dirty="0" smtClean="0"/>
              <a:t>zaměstnanců</a:t>
            </a:r>
            <a:endParaRPr lang="cs-CZ" sz="4400" dirty="0"/>
          </a:p>
          <a:p>
            <a:pPr lvl="0">
              <a:buNone/>
            </a:pPr>
            <a:r>
              <a:rPr lang="cs-CZ" sz="4400" b="1" dirty="0"/>
              <a:t>2) střední podniky </a:t>
            </a:r>
          </a:p>
          <a:p>
            <a:pPr lvl="0">
              <a:buNone/>
            </a:pPr>
            <a:r>
              <a:rPr lang="cs-CZ" sz="4400" dirty="0" smtClean="0"/>
              <a:t>- do </a:t>
            </a:r>
            <a:r>
              <a:rPr lang="cs-CZ" sz="4400" dirty="0"/>
              <a:t>100 </a:t>
            </a:r>
            <a:r>
              <a:rPr lang="cs-CZ" sz="4400" dirty="0" smtClean="0"/>
              <a:t>zaměstnanců</a:t>
            </a:r>
            <a:endParaRPr lang="cs-CZ" sz="4400" dirty="0"/>
          </a:p>
          <a:p>
            <a:pPr lvl="0">
              <a:buNone/>
            </a:pPr>
            <a:r>
              <a:rPr lang="cs-CZ" sz="4400" b="1" dirty="0"/>
              <a:t>3) velké podniky </a:t>
            </a:r>
          </a:p>
          <a:p>
            <a:pPr lvl="0">
              <a:buNone/>
            </a:pPr>
            <a:r>
              <a:rPr lang="cs-CZ" sz="4400" dirty="0" smtClean="0"/>
              <a:t>- 100 </a:t>
            </a:r>
            <a:r>
              <a:rPr lang="cs-CZ" sz="4400" dirty="0"/>
              <a:t>a více </a:t>
            </a:r>
            <a:r>
              <a:rPr lang="cs-CZ" sz="4400" dirty="0" smtClean="0"/>
              <a:t>zaměstnanců</a:t>
            </a:r>
            <a:endParaRPr lang="cs-CZ" sz="4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0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 Plánování počtu zaměstnanců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078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= nutné k včasnému zajištění provozu podniku podle jednotlivých kategorií</a:t>
            </a:r>
          </a:p>
          <a:p>
            <a:pPr marL="0" indent="0">
              <a:buNone/>
            </a:pPr>
            <a:r>
              <a:rPr lang="cs-CZ" sz="2800" b="1" u="sng" dirty="0" smtClean="0"/>
              <a:t>Kategorie zaměstnanců členíme na:</a:t>
            </a:r>
          </a:p>
          <a:p>
            <a:r>
              <a:rPr lang="cs-CZ" sz="2800" b="1" dirty="0" smtClean="0"/>
              <a:t>Dělníci</a:t>
            </a:r>
            <a:r>
              <a:rPr lang="cs-CZ" sz="2800" dirty="0" smtClean="0"/>
              <a:t> – vykonávají především fyzickou činnost</a:t>
            </a:r>
          </a:p>
          <a:p>
            <a:r>
              <a:rPr lang="cs-CZ" sz="2800" b="1" dirty="0" smtClean="0"/>
              <a:t>Provozně-obsluhující </a:t>
            </a:r>
            <a:r>
              <a:rPr lang="cs-CZ" sz="2800" b="1" dirty="0" err="1" smtClean="0"/>
              <a:t>zaměst</a:t>
            </a:r>
            <a:r>
              <a:rPr lang="cs-CZ" sz="2800" b="1" dirty="0" smtClean="0"/>
              <a:t>. </a:t>
            </a:r>
            <a:r>
              <a:rPr lang="cs-CZ" sz="2800" dirty="0" smtClean="0"/>
              <a:t>– pracují v obchodě a ve službách, v dopravě, ve skladování, v obslužné profesi.</a:t>
            </a:r>
          </a:p>
          <a:p>
            <a:r>
              <a:rPr lang="cs-CZ" sz="2800" b="1" dirty="0" smtClean="0"/>
              <a:t>Technickohospodářské </a:t>
            </a:r>
            <a:r>
              <a:rPr lang="cs-CZ" sz="2800" b="1" dirty="0" err="1" smtClean="0"/>
              <a:t>zaměst</a:t>
            </a:r>
            <a:r>
              <a:rPr lang="cs-CZ" sz="2800" dirty="0" smtClean="0"/>
              <a:t>. – převládá duševní práce nad fyzickou, řídící povaha (vedoucí manažeři);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2. Získávání a výběr zaměstnanců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 smtClean="0"/>
              <a:t>=Určuje jakými metodami bude uspokojena potřeba pracovních sil</a:t>
            </a:r>
          </a:p>
          <a:p>
            <a:pPr eaLnBrk="1" hangingPunct="1">
              <a:defRPr/>
            </a:pPr>
            <a:r>
              <a:rPr lang="cs-CZ" sz="2800" b="1" u="sng" dirty="0" smtClean="0"/>
              <a:t>Možnosti:</a:t>
            </a:r>
          </a:p>
          <a:p>
            <a:pPr lvl="1" eaLnBrk="1" hangingPunct="1">
              <a:defRPr/>
            </a:pPr>
            <a:r>
              <a:rPr lang="cs-CZ" sz="2800" b="1" dirty="0" smtClean="0"/>
              <a:t>Vnější zdroje</a:t>
            </a:r>
            <a:r>
              <a:rPr lang="cs-CZ" sz="2800" dirty="0" smtClean="0"/>
              <a:t> – nábore a získávání </a:t>
            </a:r>
            <a:r>
              <a:rPr lang="cs-CZ" sz="2800" dirty="0" err="1" smtClean="0"/>
              <a:t>zaměst</a:t>
            </a:r>
            <a:r>
              <a:rPr lang="cs-CZ" sz="2800" dirty="0" smtClean="0"/>
              <a:t>. převážně z regionu</a:t>
            </a:r>
          </a:p>
          <a:p>
            <a:pPr lvl="1" eaLnBrk="1" hangingPunct="1">
              <a:defRPr/>
            </a:pPr>
            <a:r>
              <a:rPr lang="cs-CZ" sz="2800" b="1" dirty="0" smtClean="0"/>
              <a:t>Vnitřní zdroje</a:t>
            </a:r>
            <a:r>
              <a:rPr lang="cs-CZ" sz="2800" dirty="0" smtClean="0"/>
              <a:t> – např. zvyšováním kvalifikace a rekvalifikace, přemístěním pracovníků, atd.). Většinou levnější než z vnějších zdrojů.</a:t>
            </a:r>
          </a:p>
          <a:p>
            <a:pPr eaLnBrk="1" hangingPunct="1">
              <a:defRPr/>
            </a:pPr>
            <a:r>
              <a:rPr lang="cs-CZ" sz="2800" dirty="0" smtClean="0"/>
              <a:t>Nutná součinnost s úřady práce a jinými institucemi (např. odbory)</a:t>
            </a:r>
          </a:p>
        </p:txBody>
      </p:sp>
    </p:spTree>
    <p:extLst>
      <p:ext uri="{BB962C8B-B14F-4D97-AF65-F5344CB8AC3E}">
        <p14:creationId xmlns:p14="http://schemas.microsoft.com/office/powerpoint/2010/main" val="34632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3. Rozmísťování pracovníků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9601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Pracovníky, které podnik získal je také nutné v podniku dobře umístit. </a:t>
            </a: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Někdy </a:t>
            </a:r>
            <a:r>
              <a:rPr lang="cs-CZ" sz="2800" dirty="0"/>
              <a:t>se může ukázat, že pracovník, který byl přijat na určité místo, se lépe hodí na jiné. </a:t>
            </a:r>
          </a:p>
          <a:p>
            <a:pPr eaLnBrk="1" hangingPunct="1">
              <a:defRPr/>
            </a:pPr>
            <a:r>
              <a:rPr lang="cs-CZ" sz="2800" dirty="0"/>
              <a:t>Proto je důležitou součástí personálního řízení </a:t>
            </a:r>
            <a:r>
              <a:rPr lang="cs-CZ" sz="2800" b="1" dirty="0"/>
              <a:t>sledovat a vyhodnocovat, zda je každý pracovník umístěn na správném místě, aby byl co nejlépe využit jeho potenciál.</a:t>
            </a:r>
          </a:p>
          <a:p>
            <a:pPr eaLnBrk="1" hangingPunct="1">
              <a:defRPr/>
            </a:pPr>
            <a:r>
              <a:rPr lang="cs-CZ" sz="2800" dirty="0"/>
              <a:t>Vzhledem k tomu, že schopnosti a kvalifikace se mohou u pracovníků v čase měnit, je nutné tento proces provádět pravidelně v určitých intervalech.</a:t>
            </a:r>
          </a:p>
        </p:txBody>
      </p:sp>
    </p:spTree>
    <p:extLst>
      <p:ext uri="{BB962C8B-B14F-4D97-AF65-F5344CB8AC3E}">
        <p14:creationId xmlns:p14="http://schemas.microsoft.com/office/powerpoint/2010/main" val="13825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7616" y="386562"/>
            <a:ext cx="10058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4. Hodnocení zaměstnanců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792" y="1600200"/>
            <a:ext cx="10844784" cy="468172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800" dirty="0" smtClean="0"/>
              <a:t>Nedílná </a:t>
            </a:r>
            <a:r>
              <a:rPr lang="cs-CZ" sz="2800" dirty="0"/>
              <a:t>součást každého nadřízeného vůči podřízenému</a:t>
            </a:r>
          </a:p>
          <a:p>
            <a:pPr eaLnBrk="1" hangingPunct="1">
              <a:defRPr/>
            </a:pPr>
            <a:r>
              <a:rPr lang="cs-CZ" sz="2800" dirty="0"/>
              <a:t>Nutné vhodně zvolit </a:t>
            </a:r>
            <a:r>
              <a:rPr lang="cs-CZ" sz="2800" b="1" dirty="0"/>
              <a:t>metody hodnocení</a:t>
            </a:r>
            <a:r>
              <a:rPr lang="cs-CZ" sz="2800" dirty="0"/>
              <a:t> (podle kvantifikace výsledků či komplexní hodnocení </a:t>
            </a:r>
            <a:r>
              <a:rPr lang="cs-CZ" sz="2800" dirty="0" err="1" smtClean="0"/>
              <a:t>zaměst</a:t>
            </a:r>
            <a:r>
              <a:rPr lang="cs-CZ" sz="2800" dirty="0" smtClean="0"/>
              <a:t>. </a:t>
            </a:r>
            <a:r>
              <a:rPr lang="cs-CZ" sz="2800" dirty="0"/>
              <a:t>a jeho přístupu k práci</a:t>
            </a:r>
            <a:r>
              <a:rPr lang="cs-CZ" sz="2800" dirty="0" smtClean="0"/>
              <a:t>)</a:t>
            </a:r>
          </a:p>
          <a:p>
            <a:pPr eaLnBrk="1" hangingPunct="1">
              <a:defRPr/>
            </a:pPr>
            <a:r>
              <a:rPr lang="cs-CZ" sz="2800" dirty="0" smtClean="0"/>
              <a:t>Hlavní zásada hodnocení: tržní úspěšnost jejich práce</a:t>
            </a:r>
          </a:p>
          <a:p>
            <a:pPr marL="0" indent="0" eaLnBrk="1" hangingPunct="1">
              <a:buNone/>
              <a:defRPr/>
            </a:pPr>
            <a:r>
              <a:rPr lang="cs-CZ" sz="2800" b="1" dirty="0" smtClean="0"/>
              <a:t>Nutné brát v úvahu následující činitele:</a:t>
            </a:r>
          </a:p>
          <a:p>
            <a:pPr eaLnBrk="1" hangingPunct="1">
              <a:defRPr/>
            </a:pPr>
            <a:r>
              <a:rPr lang="cs-CZ" sz="2800" dirty="0" smtClean="0"/>
              <a:t>Druh práce (kvalifikovanost)</a:t>
            </a:r>
          </a:p>
          <a:p>
            <a:pPr eaLnBrk="1" hangingPunct="1">
              <a:defRPr/>
            </a:pPr>
            <a:r>
              <a:rPr lang="cs-CZ" sz="2800" dirty="0" smtClean="0"/>
              <a:t>Množství práce</a:t>
            </a:r>
          </a:p>
          <a:p>
            <a:pPr eaLnBrk="1" hangingPunct="1">
              <a:defRPr/>
            </a:pPr>
            <a:r>
              <a:rPr lang="cs-CZ" sz="2800" dirty="0" smtClean="0"/>
              <a:t>Jakost práce</a:t>
            </a:r>
          </a:p>
          <a:p>
            <a:pPr eaLnBrk="1" hangingPunct="1">
              <a:defRPr/>
            </a:pPr>
            <a:r>
              <a:rPr lang="cs-CZ" sz="2800" dirty="0" smtClean="0"/>
              <a:t>Namáhavost práce</a:t>
            </a:r>
          </a:p>
        </p:txBody>
      </p:sp>
    </p:spTree>
    <p:extLst>
      <p:ext uri="{BB962C8B-B14F-4D97-AF65-F5344CB8AC3E}">
        <p14:creationId xmlns:p14="http://schemas.microsoft.com/office/powerpoint/2010/main" val="4496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61288" y="463831"/>
            <a:ext cx="10058400" cy="113637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solidFill>
                  <a:srgbClr val="FF0000"/>
                </a:solidFill>
              </a:rPr>
              <a:t>5. Hodnocení a popis </a:t>
            </a:r>
            <a:r>
              <a:rPr lang="cs-CZ" sz="4000" dirty="0" smtClean="0">
                <a:solidFill>
                  <a:srgbClr val="FF0000"/>
                </a:solidFill>
              </a:rPr>
              <a:t>pracovních </a:t>
            </a:r>
            <a:r>
              <a:rPr lang="cs-CZ" sz="4000" dirty="0">
                <a:solidFill>
                  <a:srgbClr val="FF0000"/>
                </a:solidFill>
              </a:rPr>
              <a:t>míst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968" y="1600201"/>
            <a:ext cx="9781032" cy="470001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dirty="0"/>
              <a:t>Smyslem je zjistit relativní rozdíly mezi pracemi, utřídit je (např. podle vzdělání, znalostí a dovedností, atd.) a zatřídit je do tarifních stupňů.</a:t>
            </a:r>
          </a:p>
          <a:p>
            <a:pPr eaLnBrk="1" hangingPunct="1">
              <a:defRPr/>
            </a:pPr>
            <a:r>
              <a:rPr lang="cs-CZ" sz="3200" dirty="0"/>
              <a:t>Tato stupnice je základem pro stanovení mzdových tarifů</a:t>
            </a:r>
          </a:p>
          <a:p>
            <a:pPr eaLnBrk="1" hangingPunct="1">
              <a:defRPr/>
            </a:pPr>
            <a:r>
              <a:rPr lang="cs-CZ" sz="3200" dirty="0"/>
              <a:t>Obecně má 2 kroky:</a:t>
            </a:r>
          </a:p>
          <a:p>
            <a:pPr lvl="1" eaLnBrk="1" hangingPunct="1">
              <a:defRPr/>
            </a:pPr>
            <a:r>
              <a:rPr lang="cs-CZ" sz="3200" dirty="0" smtClean="0"/>
              <a:t>Vybrané klíčové práce jsou popsány podle vymezených požadavků, vystihujících kvalifikační náročnost</a:t>
            </a:r>
          </a:p>
          <a:p>
            <a:pPr lvl="1" eaLnBrk="1" hangingPunct="1">
              <a:defRPr/>
            </a:pPr>
            <a:r>
              <a:rPr lang="cs-CZ" sz="3200" dirty="0" smtClean="0"/>
              <a:t>Slovní vyjádření se kvantifikují, čímž vyjadřují </a:t>
            </a:r>
            <a:r>
              <a:rPr lang="cs-CZ" sz="3200" b="1" dirty="0" smtClean="0"/>
              <a:t>hodnotu práce</a:t>
            </a:r>
          </a:p>
        </p:txBody>
      </p:sp>
    </p:spTree>
    <p:extLst>
      <p:ext uri="{BB962C8B-B14F-4D97-AF65-F5344CB8AC3E}">
        <p14:creationId xmlns:p14="http://schemas.microsoft.com/office/powerpoint/2010/main" val="35460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868680"/>
            <a:ext cx="10058400" cy="51663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Některé práce musí být posuzovány z jiných hledisek (lékař, učitel)</a:t>
            </a:r>
          </a:p>
          <a:p>
            <a:r>
              <a:rPr lang="cs-CZ" sz="3200" dirty="0" smtClean="0"/>
              <a:t>Zaměstnanec dostává za vykonanou práci mzdu</a:t>
            </a:r>
          </a:p>
          <a:p>
            <a:r>
              <a:rPr lang="cs-CZ" sz="3200" b="1" dirty="0" smtClean="0"/>
              <a:t>Mzda</a:t>
            </a:r>
            <a:r>
              <a:rPr lang="cs-CZ" sz="3200" dirty="0" smtClean="0"/>
              <a:t> = peněžitá plnění nebo plnění peněžité hodnoty (naturálie)</a:t>
            </a:r>
          </a:p>
          <a:p>
            <a:r>
              <a:rPr lang="cs-CZ" sz="3200" b="1" dirty="0" smtClean="0"/>
              <a:t>Plat</a:t>
            </a:r>
            <a:r>
              <a:rPr lang="cs-CZ" sz="3200" dirty="0" smtClean="0"/>
              <a:t> = peněžité plnění poskytované státním zaměstnancům</a:t>
            </a:r>
          </a:p>
          <a:p>
            <a:r>
              <a:rPr lang="cs-CZ" sz="3200" b="1" dirty="0" smtClean="0"/>
              <a:t>Nejpoužívanější formy mzdy v praxi:</a:t>
            </a:r>
          </a:p>
          <a:p>
            <a:r>
              <a:rPr lang="cs-CZ" sz="3200" dirty="0" smtClean="0"/>
              <a:t>Mzda: časová, úkolová, podílová (provize), smíšená.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188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Mzdový systém firmy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408" y="1600201"/>
            <a:ext cx="9689592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Slouží k odměňování </a:t>
            </a:r>
            <a:r>
              <a:rPr lang="cs-CZ" sz="2800" b="1" dirty="0" err="1" smtClean="0"/>
              <a:t>zaměst</a:t>
            </a:r>
            <a:r>
              <a:rPr lang="cs-CZ" sz="2800" b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smtClean="0"/>
              <a:t>Mzdová struktura – „pyramidální“ uspořádání mezd; „hierarchie“ mezd v podniku; je závislá na hodnocení (a výsledné hodnotě) pracovních míst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/>
              <a:t>Mzda</a:t>
            </a:r>
            <a:r>
              <a:rPr lang="cs-CZ" sz="2800" dirty="0" smtClean="0"/>
              <a:t> – peněžité plnění nebo peněžité povahy (naturální mzda) poskytované zaměstnavatelem zaměstnanci za práci. Může být sjednána v pracovní smlouvě nebo v kolektivní smlouvě.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 smtClean="0"/>
              <a:t>Jedním z cílů je </a:t>
            </a:r>
            <a:r>
              <a:rPr lang="cs-CZ" sz="2800" b="1" dirty="0" smtClean="0"/>
              <a:t>stimulace k pracovnímu výkonu.</a:t>
            </a:r>
          </a:p>
        </p:txBody>
      </p:sp>
    </p:spTree>
    <p:extLst>
      <p:ext uri="{BB962C8B-B14F-4D97-AF65-F5344CB8AC3E}">
        <p14:creationId xmlns:p14="http://schemas.microsoft.com/office/powerpoint/2010/main" val="37285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3" y="539496"/>
            <a:ext cx="8229600" cy="4415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Mzdové formy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81075"/>
            <a:ext cx="9144000" cy="5145088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b="1" dirty="0">
                <a:solidFill>
                  <a:srgbClr val="00FF00"/>
                </a:solidFill>
              </a:rPr>
              <a:t>Časová mzda</a:t>
            </a:r>
            <a:r>
              <a:rPr lang="cs-CZ" sz="2500" dirty="0"/>
              <a:t> je vhodná tam, kde nejsou stanovené výkonové normy a je nutná snaha o dodržování bezpečnosti práce,u administrativních pracovníků skoro vždy; mzda např. v Kč za hodinu práce</a:t>
            </a:r>
          </a:p>
          <a:p>
            <a:pPr eaLnBrk="1" hangingPunct="1">
              <a:defRPr/>
            </a:pPr>
            <a:r>
              <a:rPr lang="cs-CZ" sz="2500" b="1" dirty="0">
                <a:solidFill>
                  <a:srgbClr val="00FF00"/>
                </a:solidFill>
              </a:rPr>
              <a:t>Úkolová mzda</a:t>
            </a:r>
            <a:r>
              <a:rPr lang="cs-CZ" sz="2500" dirty="0"/>
              <a:t> se uplatňuje, pokud jsou stanoveny výkonové normy a určeny pracovní postupy, často u výrobních dělníků; mzda např. v Kč za vyrobený kus výrobku</a:t>
            </a:r>
          </a:p>
          <a:p>
            <a:pPr eaLnBrk="1" hangingPunct="1">
              <a:defRPr/>
            </a:pPr>
            <a:r>
              <a:rPr lang="cs-CZ" sz="2500" b="1" dirty="0">
                <a:solidFill>
                  <a:srgbClr val="00FF00"/>
                </a:solidFill>
              </a:rPr>
              <a:t>Prémie</a:t>
            </a:r>
            <a:r>
              <a:rPr lang="cs-CZ" sz="2500" dirty="0"/>
              <a:t> – doplňuje časovou nebo úkolovou mzdu, poskytována za výsledky práce, které nestimuluje jiná mzdová forma</a:t>
            </a:r>
          </a:p>
          <a:p>
            <a:pPr eaLnBrk="1" hangingPunct="1">
              <a:defRPr/>
            </a:pPr>
            <a:r>
              <a:rPr lang="cs-CZ" sz="2500" b="1" dirty="0">
                <a:solidFill>
                  <a:srgbClr val="00FF00"/>
                </a:solidFill>
              </a:rPr>
              <a:t>Odměna</a:t>
            </a:r>
            <a:r>
              <a:rPr lang="cs-CZ" sz="2500" dirty="0"/>
              <a:t> – za hodnocení pracovníka nebo za ocenění mimořádných aktivit a výsledků</a:t>
            </a:r>
          </a:p>
          <a:p>
            <a:pPr eaLnBrk="1" hangingPunct="1">
              <a:defRPr/>
            </a:pPr>
            <a:r>
              <a:rPr lang="cs-CZ" sz="2500" b="1" dirty="0">
                <a:solidFill>
                  <a:srgbClr val="00FF00"/>
                </a:solidFill>
              </a:rPr>
              <a:t>Účast na výsledku</a:t>
            </a:r>
            <a:r>
              <a:rPr lang="cs-CZ" sz="2500" dirty="0"/>
              <a:t> – podíl </a:t>
            </a:r>
            <a:r>
              <a:rPr lang="cs-CZ" sz="2500" dirty="0" err="1"/>
              <a:t>zamců</a:t>
            </a:r>
            <a:r>
              <a:rPr lang="cs-CZ" sz="2500" dirty="0"/>
              <a:t> na lepším, než plánovaném HV</a:t>
            </a:r>
          </a:p>
        </p:txBody>
      </p:sp>
    </p:spTree>
    <p:extLst>
      <p:ext uri="{BB962C8B-B14F-4D97-AF65-F5344CB8AC3E}">
        <p14:creationId xmlns:p14="http://schemas.microsoft.com/office/powerpoint/2010/main" val="40256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u="sng" dirty="0"/>
              <a:t>Příklady nepeněžní motivace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600201"/>
            <a:ext cx="9421814" cy="45171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 smtClean="0"/>
              <a:t>Zaměstnance motivují nejen peníze, někteří reagují na zcela jiné podněty:</a:t>
            </a:r>
          </a:p>
          <a:p>
            <a:pPr lvl="1" eaLnBrk="1" hangingPunct="1">
              <a:defRPr/>
            </a:pPr>
            <a:r>
              <a:rPr lang="cs-CZ" sz="2800" dirty="0" smtClean="0"/>
              <a:t>Možnost seberealizace (prostor pro využití svých schopností)</a:t>
            </a:r>
          </a:p>
          <a:p>
            <a:pPr lvl="1" eaLnBrk="1" hangingPunct="1">
              <a:defRPr/>
            </a:pPr>
            <a:r>
              <a:rPr lang="cs-CZ" sz="2800" dirty="0" smtClean="0"/>
              <a:t>Uznání schopností a dosažených výsledků (např. vyhlášení zaměstnance měsíce) </a:t>
            </a:r>
          </a:p>
          <a:p>
            <a:pPr lvl="1" eaLnBrk="1" hangingPunct="1">
              <a:defRPr/>
            </a:pPr>
            <a:r>
              <a:rPr lang="cs-CZ" sz="2800" dirty="0" smtClean="0"/>
              <a:t>Možnost kariérního růstu</a:t>
            </a:r>
          </a:p>
          <a:p>
            <a:pPr lvl="1" eaLnBrk="1" hangingPunct="1">
              <a:defRPr/>
            </a:pPr>
            <a:r>
              <a:rPr lang="cs-CZ" sz="2800" dirty="0" smtClean="0"/>
              <a:t>Dobrá „atmosféra na pracovišti“</a:t>
            </a:r>
          </a:p>
          <a:p>
            <a:pPr lvl="1" eaLnBrk="1" hangingPunct="1">
              <a:defRPr/>
            </a:pPr>
            <a:r>
              <a:rPr lang="cs-CZ" sz="2800" dirty="0" smtClean="0"/>
              <a:t>Možnost stravování, sportovního a kulturního vyžití, vzdělávání či rekreace.</a:t>
            </a:r>
          </a:p>
        </p:txBody>
      </p:sp>
    </p:spTree>
    <p:extLst>
      <p:ext uri="{BB962C8B-B14F-4D97-AF65-F5344CB8AC3E}">
        <p14:creationId xmlns:p14="http://schemas.microsoft.com/office/powerpoint/2010/main" val="17510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6. Vzdělávání pracovníků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2014194"/>
            <a:ext cx="10954512" cy="41762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200" b="1" dirty="0" smtClean="0"/>
              <a:t>=činnosti spojené se zvyšováním kvalifikace a rekvalifikací pracovníků</a:t>
            </a:r>
          </a:p>
          <a:p>
            <a:pPr marL="0" indent="0">
              <a:buNone/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 smtClean="0"/>
              <a:t>Nezbytná </a:t>
            </a:r>
            <a:r>
              <a:rPr lang="cs-CZ" sz="3200" dirty="0"/>
              <a:t>reakce podniku na neustále se měnící podmínky tržního prostředí</a:t>
            </a:r>
          </a:p>
          <a:p>
            <a:pPr marL="0" indent="0" eaLnBrk="1" hangingPunct="1">
              <a:buNone/>
              <a:defRPr/>
            </a:pPr>
            <a:endParaRPr lang="cs-CZ" sz="3200" dirty="0" smtClean="0"/>
          </a:p>
          <a:p>
            <a:pPr eaLnBrk="1" hangingPunct="1">
              <a:defRPr/>
            </a:pPr>
            <a:r>
              <a:rPr lang="cs-CZ" sz="3200" dirty="0" smtClean="0"/>
              <a:t>Možné provádět pomocí externích subjektů (vzdělávací agentury, instituce), nebo z vlastních zdrojů. Patří sem i trénink tzv. sociálních dovedností (práce s lidmi)</a:t>
            </a:r>
          </a:p>
        </p:txBody>
      </p:sp>
    </p:spTree>
    <p:extLst>
      <p:ext uri="{BB962C8B-B14F-4D97-AF65-F5344CB8AC3E}">
        <p14:creationId xmlns:p14="http://schemas.microsoft.com/office/powerpoint/2010/main" val="32947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Charakteristika (znaky) podniku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</a:t>
            </a:r>
            <a:r>
              <a:rPr lang="cs-CZ" sz="2800" b="1" dirty="0"/>
              <a:t>.  Právní samostatnost (právní subjektivita) </a:t>
            </a:r>
            <a:r>
              <a:rPr lang="cs-CZ" sz="2800" dirty="0"/>
              <a:t>- způsobilost k právům a povinnostem a právo jednat jménem podniku v právních vztazích (spory, uzavírání smluv, ...). </a:t>
            </a:r>
            <a:endParaRPr lang="cs-CZ" sz="2800" dirty="0" smtClean="0"/>
          </a:p>
          <a:p>
            <a:r>
              <a:rPr lang="cs-CZ" sz="2800" b="1" dirty="0" smtClean="0"/>
              <a:t>2</a:t>
            </a:r>
            <a:r>
              <a:rPr lang="cs-CZ" sz="2800" b="1" dirty="0"/>
              <a:t>.  Ekonomická samostatnost </a:t>
            </a:r>
            <a:r>
              <a:rPr lang="cs-CZ" sz="2800" dirty="0"/>
              <a:t>- podnik samostatné hospodaří, ze svých výnosů hradí své náklady a pokud výnosy převýší náklady, vytváří zisk (v opačném případě ztrátu). </a:t>
            </a:r>
            <a:endParaRPr lang="cs-CZ" sz="2800" dirty="0" smtClean="0"/>
          </a:p>
          <a:p>
            <a:r>
              <a:rPr lang="cs-CZ" sz="2800" b="1" dirty="0" smtClean="0"/>
              <a:t>3</a:t>
            </a:r>
            <a:r>
              <a:rPr lang="cs-CZ" sz="2800" b="1" dirty="0"/>
              <a:t>.  Samostatně rozhoduje o vnitřní organizaci a způsobu řízení</a:t>
            </a:r>
          </a:p>
        </p:txBody>
      </p:sp>
    </p:spTree>
    <p:extLst>
      <p:ext uri="{BB962C8B-B14F-4D97-AF65-F5344CB8AC3E}">
        <p14:creationId xmlns:p14="http://schemas.microsoft.com/office/powerpoint/2010/main" val="18037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642594"/>
            <a:ext cx="10058400" cy="95760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/>
              <a:t>Cíle personální práce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84" y="1600201"/>
            <a:ext cx="10972800" cy="468172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800" dirty="0"/>
              <a:t>Optimální využití lidské práce v kombinaci  s ostatními výrobními faktory</a:t>
            </a:r>
          </a:p>
          <a:p>
            <a:pPr eaLnBrk="1" hangingPunct="1">
              <a:defRPr/>
            </a:pPr>
            <a:r>
              <a:rPr lang="cs-CZ" sz="2800" dirty="0"/>
              <a:t>Zlepšování struktury a kvality lidských zdrojů</a:t>
            </a:r>
          </a:p>
          <a:p>
            <a:pPr eaLnBrk="1" hangingPunct="1">
              <a:defRPr/>
            </a:pPr>
            <a:r>
              <a:rPr lang="cs-CZ" sz="2800" dirty="0"/>
              <a:t>Vytvořit vhodně stimulující systém odměňování</a:t>
            </a:r>
          </a:p>
          <a:p>
            <a:pPr eaLnBrk="1" hangingPunct="1">
              <a:defRPr/>
            </a:pPr>
            <a:r>
              <a:rPr lang="cs-CZ" sz="2800" dirty="0"/>
              <a:t>Optimalizace personálních nákladů</a:t>
            </a:r>
          </a:p>
          <a:p>
            <a:pPr eaLnBrk="1" hangingPunct="1">
              <a:defRPr/>
            </a:pPr>
            <a:r>
              <a:rPr lang="cs-CZ" sz="2800" dirty="0"/>
              <a:t>Naplnění osobních cílů zaměstnanců, spokojenost</a:t>
            </a:r>
          </a:p>
          <a:p>
            <a:pPr eaLnBrk="1" hangingPunct="1">
              <a:defRPr/>
            </a:pPr>
            <a:r>
              <a:rPr lang="cs-CZ" sz="2800" dirty="0"/>
              <a:t>Stimulace a motivace zaměstnanců</a:t>
            </a:r>
          </a:p>
          <a:p>
            <a:pPr eaLnBrk="1" hangingPunct="1">
              <a:defRPr/>
            </a:pPr>
            <a:r>
              <a:rPr lang="cs-CZ" sz="2800" dirty="0"/>
              <a:t>Poskytování sociálních jistot zaměstnancům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00B050"/>
                </a:solidFill>
              </a:rPr>
              <a:t>Základním cílem je všestranné zkvalitňování lidského kapitálu a jeho efektivní využití</a:t>
            </a:r>
          </a:p>
        </p:txBody>
      </p:sp>
    </p:spTree>
    <p:extLst>
      <p:ext uri="{BB962C8B-B14F-4D97-AF65-F5344CB8AC3E}">
        <p14:creationId xmlns:p14="http://schemas.microsoft.com/office/powerpoint/2010/main" val="37321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969264"/>
            <a:ext cx="10058400" cy="5065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800" dirty="0" smtClean="0"/>
              <a:t>Jak se nazývá systém, který upravuje vztahy mezi občany a organizacemi (zaměstnavatel x zaměstnance)?</a:t>
            </a:r>
          </a:p>
          <a:p>
            <a:pPr algn="ctr"/>
            <a:endParaRPr lang="cs-CZ" sz="4800" dirty="0"/>
          </a:p>
          <a:p>
            <a:pPr marL="0" indent="0" algn="ctr">
              <a:buNone/>
            </a:pPr>
            <a:r>
              <a:rPr lang="cs-CZ" sz="4800" dirty="0" smtClean="0"/>
              <a:t>Zákoník práce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9953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Příklad</a:t>
            </a:r>
            <a:r>
              <a:rPr lang="cs-CZ" dirty="0" smtClean="0"/>
              <a:t> – </a:t>
            </a:r>
            <a:r>
              <a:rPr lang="cs-CZ" sz="3200" dirty="0" smtClean="0"/>
              <a:t>Kolik zaměstnanců budeme potřebovat?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Norma obsluhy udává, že jeden topič v kotelně může obsluhovat 4 kotle plynového topení. V kotelně je umístěno 8 kotlů. Pracuje se na 3 směny. 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Potřebný počet bude 6 topičů.</a:t>
            </a:r>
            <a:endParaRPr lang="cs-CZ" sz="3200" dirty="0"/>
          </a:p>
          <a:p>
            <a:endParaRPr lang="cs-CZ" sz="3200" dirty="0" smtClean="0"/>
          </a:p>
          <a:p>
            <a:pPr marL="0" indent="0" algn="r">
              <a:buNone/>
            </a:pPr>
            <a:r>
              <a:rPr lang="cs-CZ" sz="2000" dirty="0" smtClean="0"/>
              <a:t>(Tento příklad je zjednodušený, nepočítá se např. s dovolenou/nemocí)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49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Otázky k procvičení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4800" dirty="0" smtClean="0"/>
              <a:t>1. Vyjmenujte činnosti personálního útvaru.</a:t>
            </a:r>
          </a:p>
          <a:p>
            <a:pPr marL="0" indent="0">
              <a:buNone/>
            </a:pPr>
            <a:r>
              <a:rPr lang="cs-CZ" sz="4800" dirty="0" smtClean="0"/>
              <a:t>2. Jaké znáte kategorie zaměstnanců?</a:t>
            </a:r>
          </a:p>
          <a:p>
            <a:pPr marL="0" indent="0">
              <a:buNone/>
            </a:pPr>
            <a:r>
              <a:rPr lang="cs-CZ" sz="4800" dirty="0" smtClean="0"/>
              <a:t>3. Jaké normy se používají při plánování počtu zaměstnanců?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1703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400" b="1" dirty="0"/>
              <a:t>SPOTŘEBA </a:t>
            </a:r>
            <a:r>
              <a:rPr lang="cs-CZ" sz="5400" b="1" dirty="0" smtClean="0"/>
              <a:t>MATERIÁLU</a:t>
            </a:r>
            <a:endParaRPr lang="cs-CZ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1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82168" y="625331"/>
            <a:ext cx="110124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Příklad č. 1. – Spotřeba materiálu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Příští rok podnik plánuje zvýšení výroby keramických květináčů o 6%. K výrobě bylo letos potřeba 20 000 kg keramické hlíny. Oproti letošnímu roku vzroste cena hlíny ze 14 Kč/kg na 19 Kč/kg. Proto podnik plánuje snížit normu spotřeby o 3%.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Vypočítejte plánovanou spotřebu hlíny a náklady na spotřebu hlíny pro příští rok.</a:t>
            </a: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7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2064" y="910375"/>
            <a:ext cx="1105509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Řešení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Výpočet plánované spotřeby: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Celková spotřeba materiálu pro příští rok: 20 000 kg x 1,06 = 21 200 kg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Spotřeba materiálu po snížení normy: 21 200 – (21 200 kg x 0,03) = </a:t>
            </a:r>
            <a:r>
              <a:rPr kumimoji="0" lang="cs-CZ" altLang="cs-CZ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20 564 kg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Výpočet nákladů na spotřebu hlíny: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Náklady na spotřebu hlíny pro příští rok: 20.564 kg x 19 = </a:t>
            </a:r>
            <a:r>
              <a:rPr kumimoji="0" lang="cs-CZ" altLang="cs-CZ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390 716 Kč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68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418439"/>
            <a:ext cx="112014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Pokračujeme v předchozím příkladu.</a:t>
            </a:r>
            <a:br>
              <a:rPr kumimoji="0" lang="cs-CZ" altLang="cs-CZ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cs-CZ" altLang="cs-CZ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 jeden květináč potřebujeme 0,8 kg keramické hlíny, odpad při zpracování je v průměru 1,5% a ztráty při přepravě 3%.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Stanovte normu spotřeby keramické hlíny na 100 květináčů.</a:t>
            </a:r>
            <a:r>
              <a:rPr kumimoji="0" lang="cs-CZ" altLang="cs-C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290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5216" y="410793"/>
            <a:ext cx="1067921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Řešení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600" b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Vycházíme ze vztahu: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 spotřeby = materiál přecházející do výrobku + norma odpadu + norma ztrát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Výpočet: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 spotřeby = 80 + (0,8 x 1,5) + (0,8 x 3) = </a:t>
            </a:r>
            <a:r>
              <a:rPr kumimoji="0" lang="cs-CZ" altLang="cs-CZ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83,6 kg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 spotřeba keramické hlíny na výrobu 100 ks květináčů je 83,6 kg.</a:t>
            </a:r>
            <a:endParaRPr kumimoji="0" lang="cs-CZ" altLang="cs-C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199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Výpočet velikosti nákupu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1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Subjekty v podnikání: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b="1" dirty="0" smtClean="0"/>
              <a:t>podniky </a:t>
            </a:r>
            <a:r>
              <a:rPr lang="cs-CZ" sz="3600" b="1" dirty="0"/>
              <a:t>jednotlivce </a:t>
            </a:r>
            <a:r>
              <a:rPr lang="cs-CZ" sz="3600" dirty="0"/>
              <a:t>(živnosti, podle zvláštních předpisů, </a:t>
            </a:r>
            <a:r>
              <a:rPr lang="cs-CZ" sz="3600" dirty="0" smtClean="0"/>
              <a:t>zemědělci)</a:t>
            </a:r>
          </a:p>
          <a:p>
            <a:r>
              <a:rPr lang="cs-CZ" sz="3600" b="1" dirty="0" smtClean="0"/>
              <a:t>obchodní </a:t>
            </a:r>
            <a:r>
              <a:rPr lang="cs-CZ" sz="3600" b="1" dirty="0"/>
              <a:t>společnosti </a:t>
            </a:r>
            <a:r>
              <a:rPr lang="cs-CZ" sz="3600" dirty="0"/>
              <a:t>(osobní - v. o. s. a komanditní spol.; kapitálové - a. s. a s. r. o</a:t>
            </a:r>
            <a:r>
              <a:rPr lang="cs-CZ" sz="3600" dirty="0" smtClean="0"/>
              <a:t>.)</a:t>
            </a:r>
          </a:p>
          <a:p>
            <a:r>
              <a:rPr lang="cs-CZ" sz="3600" b="1" dirty="0" smtClean="0"/>
              <a:t>Družstva</a:t>
            </a:r>
          </a:p>
          <a:p>
            <a:r>
              <a:rPr lang="cs-CZ" sz="3600" b="1" dirty="0" smtClean="0"/>
              <a:t>podniky </a:t>
            </a:r>
            <a:r>
              <a:rPr lang="cs-CZ" sz="3600" b="1" dirty="0"/>
              <a:t>státní </a:t>
            </a:r>
            <a:r>
              <a:rPr lang="cs-CZ" sz="3600" dirty="0"/>
              <a:t>(česká pošta, správa </a:t>
            </a:r>
            <a:r>
              <a:rPr lang="cs-CZ" sz="3600" dirty="0" smtClean="0"/>
              <a:t>letišť)</a:t>
            </a:r>
          </a:p>
          <a:p>
            <a:r>
              <a:rPr lang="cs-CZ" sz="3600" b="1" dirty="0" smtClean="0"/>
              <a:t>ostatní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49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640080"/>
            <a:ext cx="11064240" cy="5394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 smtClean="0"/>
              <a:t>Podnik </a:t>
            </a:r>
            <a:r>
              <a:rPr lang="cs-CZ" sz="3200" dirty="0"/>
              <a:t>vyrábí jablečné přesnídávky. Průměrná dodávka jablek je 15 600 t. Vzhledem k občasným výkyvům ve spotřebě si podnik udržuje zásobu ve výši 4 000 t. Z důvodů úpravy ovoce před výrobou si podnik vytváří zásobu ve výši 7 000 t. </a:t>
            </a:r>
            <a:r>
              <a:rPr lang="cs-CZ" sz="3200" b="1" dirty="0" smtClean="0"/>
              <a:t>Urči </a:t>
            </a:r>
            <a:r>
              <a:rPr lang="cs-CZ" sz="3200" b="1" dirty="0"/>
              <a:t>výši : </a:t>
            </a:r>
          </a:p>
          <a:p>
            <a:pPr marL="342900" indent="-342900">
              <a:buAutoNum type="alphaLcParenR"/>
            </a:pPr>
            <a:r>
              <a:rPr lang="cs-CZ" sz="3200" b="1" dirty="0" smtClean="0"/>
              <a:t> technické </a:t>
            </a:r>
            <a:r>
              <a:rPr lang="cs-CZ" sz="3200" b="1" dirty="0"/>
              <a:t>zásoby </a:t>
            </a: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7 000 t</a:t>
            </a:r>
          </a:p>
          <a:p>
            <a:pPr marL="0" indent="0">
              <a:buNone/>
            </a:pPr>
            <a:r>
              <a:rPr lang="cs-CZ" sz="3200" b="1" dirty="0" smtClean="0"/>
              <a:t>b) pojistné zásoby </a:t>
            </a:r>
          </a:p>
          <a:p>
            <a:pPr marL="0" indent="0">
              <a:buNone/>
            </a:pPr>
            <a:r>
              <a:rPr lang="cs-CZ" sz="3200" b="1" dirty="0" smtClean="0"/>
              <a:t>4 000 t</a:t>
            </a:r>
          </a:p>
          <a:p>
            <a:pPr marL="0" indent="0">
              <a:buNone/>
            </a:pPr>
            <a:r>
              <a:rPr lang="cs-CZ" sz="3200" b="1" dirty="0" smtClean="0"/>
              <a:t>c) průměrné dodávky</a:t>
            </a:r>
          </a:p>
          <a:p>
            <a:pPr marL="0" indent="0">
              <a:buNone/>
            </a:pPr>
            <a:r>
              <a:rPr lang="cs-CZ" sz="3200" b="1" dirty="0" smtClean="0"/>
              <a:t>15 600 t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324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360" y="557784"/>
            <a:ext cx="11036808" cy="5477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dirty="0" smtClean="0"/>
              <a:t>Př. č. 1. – Řetězec </a:t>
            </a:r>
            <a:r>
              <a:rPr lang="cs-CZ" sz="4400" dirty="0"/>
              <a:t>prodejen OBI odhaduje, že v dubnu bude potřebovat 3 000 plastových truhlíků na výsadbu květin  a v květnu dalších 5 000 truhlíků. Současná zásoba je 500 kusů. Zároveň stanoví rezervu 400 truhlíků. </a:t>
            </a:r>
          </a:p>
          <a:p>
            <a:r>
              <a:rPr lang="cs-CZ" sz="4400" b="1" dirty="0" smtClean="0"/>
              <a:t>Kolik </a:t>
            </a:r>
            <a:r>
              <a:rPr lang="cs-CZ" sz="4400" b="1" dirty="0"/>
              <a:t>truhlíků musí nakoupit </a:t>
            </a:r>
            <a:r>
              <a:rPr lang="cs-CZ" sz="4400" b="1" dirty="0" smtClean="0"/>
              <a:t>?</a:t>
            </a:r>
          </a:p>
          <a:p>
            <a:pPr marL="0" indent="0">
              <a:buNone/>
            </a:pPr>
            <a:r>
              <a:rPr lang="cs-CZ" sz="4400" dirty="0">
                <a:solidFill>
                  <a:srgbClr val="FF0000"/>
                </a:solidFill>
              </a:rPr>
              <a:t>3 000 + 5 000  - 500 + 400 </a:t>
            </a:r>
            <a:r>
              <a:rPr lang="cs-CZ" sz="4400" dirty="0" smtClean="0">
                <a:solidFill>
                  <a:srgbClr val="FF0000"/>
                </a:solidFill>
              </a:rPr>
              <a:t>=  </a:t>
            </a:r>
            <a:r>
              <a:rPr lang="cs-CZ" sz="4400" b="1" u="sng" dirty="0">
                <a:solidFill>
                  <a:srgbClr val="FF0000"/>
                </a:solidFill>
              </a:rPr>
              <a:t>7 900      </a:t>
            </a:r>
            <a:endParaRPr lang="cs-CZ" sz="44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Musí </a:t>
            </a:r>
            <a:r>
              <a:rPr lang="cs-CZ" sz="4400" dirty="0">
                <a:solidFill>
                  <a:srgbClr val="FF0000"/>
                </a:solidFill>
              </a:rPr>
              <a:t>koupit 7 900 truhlíků.</a:t>
            </a:r>
          </a:p>
        </p:txBody>
      </p:sp>
    </p:spTree>
    <p:extLst>
      <p:ext uri="{BB962C8B-B14F-4D97-AF65-F5344CB8AC3E}">
        <p14:creationId xmlns:p14="http://schemas.microsoft.com/office/powerpoint/2010/main" val="1876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621792"/>
            <a:ext cx="10494264" cy="5715000"/>
          </a:xfrm>
        </p:spPr>
        <p:txBody>
          <a:bodyPr>
            <a:normAutofit/>
          </a:bodyPr>
          <a:lstStyle/>
          <a:p>
            <a:r>
              <a:rPr lang="cs-CZ" sz="4800" dirty="0" smtClean="0"/>
              <a:t>Př. Č. 2. – Podnik </a:t>
            </a:r>
            <a:r>
              <a:rPr lang="cs-CZ" sz="4800" dirty="0"/>
              <a:t>předpokládá spotřebu materiálu v následujícím roce ve výši 2 500 t. Pojistná zásoba byla stanovena na 550 </a:t>
            </a:r>
            <a:r>
              <a:rPr lang="cs-CZ" sz="4800" dirty="0" smtClean="0"/>
              <a:t>t a konečná </a:t>
            </a:r>
            <a:r>
              <a:rPr lang="cs-CZ" sz="4800" dirty="0"/>
              <a:t>zásoba na  300 t. </a:t>
            </a:r>
            <a:endParaRPr lang="cs-CZ" sz="4800" dirty="0" smtClean="0"/>
          </a:p>
          <a:p>
            <a:r>
              <a:rPr lang="cs-CZ" sz="4800" b="1" dirty="0" smtClean="0"/>
              <a:t>Jaká </a:t>
            </a:r>
            <a:r>
              <a:rPr lang="cs-CZ" sz="4800" b="1" dirty="0"/>
              <a:t>bude velikost dodávky materiálu </a:t>
            </a:r>
            <a:r>
              <a:rPr lang="cs-CZ" sz="4800" b="1" dirty="0" smtClean="0"/>
              <a:t>?</a:t>
            </a:r>
          </a:p>
          <a:p>
            <a:pPr marL="0" indent="0">
              <a:buNone/>
            </a:pPr>
            <a:r>
              <a:rPr lang="pl-PL" sz="4800" dirty="0" smtClean="0">
                <a:solidFill>
                  <a:srgbClr val="FF0000"/>
                </a:solidFill>
              </a:rPr>
              <a:t>2 </a:t>
            </a:r>
            <a:r>
              <a:rPr lang="pl-PL" sz="4800" dirty="0">
                <a:solidFill>
                  <a:srgbClr val="FF0000"/>
                </a:solidFill>
              </a:rPr>
              <a:t>500 + 550 + 300 =  </a:t>
            </a:r>
            <a:r>
              <a:rPr lang="pl-PL" sz="4800" b="1" u="sng" dirty="0">
                <a:solidFill>
                  <a:srgbClr val="FF0000"/>
                </a:solidFill>
              </a:rPr>
              <a:t>3 350 </a:t>
            </a:r>
            <a:endParaRPr lang="pl-PL" sz="48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4800" dirty="0" smtClean="0">
                <a:solidFill>
                  <a:srgbClr val="FF0000"/>
                </a:solidFill>
              </a:rPr>
              <a:t>Velikost </a:t>
            </a:r>
            <a:r>
              <a:rPr lang="pl-PL" sz="4800" dirty="0">
                <a:solidFill>
                  <a:srgbClr val="FF0000"/>
                </a:solidFill>
              </a:rPr>
              <a:t>dodávky materiálu je  3 350 t.</a:t>
            </a:r>
            <a:endParaRPr lang="cs-C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1208" y="411480"/>
            <a:ext cx="10991088" cy="6025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 smtClean="0"/>
              <a:t>Př.č.3 –Výrobce </a:t>
            </a:r>
            <a:r>
              <a:rPr lang="cs-CZ" sz="3600" dirty="0"/>
              <a:t>automobilů nakupuje přední skla. Vyrábí denně 300 aut, vyřízení objednávky  trvá 2 dny a pojistná zásoba je stanovena na 1 den. Maximální zásoba činí 1 800 skel. Aktuální  zásoba skel je 500. </a:t>
            </a:r>
            <a:r>
              <a:rPr lang="cs-CZ" sz="3600" b="1" dirty="0" smtClean="0"/>
              <a:t>Vypočítej </a:t>
            </a:r>
            <a:r>
              <a:rPr lang="cs-CZ" sz="3600" b="1" dirty="0"/>
              <a:t>: a) minimální zásobu </a:t>
            </a:r>
            <a:r>
              <a:rPr lang="cs-CZ" sz="3600" b="1" dirty="0" smtClean="0"/>
              <a:t>a kolik </a:t>
            </a:r>
            <a:r>
              <a:rPr lang="cs-CZ" sz="3600" b="1" dirty="0"/>
              <a:t>skel je </a:t>
            </a:r>
            <a:r>
              <a:rPr lang="cs-CZ" sz="3600" b="1" dirty="0" smtClean="0"/>
              <a:t>třeba objednat</a:t>
            </a:r>
            <a:endParaRPr lang="cs-CZ" sz="3600" b="1" dirty="0"/>
          </a:p>
          <a:p>
            <a:pPr marL="0" indent="0">
              <a:buNone/>
            </a:pPr>
            <a:r>
              <a:rPr lang="cs-CZ" sz="3600" dirty="0"/>
              <a:t>a) minimální </a:t>
            </a:r>
            <a:r>
              <a:rPr lang="cs-CZ" sz="3600" dirty="0" smtClean="0"/>
              <a:t>zásobu</a:t>
            </a:r>
            <a:endParaRPr lang="cs-CZ" sz="3600" dirty="0"/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300x2 + 300 = 900 </a:t>
            </a:r>
            <a:endParaRPr lang="cs-CZ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600" dirty="0" smtClean="0"/>
              <a:t>b</a:t>
            </a:r>
            <a:r>
              <a:rPr lang="cs-CZ" sz="3600" dirty="0"/>
              <a:t>) kolik skel je třeba objednat 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FF0000"/>
                </a:solidFill>
              </a:rPr>
              <a:t>1 800 –  500 = 1 </a:t>
            </a:r>
            <a:r>
              <a:rPr lang="cs-CZ" sz="3600" dirty="0" smtClean="0">
                <a:solidFill>
                  <a:srgbClr val="FF0000"/>
                </a:solidFill>
              </a:rPr>
              <a:t>300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Kdo je podnikatel?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Podnikatel je osoba, která se účastní pracovně-právních vztahů.</a:t>
            </a:r>
          </a:p>
          <a:p>
            <a:pPr lvl="0"/>
            <a:r>
              <a:rPr lang="cs-CZ" sz="2400" dirty="0" smtClean="0"/>
              <a:t>ten</a:t>
            </a:r>
            <a:r>
              <a:rPr lang="cs-CZ" sz="2400" dirty="0"/>
              <a:t>, kdo je zapsán v obchodním rejstříku.</a:t>
            </a:r>
          </a:p>
          <a:p>
            <a:pPr lvl="0"/>
            <a:r>
              <a:rPr lang="cs-CZ" sz="2400" dirty="0" smtClean="0"/>
              <a:t>ten</a:t>
            </a:r>
            <a:r>
              <a:rPr lang="cs-CZ" sz="2400" dirty="0"/>
              <a:t>, kdo podniká na základě živnostenského oprávnění (ŽL, koncesní listina) a je zapsán v živnostenském rejstříku.</a:t>
            </a:r>
          </a:p>
          <a:p>
            <a:pPr lvl="0"/>
            <a:r>
              <a:rPr lang="cs-CZ" sz="2400" dirty="0" smtClean="0"/>
              <a:t>ten</a:t>
            </a:r>
            <a:r>
              <a:rPr lang="cs-CZ" sz="2400" dirty="0"/>
              <a:t>, kdo podniká na základě jiného než živnostenského oprávnění </a:t>
            </a:r>
            <a:r>
              <a:rPr lang="cs-CZ" sz="2400" i="1" dirty="0">
                <a:sym typeface="Wingdings"/>
              </a:rPr>
              <a:t></a:t>
            </a:r>
            <a:r>
              <a:rPr lang="cs-CZ" sz="2400" i="1" dirty="0"/>
              <a:t> úkol: znáte nějaká svobodná povolání?</a:t>
            </a:r>
            <a:endParaRPr lang="cs-CZ" sz="2400" dirty="0"/>
          </a:p>
          <a:p>
            <a:pPr lvl="0"/>
            <a:r>
              <a:rPr lang="cs-CZ" sz="2400" dirty="0" smtClean="0"/>
              <a:t>ten</a:t>
            </a:r>
            <a:r>
              <a:rPr lang="cs-CZ" sz="2400" dirty="0"/>
              <a:t>, kdo provozuje zemědělskou výrobu.</a:t>
            </a:r>
          </a:p>
          <a:p>
            <a:r>
              <a:rPr lang="cs-CZ" sz="2400" dirty="0" smtClean="0"/>
              <a:t>zahraniční </a:t>
            </a:r>
            <a:r>
              <a:rPr lang="cs-CZ" sz="2400" dirty="0"/>
              <a:t>osoba, která má oprávnění podnikat v zahraničí.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Mýdlo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Mýdl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1951</TotalTime>
  <Words>3210</Words>
  <Application>Microsoft Office PowerPoint</Application>
  <PresentationFormat>Širokoúhlá obrazovka</PresentationFormat>
  <Paragraphs>437</Paragraphs>
  <Slides>83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9" baseType="lpstr">
      <vt:lpstr>Arial</vt:lpstr>
      <vt:lpstr>Calibri</vt:lpstr>
      <vt:lpstr>Garamond</vt:lpstr>
      <vt:lpstr>Times New Roman</vt:lpstr>
      <vt:lpstr>Wingdings</vt:lpstr>
      <vt:lpstr>Mýdlo</vt:lpstr>
      <vt:lpstr>Podnik, podnikové činnosti</vt:lpstr>
      <vt:lpstr>Podnikání</vt:lpstr>
      <vt:lpstr>Prezentace aplikace PowerPoint</vt:lpstr>
      <vt:lpstr>Podnik</vt:lpstr>
      <vt:lpstr>Prezentace aplikace PowerPoint</vt:lpstr>
      <vt:lpstr>Členění podniků:</vt:lpstr>
      <vt:lpstr>Charakteristika (znaky) podniku</vt:lpstr>
      <vt:lpstr>Subjekty v podnikání:</vt:lpstr>
      <vt:lpstr>Kdo je podnikatel?</vt:lpstr>
      <vt:lpstr>Majetek podniku</vt:lpstr>
      <vt:lpstr>Dlouhodobý majetek</vt:lpstr>
      <vt:lpstr>Oběžný majetek</vt:lpstr>
      <vt:lpstr>Jednání jménem podniku</vt:lpstr>
      <vt:lpstr>Plná moc</vt:lpstr>
      <vt:lpstr>Podnik</vt:lpstr>
      <vt:lpstr>Podnikové činnosti</vt:lpstr>
      <vt:lpstr>Podnikové činnosti</vt:lpstr>
      <vt:lpstr>Zásobovací činnost</vt:lpstr>
      <vt:lpstr>Zásoby</vt:lpstr>
      <vt:lpstr>Složky zásob</vt:lpstr>
      <vt:lpstr>Zásobovací činnost</vt:lpstr>
      <vt:lpstr>Zásobovací činnosti:</vt:lpstr>
      <vt:lpstr>Zásobovací činnost v podniku zajišťuje:</vt:lpstr>
      <vt:lpstr>Zásady zásobování: </vt:lpstr>
      <vt:lpstr>Prezentace aplikace PowerPoint</vt:lpstr>
      <vt:lpstr>Kontrolní otázky</vt:lpstr>
      <vt:lpstr>Plánování materiálních zásob</vt:lpstr>
      <vt:lpstr>Prezentace aplikace PowerPoint</vt:lpstr>
      <vt:lpstr>Prezentace aplikace PowerPoint</vt:lpstr>
      <vt:lpstr>Metody výpočtu spotřeby:</vt:lpstr>
      <vt:lpstr>Příklad</vt:lpstr>
      <vt:lpstr>Stanovení minimální zásoby</vt:lpstr>
      <vt:lpstr>Výpočet minimální zásoby</vt:lpstr>
      <vt:lpstr>Stanovení maximální zásoby</vt:lpstr>
      <vt:lpstr>Výpočet maximální zásoby</vt:lpstr>
      <vt:lpstr>Využití maximální zásoby ke stanovení výše nákupu</vt:lpstr>
      <vt:lpstr>Využití maximální zásoby ke stanovení výše nákupu</vt:lpstr>
      <vt:lpstr>Stanovení spotřeby materiálu a nákupu</vt:lpstr>
      <vt:lpstr>Stanovení spotřeby</vt:lpstr>
      <vt:lpstr>Stanovení spotřeby podle technické dokumentace</vt:lpstr>
      <vt:lpstr>Stanovení spotřeby podle statistických údajů</vt:lpstr>
      <vt:lpstr>Příklad </vt:lpstr>
      <vt:lpstr>Příklad </vt:lpstr>
      <vt:lpstr>Výrobní činnost</vt:lpstr>
      <vt:lpstr>Prezentace aplikace PowerPoint</vt:lpstr>
      <vt:lpstr>Prezentace aplikace PowerPoint</vt:lpstr>
      <vt:lpstr>Členění výrobního procesu</vt:lpstr>
      <vt:lpstr>Členění výrobního procesu</vt:lpstr>
      <vt:lpstr>Prezentace aplikace PowerPoint</vt:lpstr>
      <vt:lpstr>     Schéma postavení polotovaru, výrobku, obchodního zboží   </vt:lpstr>
      <vt:lpstr>Prezentace aplikace PowerPoint</vt:lpstr>
      <vt:lpstr>Jakost (=kvalita) výroby</vt:lpstr>
      <vt:lpstr>Video – výroba čokolády </vt:lpstr>
      <vt:lpstr>Video – výroba hamburgerů</vt:lpstr>
      <vt:lpstr>Video – výroba asfaltových šindelů</vt:lpstr>
      <vt:lpstr>Personální činnost</vt:lpstr>
      <vt:lpstr>Podniková ekonomika</vt:lpstr>
      <vt:lpstr>Personální činnost</vt:lpstr>
      <vt:lpstr>Personální činnosti:</vt:lpstr>
      <vt:lpstr>1. Plánování počtu zaměstnanců</vt:lpstr>
      <vt:lpstr>2. Získávání a výběr zaměstnanců</vt:lpstr>
      <vt:lpstr>3. Rozmísťování pracovníků</vt:lpstr>
      <vt:lpstr>4. Hodnocení zaměstnanců</vt:lpstr>
      <vt:lpstr>5. Hodnocení a popis pracovních míst</vt:lpstr>
      <vt:lpstr>Prezentace aplikace PowerPoint</vt:lpstr>
      <vt:lpstr>Mzdový systém firmy</vt:lpstr>
      <vt:lpstr>Mzdové formy</vt:lpstr>
      <vt:lpstr>Příklady nepeněžní motivace</vt:lpstr>
      <vt:lpstr>6. Vzdělávání pracovníků</vt:lpstr>
      <vt:lpstr>Cíle personální práce</vt:lpstr>
      <vt:lpstr>Prezentace aplikace PowerPoint</vt:lpstr>
      <vt:lpstr>Příklad – Kolik zaměstnanců budeme potřebovat?</vt:lpstr>
      <vt:lpstr>Otázky k procvičení</vt:lpstr>
      <vt:lpstr>SPOTŘEBA MATERIÁLU</vt:lpstr>
      <vt:lpstr>Prezentace aplikace PowerPoint</vt:lpstr>
      <vt:lpstr>Prezentace aplikace PowerPoint</vt:lpstr>
      <vt:lpstr>Pokračujeme v předchozím příkladu.  Na jeden květináč potřebujeme 0,8 kg keramické hlíny, odpad při zpracování je v průměru 1,5% a ztráty při přepravě 3%.  Stanovte normu spotřeby keramické hlíny na 100 květináčů. </vt:lpstr>
      <vt:lpstr>Prezentace aplikace PowerPoint</vt:lpstr>
      <vt:lpstr>Výpočet velikosti nákupu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 ac2a</dc:title>
  <dc:creator>Ing. Adéla Čiháková</dc:creator>
  <cp:lastModifiedBy>Ing. Adéla Čiháková</cp:lastModifiedBy>
  <cp:revision>80</cp:revision>
  <dcterms:created xsi:type="dcterms:W3CDTF">2019-08-31T17:14:28Z</dcterms:created>
  <dcterms:modified xsi:type="dcterms:W3CDTF">2019-10-08T06:34:35Z</dcterms:modified>
</cp:coreProperties>
</file>