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48" r:id="rId1"/>
  </p:sldMasterIdLst>
  <p:notesMasterIdLst>
    <p:notesMasterId r:id="rId54"/>
  </p:notesMasterIdLst>
  <p:sldIdLst>
    <p:sldId id="256" r:id="rId2"/>
    <p:sldId id="257" r:id="rId3"/>
    <p:sldId id="258" r:id="rId4"/>
    <p:sldId id="259" r:id="rId5"/>
    <p:sldId id="260" r:id="rId6"/>
    <p:sldId id="262" r:id="rId7"/>
    <p:sldId id="265" r:id="rId8"/>
    <p:sldId id="266" r:id="rId9"/>
    <p:sldId id="267" r:id="rId10"/>
    <p:sldId id="268" r:id="rId11"/>
    <p:sldId id="270" r:id="rId12"/>
    <p:sldId id="272" r:id="rId13"/>
    <p:sldId id="273" r:id="rId14"/>
    <p:sldId id="296" r:id="rId15"/>
    <p:sldId id="269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99" r:id="rId29"/>
    <p:sldId id="297" r:id="rId30"/>
    <p:sldId id="298" r:id="rId31"/>
    <p:sldId id="312" r:id="rId32"/>
    <p:sldId id="286" r:id="rId33"/>
    <p:sldId id="300" r:id="rId34"/>
    <p:sldId id="301" r:id="rId35"/>
    <p:sldId id="302" r:id="rId36"/>
    <p:sldId id="303" r:id="rId37"/>
    <p:sldId id="287" r:id="rId38"/>
    <p:sldId id="318" r:id="rId39"/>
    <p:sldId id="304" r:id="rId40"/>
    <p:sldId id="288" r:id="rId41"/>
    <p:sldId id="306" r:id="rId42"/>
    <p:sldId id="307" r:id="rId43"/>
    <p:sldId id="311" r:id="rId44"/>
    <p:sldId id="308" r:id="rId45"/>
    <p:sldId id="309" r:id="rId46"/>
    <p:sldId id="290" r:id="rId47"/>
    <p:sldId id="291" r:id="rId48"/>
    <p:sldId id="292" r:id="rId49"/>
    <p:sldId id="289" r:id="rId50"/>
    <p:sldId id="316" r:id="rId51"/>
    <p:sldId id="310" r:id="rId52"/>
    <p:sldId id="319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4AE6F-2151-493F-978A-4925DEB0BFBD}" type="datetimeFigureOut">
              <a:rPr lang="cs-CZ" smtClean="0"/>
              <a:t>05.11.2019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28693-A1E5-4044-BAE4-2E0D81651D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946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0945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36566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2609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252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130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447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88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628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478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010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257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96885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7534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612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KTa6sLHbl_0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jet.sk/news/view/cr-inflace-v-kvetnu-opet-zrychlila-na-2-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novinky.cz/ekonomika/clanek/inflace-mirne-zpomaluje-brambory-ale-zdrazily-o-52-procent-40289560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urzy.cz/makroekonomika/nezamestnanost/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s://tollfreeforwarding.com/blog/doctors-writers-and-esports-players-how-the-childhood-dream-job-has-evolved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5400" b="1" dirty="0" smtClean="0"/>
              <a:t>Ekonomika</a:t>
            </a:r>
            <a:r>
              <a:rPr lang="cs-CZ" b="1" dirty="0"/>
              <a:t/>
            </a:r>
            <a:br>
              <a:rPr lang="cs-CZ" b="1" dirty="0"/>
            </a:b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4800" b="1" dirty="0" smtClean="0"/>
              <a:t>PL2</a:t>
            </a:r>
            <a:endParaRPr lang="cs-CZ" sz="48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000" b="1" dirty="0" smtClean="0"/>
              <a:t>ING. Adéla Čiháková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01373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9687" t="35769" r="13967" b="20128"/>
          <a:stretch/>
        </p:blipFill>
        <p:spPr>
          <a:xfrm>
            <a:off x="499594" y="1362808"/>
            <a:ext cx="11192813" cy="418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42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Hrubý </a:t>
            </a:r>
            <a:r>
              <a:rPr lang="cs-CZ" dirty="0"/>
              <a:t>národní produkt </a:t>
            </a:r>
            <a:r>
              <a:rPr lang="cs-CZ" dirty="0" smtClean="0"/>
              <a:t>- HNP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/>
              <a:t>= souhrn </a:t>
            </a:r>
            <a:r>
              <a:rPr lang="cs-CZ" sz="2800" dirty="0"/>
              <a:t>statků a služeb vyjádřený v penězích, vytvořený za určité období výrobními faktory ve vlastnictví občanů příslušné země, bez ohledu na to, zda výroba probíhala na území </a:t>
            </a:r>
            <a:r>
              <a:rPr lang="cs-CZ" sz="2800" dirty="0" smtClean="0"/>
              <a:t>státu </a:t>
            </a:r>
            <a:r>
              <a:rPr lang="cs-CZ" sz="2800" dirty="0"/>
              <a:t>nebo v zahraničí. </a:t>
            </a:r>
          </a:p>
        </p:txBody>
      </p:sp>
    </p:spTree>
    <p:extLst>
      <p:ext uri="{BB962C8B-B14F-4D97-AF65-F5344CB8AC3E}">
        <p14:creationId xmlns:p14="http://schemas.microsoft.com/office/powerpoint/2010/main" val="371218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2003" t="43774" r="12026" b="19749"/>
          <a:stretch/>
        </p:blipFill>
        <p:spPr>
          <a:xfrm>
            <a:off x="391592" y="1651885"/>
            <a:ext cx="11258216" cy="3501661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91592" y="280285"/>
            <a:ext cx="10058400" cy="1371600"/>
          </a:xfrm>
        </p:spPr>
        <p:txBody>
          <a:bodyPr/>
          <a:lstStyle/>
          <a:p>
            <a:r>
              <a:rPr lang="cs-CZ" dirty="0" smtClean="0"/>
              <a:t>Příklad: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4942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Řešení: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3774" t="41510" r="8019" b="33333"/>
          <a:stretch/>
        </p:blipFill>
        <p:spPr>
          <a:xfrm>
            <a:off x="1066800" y="2096219"/>
            <a:ext cx="10353244" cy="214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157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INFLACE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57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-64772"/>
            <a:ext cx="10058400" cy="1371600"/>
          </a:xfrm>
        </p:spPr>
        <p:txBody>
          <a:bodyPr/>
          <a:lstStyle/>
          <a:p>
            <a:r>
              <a:rPr lang="cs-CZ" dirty="0" smtClean="0"/>
              <a:t>INFLACE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800" y="1035169"/>
            <a:ext cx="10058400" cy="46410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dirty="0" smtClean="0"/>
              <a:t>= je </a:t>
            </a:r>
            <a:r>
              <a:rPr lang="cs-CZ" sz="2800" dirty="0"/>
              <a:t>zvyšování cenové hladiny cen statků a služeb v průběhu časového období, tzn., že peníze ztrácejí svou hodnotu.  </a:t>
            </a:r>
            <a:endParaRPr lang="cs-CZ" sz="2800" dirty="0" smtClean="0"/>
          </a:p>
          <a:p>
            <a:r>
              <a:rPr lang="cs-CZ" sz="2800" dirty="0" smtClean="0"/>
              <a:t>S </a:t>
            </a:r>
            <a:r>
              <a:rPr lang="cs-CZ" sz="2800" dirty="0"/>
              <a:t>vysokou mírou inflace jsou znehodnocovány úspory, zhoršuje se schopnost peněz plnit funkci míry hodnoty a uchovatele hodnoty </a:t>
            </a:r>
          </a:p>
          <a:p>
            <a:r>
              <a:rPr lang="cs-CZ" sz="2800" dirty="0"/>
              <a:t> Inflace výrazně přispívá k ekonomické nestabilitě, zvyšuje míru nejistoty o vývoji ekonomických veličin, snižuje kupní sílu peněz. </a:t>
            </a:r>
            <a:endParaRPr lang="cs-CZ" sz="2800" dirty="0" smtClean="0"/>
          </a:p>
          <a:p>
            <a:r>
              <a:rPr lang="cs-CZ" sz="2800" dirty="0" smtClean="0"/>
              <a:t>Ceny </a:t>
            </a:r>
            <a:r>
              <a:rPr lang="cs-CZ" sz="2800" dirty="0"/>
              <a:t>na trhu jsou nestabilní a jeden z faktorů, který je ovlivňuje, je hodnota peněz, kterými se ceny měří. Hodnota peněz tedy není stabilní. </a:t>
            </a:r>
          </a:p>
        </p:txBody>
      </p:sp>
    </p:spTree>
    <p:extLst>
      <p:ext uri="{BB962C8B-B14F-4D97-AF65-F5344CB8AC3E}">
        <p14:creationId xmlns:p14="http://schemas.microsoft.com/office/powerpoint/2010/main" val="136026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800" y="733244"/>
            <a:ext cx="10058400" cy="5301795"/>
          </a:xfrm>
        </p:spPr>
        <p:txBody>
          <a:bodyPr>
            <a:normAutofit/>
          </a:bodyPr>
          <a:lstStyle/>
          <a:p>
            <a:r>
              <a:rPr lang="cs-CZ" sz="3200" dirty="0"/>
              <a:t>Opakem inflace je </a:t>
            </a:r>
            <a:r>
              <a:rPr lang="cs-CZ" sz="3200" b="1" dirty="0"/>
              <a:t>deflace</a:t>
            </a:r>
            <a:r>
              <a:rPr lang="cs-CZ" sz="3200" dirty="0"/>
              <a:t> – snižování cenové hladiny cen oproti minulému roku (musí vyjít záporné číslo u výpočtu míry inflace), tj. zvyšování hodnoty peněz. </a:t>
            </a:r>
          </a:p>
          <a:p>
            <a:pPr marL="0" indent="0">
              <a:buNone/>
            </a:pPr>
            <a:endParaRPr lang="cs-CZ" sz="3200" dirty="0"/>
          </a:p>
          <a:p>
            <a:r>
              <a:rPr lang="cs-CZ" sz="3200" b="1" dirty="0"/>
              <a:t>Dezinflace</a:t>
            </a:r>
            <a:r>
              <a:rPr lang="cs-CZ" sz="3200" dirty="0"/>
              <a:t> -  tj. zpomalení růstu cenové hladiny. </a:t>
            </a:r>
          </a:p>
          <a:p>
            <a:pPr marL="0" indent="0">
              <a:buNone/>
            </a:pPr>
            <a:endParaRPr lang="cs-CZ" sz="3200" b="1" dirty="0"/>
          </a:p>
          <a:p>
            <a:r>
              <a:rPr lang="cs-CZ" sz="3200" b="1" dirty="0"/>
              <a:t>Stagflace </a:t>
            </a:r>
            <a:r>
              <a:rPr lang="cs-CZ" sz="3200" dirty="0"/>
              <a:t>– spojení vysoké míry nezaměstnanosti a vysoké míry inflace. </a:t>
            </a:r>
          </a:p>
        </p:txBody>
      </p:sp>
    </p:spTree>
    <p:extLst>
      <p:ext uri="{BB962C8B-B14F-4D97-AF65-F5344CB8AC3E}">
        <p14:creationId xmlns:p14="http://schemas.microsoft.com/office/powerpoint/2010/main" val="140361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Podle velikosti míry inflace můžeme rozlišovat inflaci: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1871" y="2103119"/>
            <a:ext cx="10990053" cy="4237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b="1" dirty="0" smtClean="0"/>
              <a:t>1. </a:t>
            </a:r>
            <a:r>
              <a:rPr lang="cs-CZ" sz="3600" b="1" dirty="0"/>
              <a:t>M</a:t>
            </a:r>
            <a:r>
              <a:rPr lang="cs-CZ" sz="3600" b="1" dirty="0" smtClean="0"/>
              <a:t>írná</a:t>
            </a:r>
            <a:r>
              <a:rPr lang="cs-CZ" sz="3600" dirty="0" smtClean="0"/>
              <a:t> </a:t>
            </a:r>
            <a:r>
              <a:rPr lang="cs-CZ" sz="3600" dirty="0"/>
              <a:t>– v reálném tempu s růstem ekonomiky, výrazně nenarušuje ekonomický život, je slučitelná se zdravým ekonomickým vývojem, jedná se o několik procent ročně (1ciferná), lidé nepřestávají věřit penězům, ekonomika běžně </a:t>
            </a:r>
            <a:r>
              <a:rPr lang="cs-CZ" sz="3600" dirty="0" smtClean="0"/>
              <a:t>funguje 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55694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9947" y="793630"/>
            <a:ext cx="11266098" cy="53483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b="1" dirty="0" smtClean="0"/>
              <a:t>2. Pádivá </a:t>
            </a:r>
            <a:r>
              <a:rPr lang="cs-CZ" sz="3600" dirty="0"/>
              <a:t>– znamená desítky procent ročně (2ciferná), vyvolává nárůst nejistoty, lidé přestávají věřit domácí měně a preferují stabilnější cizí měny nebo trvalejší hodnoty (zlato, nemovitosti, aj.) </a:t>
            </a:r>
            <a:endParaRPr lang="cs-CZ" sz="3600" dirty="0" smtClean="0"/>
          </a:p>
          <a:p>
            <a:r>
              <a:rPr lang="cs-CZ" sz="3600" dirty="0" smtClean="0"/>
              <a:t>Chod </a:t>
            </a:r>
            <a:r>
              <a:rPr lang="cs-CZ" sz="3600" dirty="0"/>
              <a:t>ekonomiky je narušován, ekonomická výkonnost klesá. </a:t>
            </a:r>
            <a:endParaRPr lang="cs-CZ" sz="3600" dirty="0" smtClean="0"/>
          </a:p>
          <a:p>
            <a:r>
              <a:rPr lang="cs-CZ" sz="3600" dirty="0" smtClean="0"/>
              <a:t>Tato </a:t>
            </a:r>
            <a:r>
              <a:rPr lang="cs-CZ" sz="3600" dirty="0"/>
              <a:t>inflace již není přijatelná, ale je považována za syndrom nezdravého hospodářského vývoje. </a:t>
            </a:r>
          </a:p>
        </p:txBody>
      </p:sp>
    </p:spTree>
    <p:extLst>
      <p:ext uri="{BB962C8B-B14F-4D97-AF65-F5344CB8AC3E}">
        <p14:creationId xmlns:p14="http://schemas.microsoft.com/office/powerpoint/2010/main" val="341303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800" y="793630"/>
            <a:ext cx="10058400" cy="52414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 smtClean="0"/>
              <a:t>3. Hyperinflace </a:t>
            </a:r>
            <a:r>
              <a:rPr lang="cs-CZ" sz="4000" dirty="0"/>
              <a:t>– 3ciferná a vyšší. Peníze již nemají žádnou hodnotu, dochází ke směně naturální (zboží za zboží). </a:t>
            </a:r>
            <a:endParaRPr lang="cs-CZ" sz="4000" dirty="0" smtClean="0"/>
          </a:p>
          <a:p>
            <a:r>
              <a:rPr lang="cs-CZ" sz="4000" dirty="0" smtClean="0"/>
              <a:t>Tento </a:t>
            </a:r>
            <a:r>
              <a:rPr lang="cs-CZ" sz="4000" dirty="0"/>
              <a:t>typ inflace je způsoben převážně špatnou hospodářskou politikou státu, ekonomický systém se úplně rozpadá, tj. typické v období válečných konfliktů, politických převratů, aj. </a:t>
            </a:r>
          </a:p>
        </p:txBody>
      </p:sp>
    </p:spTree>
    <p:extLst>
      <p:ext uri="{BB962C8B-B14F-4D97-AF65-F5344CB8AC3E}">
        <p14:creationId xmlns:p14="http://schemas.microsoft.com/office/powerpoint/2010/main" val="126417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3600" b="1" dirty="0"/>
              <a:t>Ukazatele vývoje národního hospodářství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677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Podle očekávání: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52731" y="2137625"/>
            <a:ext cx="11389743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400" b="1" dirty="0" smtClean="0"/>
              <a:t>1. </a:t>
            </a:r>
            <a:r>
              <a:rPr lang="cs-CZ" sz="4400" b="1" dirty="0"/>
              <a:t>O</a:t>
            </a:r>
            <a:r>
              <a:rPr lang="cs-CZ" sz="4400" b="1" dirty="0" smtClean="0"/>
              <a:t>čekávaná </a:t>
            </a:r>
            <a:r>
              <a:rPr lang="cs-CZ" sz="4400" dirty="0"/>
              <a:t>– inflaci </a:t>
            </a:r>
            <a:r>
              <a:rPr lang="cs-CZ" sz="4400" dirty="0" smtClean="0"/>
              <a:t>lze předpokládat</a:t>
            </a:r>
          </a:p>
          <a:p>
            <a:pPr marL="0" indent="0">
              <a:buNone/>
            </a:pPr>
            <a:endParaRPr lang="cs-CZ" sz="4400" dirty="0"/>
          </a:p>
          <a:p>
            <a:pPr marL="0" indent="0">
              <a:buNone/>
            </a:pPr>
            <a:r>
              <a:rPr lang="cs-CZ" sz="4400" b="1" dirty="0" smtClean="0"/>
              <a:t>2. </a:t>
            </a:r>
            <a:r>
              <a:rPr lang="cs-CZ" sz="4400" b="1" dirty="0"/>
              <a:t>N</a:t>
            </a:r>
            <a:r>
              <a:rPr lang="cs-CZ" sz="4400" b="1" dirty="0" smtClean="0"/>
              <a:t>eočekávaná </a:t>
            </a:r>
            <a:r>
              <a:rPr lang="cs-CZ" sz="4400" dirty="0"/>
              <a:t>– nastaly podmínky, které nebyly plánované. </a:t>
            </a:r>
          </a:p>
        </p:txBody>
      </p:sp>
    </p:spTree>
    <p:extLst>
      <p:ext uri="{BB962C8B-B14F-4D97-AF65-F5344CB8AC3E}">
        <p14:creationId xmlns:p14="http://schemas.microsoft.com/office/powerpoint/2010/main" val="184215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Podle způsobu projevu: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cs-CZ" sz="4400" b="1" dirty="0" smtClean="0"/>
              <a:t>Zjevná</a:t>
            </a:r>
            <a:r>
              <a:rPr lang="cs-CZ" sz="4400" dirty="0" smtClean="0"/>
              <a:t> </a:t>
            </a:r>
            <a:r>
              <a:rPr lang="cs-CZ" sz="4400" dirty="0"/>
              <a:t>– je viditelná, projevuje se růstem cenové hladiny </a:t>
            </a:r>
            <a:r>
              <a:rPr lang="cs-CZ" sz="4400" dirty="0" smtClean="0"/>
              <a:t>výrobků</a:t>
            </a:r>
          </a:p>
          <a:p>
            <a:pPr marL="342900" indent="-342900">
              <a:buAutoNum type="arabicPeriod"/>
            </a:pPr>
            <a:r>
              <a:rPr lang="cs-CZ" sz="4400" b="1" dirty="0"/>
              <a:t>S</a:t>
            </a:r>
            <a:r>
              <a:rPr lang="cs-CZ" sz="4400" b="1" dirty="0" smtClean="0"/>
              <a:t>krytá</a:t>
            </a:r>
            <a:r>
              <a:rPr lang="cs-CZ" sz="4400" dirty="0" smtClean="0"/>
              <a:t> </a:t>
            </a:r>
            <a:r>
              <a:rPr lang="cs-CZ" sz="4400" dirty="0"/>
              <a:t>– ceny navenek nerostou, ale prodejci mohou vytvořit nedostatek výrobků, tím tak výrobek stojí reálně více. </a:t>
            </a:r>
          </a:p>
        </p:txBody>
      </p:sp>
    </p:spTree>
    <p:extLst>
      <p:ext uri="{BB962C8B-B14F-4D97-AF65-F5344CB8AC3E}">
        <p14:creationId xmlns:p14="http://schemas.microsoft.com/office/powerpoint/2010/main" val="384323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Rozlišujeme 2 příčiny inflace: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742950" indent="-742950">
              <a:buAutoNum type="arabicPeriod"/>
            </a:pPr>
            <a:r>
              <a:rPr lang="cs-CZ" sz="3600" b="1" dirty="0" smtClean="0"/>
              <a:t>Inflace </a:t>
            </a:r>
            <a:r>
              <a:rPr lang="cs-CZ" sz="3600" b="1" dirty="0"/>
              <a:t>tažená poptávkou </a:t>
            </a:r>
            <a:r>
              <a:rPr lang="cs-CZ" sz="3600" dirty="0"/>
              <a:t>– poptávka převyšuje nabídku. </a:t>
            </a:r>
            <a:endParaRPr lang="cs-CZ" sz="3600" dirty="0" smtClean="0"/>
          </a:p>
          <a:p>
            <a:r>
              <a:rPr lang="cs-CZ" sz="3600" dirty="0" smtClean="0"/>
              <a:t>Poptávkovou </a:t>
            </a:r>
            <a:r>
              <a:rPr lang="cs-CZ" sz="3600" dirty="0"/>
              <a:t>inflací je stav, kdy domácnosti, firmy, vláda, chtějí spotřebovat více statků a služeb, než ekonomika vytváří. </a:t>
            </a:r>
            <a:endParaRPr lang="cs-CZ" sz="3600" dirty="0" smtClean="0"/>
          </a:p>
          <a:p>
            <a:r>
              <a:rPr lang="cs-CZ" sz="3600" dirty="0" smtClean="0"/>
              <a:t>Protože </a:t>
            </a:r>
            <a:r>
              <a:rPr lang="cs-CZ" sz="3600" dirty="0"/>
              <a:t>není možné spotřebovávat něco, co nebylo vyrobeno, dochází k cenovému vývoji. </a:t>
            </a:r>
            <a:endParaRPr lang="cs-CZ" sz="3600" dirty="0" smtClean="0"/>
          </a:p>
        </p:txBody>
      </p:sp>
    </p:spTree>
    <p:extLst>
      <p:ext uri="{BB962C8B-B14F-4D97-AF65-F5344CB8AC3E}">
        <p14:creationId xmlns:p14="http://schemas.microsoft.com/office/powerpoint/2010/main" val="399811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800" y="940279"/>
            <a:ext cx="10058400" cy="509476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4000" b="1" dirty="0" smtClean="0"/>
              <a:t>2. Inflace </a:t>
            </a:r>
            <a:r>
              <a:rPr lang="cs-CZ" sz="4000" b="1" dirty="0"/>
              <a:t>tlačená náklady </a:t>
            </a:r>
            <a:r>
              <a:rPr lang="cs-CZ" sz="4000" dirty="0"/>
              <a:t>(= inflace tažená nabídkou) - prvotní příčinou je zvyšování cenové hladiny na straně výrobců tzn., že dochází ke zvyšování cen statků a služeb (většinou z důvodu růstu nákladů). </a:t>
            </a:r>
            <a:endParaRPr lang="cs-CZ" sz="4000" dirty="0" smtClean="0"/>
          </a:p>
          <a:p>
            <a:r>
              <a:rPr lang="cs-CZ" sz="4000" dirty="0" smtClean="0"/>
              <a:t>Poptávka </a:t>
            </a:r>
            <a:r>
              <a:rPr lang="cs-CZ" sz="4000" dirty="0"/>
              <a:t>volá po zvýšení mezd, to způsobí opětovné zvyšování cen nabídky.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685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Inflační </a:t>
            </a:r>
            <a:r>
              <a:rPr lang="cs-CZ" b="1" dirty="0" smtClean="0"/>
              <a:t>spirála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3600" dirty="0"/>
              <a:t>Hospodářství je propojené. </a:t>
            </a:r>
            <a:endParaRPr lang="cs-CZ" sz="3600" dirty="0" smtClean="0"/>
          </a:p>
          <a:p>
            <a:r>
              <a:rPr lang="cs-CZ" sz="3600" dirty="0" smtClean="0"/>
              <a:t>Zvyšují </a:t>
            </a:r>
            <a:r>
              <a:rPr lang="cs-CZ" sz="3600" dirty="0"/>
              <a:t>se ceny zboží, lidé chtějí vyšší mzdy. </a:t>
            </a:r>
            <a:endParaRPr lang="cs-CZ" sz="3600" dirty="0" smtClean="0"/>
          </a:p>
          <a:p>
            <a:r>
              <a:rPr lang="cs-CZ" sz="3600" dirty="0" smtClean="0"/>
              <a:t>Ty </a:t>
            </a:r>
            <a:r>
              <a:rPr lang="cs-CZ" sz="3600" dirty="0"/>
              <a:t>jsou ale pro firmy nákladem a musí opět zvyšovat ceny. </a:t>
            </a:r>
            <a:endParaRPr lang="cs-CZ" sz="3600" dirty="0" smtClean="0"/>
          </a:p>
          <a:p>
            <a:r>
              <a:rPr lang="cs-CZ" sz="3600" dirty="0" smtClean="0"/>
              <a:t>Tento </a:t>
            </a:r>
            <a:r>
              <a:rPr lang="cs-CZ" sz="3600" dirty="0"/>
              <a:t>koloběh se opakuje, ale pokaždé na vyšší cenové úrovni – pohybujeme se po cenové spirále. </a:t>
            </a:r>
          </a:p>
        </p:txBody>
      </p:sp>
    </p:spTree>
    <p:extLst>
      <p:ext uri="{BB962C8B-B14F-4D97-AF65-F5344CB8AC3E}">
        <p14:creationId xmlns:p14="http://schemas.microsoft.com/office/powerpoint/2010/main" val="63319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Měření inflace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2800" dirty="0"/>
              <a:t>Ukazatelem míry inflace, kde porovnáváme cenové hladiny ve dvou po sobě jdoucích časových intervalech</a:t>
            </a:r>
            <a:r>
              <a:rPr lang="cs-CZ" sz="2800" dirty="0" smtClean="0"/>
              <a:t>.</a:t>
            </a:r>
          </a:p>
          <a:p>
            <a:endParaRPr lang="cs-CZ" dirty="0"/>
          </a:p>
          <a:p>
            <a:endParaRPr lang="cs-CZ" sz="2400" dirty="0" smtClean="0"/>
          </a:p>
          <a:p>
            <a:endParaRPr lang="cs-CZ" sz="2400" dirty="0"/>
          </a:p>
          <a:p>
            <a:endParaRPr lang="cs-CZ" sz="2400" dirty="0" smtClean="0"/>
          </a:p>
          <a:p>
            <a:endParaRPr lang="cs-CZ" sz="3000" dirty="0"/>
          </a:p>
          <a:p>
            <a:r>
              <a:rPr lang="cs-CZ" sz="3000" dirty="0"/>
              <a:t>Výsledná hodnota ukazatele míry inflace vychází v     a ukazatel t vyjadřuje jednotlivá období (např. měsíc, rok), za které je inflace počítána.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5919" t="34465" r="17288" b="49812"/>
          <a:stretch/>
        </p:blipFill>
        <p:spPr>
          <a:xfrm>
            <a:off x="1179123" y="3114136"/>
            <a:ext cx="10032590" cy="13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87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54406"/>
            <a:ext cx="10058400" cy="815269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/>
              <a:t>Indexy k vyjádření vývoje cenové hladiny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332" y="1250830"/>
            <a:ext cx="11395494" cy="5201728"/>
          </a:xfrm>
        </p:spPr>
        <p:txBody>
          <a:bodyPr>
            <a:noAutofit/>
          </a:bodyPr>
          <a:lstStyle/>
          <a:p>
            <a:r>
              <a:rPr lang="cs-CZ" sz="2800" b="1" dirty="0" smtClean="0"/>
              <a:t>Index </a:t>
            </a:r>
            <a:r>
              <a:rPr lang="cs-CZ" sz="2800" b="1" dirty="0"/>
              <a:t>spotřebitelských cen (CPI) </a:t>
            </a:r>
            <a:r>
              <a:rPr lang="cs-CZ" sz="2800" dirty="0"/>
              <a:t>– měří nákup koše statků a služeb. Vyjadřuje, za kolik se bude spotřebitelský koš nakupovat letos.  Je založen na cenách oděvů, potravin, paliv</a:t>
            </a:r>
            <a:r>
              <a:rPr lang="cs-CZ" sz="2800" dirty="0" smtClean="0"/>
              <a:t>.</a:t>
            </a:r>
          </a:p>
          <a:p>
            <a:endParaRPr lang="cs-CZ" sz="2800" b="1" dirty="0" smtClean="0"/>
          </a:p>
          <a:p>
            <a:r>
              <a:rPr lang="cs-CZ" sz="2800" b="1" dirty="0" smtClean="0"/>
              <a:t>Index </a:t>
            </a:r>
            <a:r>
              <a:rPr lang="cs-CZ" sz="2800" b="1" dirty="0"/>
              <a:t>cen výrobců (PPI) </a:t>
            </a:r>
            <a:r>
              <a:rPr lang="cs-CZ" sz="2800" dirty="0"/>
              <a:t>– cenový index statků prodaný na úrovni velkoobchodu. Zahrnuje ceny potravin, těžebního, zpracovatelského průmyslu. </a:t>
            </a:r>
            <a:endParaRPr lang="cs-CZ" sz="2800" dirty="0" smtClean="0"/>
          </a:p>
          <a:p>
            <a:endParaRPr lang="cs-CZ" sz="2800" dirty="0"/>
          </a:p>
          <a:p>
            <a:r>
              <a:rPr lang="cs-CZ" sz="2800" b="1" dirty="0" smtClean="0"/>
              <a:t>Implicitní </a:t>
            </a:r>
            <a:r>
              <a:rPr lang="cs-CZ" sz="2800" b="1" dirty="0"/>
              <a:t>cenový deflátor </a:t>
            </a:r>
            <a:r>
              <a:rPr lang="cs-CZ" sz="2800" dirty="0"/>
              <a:t>– deflátor vyjadřuje poměr mezi nominálním a reálným důchodem </a:t>
            </a:r>
            <a:r>
              <a:rPr lang="cs-CZ" sz="2800" dirty="0" smtClean="0"/>
              <a:t>(=důchod </a:t>
            </a:r>
            <a:r>
              <a:rPr lang="cs-CZ" sz="2800" dirty="0"/>
              <a:t>očištěný o inflaci (odečte se inflace, čistý). Nominální = důchod s inflací</a:t>
            </a:r>
            <a:r>
              <a:rPr lang="cs-CZ" sz="2800" dirty="0" smtClean="0"/>
              <a:t>.)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92240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396815"/>
            <a:ext cx="10058400" cy="974785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/>
              <a:t>Důsledky inflace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800" y="1578633"/>
            <a:ext cx="10058400" cy="4848045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2600" b="1" dirty="0" smtClean="0"/>
              <a:t>Sociální </a:t>
            </a:r>
            <a:r>
              <a:rPr lang="cs-CZ" sz="2600" b="1" dirty="0"/>
              <a:t>dopady </a:t>
            </a:r>
            <a:r>
              <a:rPr lang="cs-CZ" sz="2600" dirty="0"/>
              <a:t>– inflaci pociťují výrazněji sociálně slabší příjmové skupiny obyvatel. </a:t>
            </a:r>
            <a:endParaRPr lang="cs-CZ" sz="26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2600" b="1" dirty="0" smtClean="0"/>
              <a:t>Rovnováha </a:t>
            </a:r>
            <a:r>
              <a:rPr lang="cs-CZ" sz="2600" b="1" dirty="0"/>
              <a:t>ekonomiky </a:t>
            </a:r>
            <a:r>
              <a:rPr lang="cs-CZ" sz="2600" dirty="0"/>
              <a:t>– inflace mění strukturu spotřeby, rychleji rostou ceny základních životních potřeb. 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600" b="1" dirty="0" smtClean="0"/>
              <a:t>Přerozdělovací </a:t>
            </a:r>
            <a:r>
              <a:rPr lang="cs-CZ" sz="2600" b="1" dirty="0"/>
              <a:t>efekt  </a:t>
            </a:r>
            <a:r>
              <a:rPr lang="cs-CZ" sz="2600" dirty="0"/>
              <a:t>- Postihuje příjemce fixních důchodů, výše důchodů se nemění, ale jejich kupní síla klesá. - Pokud je míra inflace vyšší než úroková míra, klesá hodnota vkladů a půjček. V tomto okamžiku ztrácejí věřitelé a získávají dlužníci. - Inflace nepostihuje vlastníky hmotných statků, cena majetku stoupá společně s inflací. </a:t>
            </a:r>
          </a:p>
        </p:txBody>
      </p:sp>
    </p:spTree>
    <p:extLst>
      <p:ext uri="{BB962C8B-B14F-4D97-AF65-F5344CB8AC3E}">
        <p14:creationId xmlns:p14="http://schemas.microsoft.com/office/powerpoint/2010/main" val="14301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3600" b="1" dirty="0"/>
              <a:t>Inflace vs. deflace: Co je dobré pro ekonomiku?</a:t>
            </a:r>
            <a:r>
              <a:rPr lang="pl-PL" dirty="0"/>
              <a:t/>
            </a:r>
            <a:br>
              <a:rPr lang="pl-PL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000" dirty="0">
                <a:hlinkClick r:id="rId2"/>
              </a:rPr>
              <a:t>https://www.youtube.com/watch?v=KTa6sLHbl_0</a:t>
            </a:r>
            <a:endParaRPr lang="cs-CZ" sz="4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164" y="3964852"/>
            <a:ext cx="2718419" cy="265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15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b="1" dirty="0"/>
              <a:t>ČR - Inflace v květnu opět zrychlila na 2,9 %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600" dirty="0">
                <a:hlinkClick r:id="rId2"/>
              </a:rPr>
              <a:t>https://www.jet.sk/news/view/cr-inflace-v-kvetnu-opet-zrychlila-na-2-9</a:t>
            </a:r>
            <a:endParaRPr lang="cs-CZ" sz="3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164" y="3964852"/>
            <a:ext cx="2718419" cy="265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11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Národní hospodářství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dirty="0" smtClean="0"/>
              <a:t>= souhrn </a:t>
            </a:r>
            <a:r>
              <a:rPr lang="cs-CZ" sz="3200" dirty="0"/>
              <a:t>činností hospodářského charakteru  uskutečňovaný na určitém státním území za účasti všech výrobních faktorů.                          </a:t>
            </a:r>
            <a:endParaRPr lang="cs-CZ" sz="3200" dirty="0" smtClean="0"/>
          </a:p>
          <a:p>
            <a:pPr marL="0" indent="0">
              <a:buNone/>
            </a:pPr>
            <a:endParaRPr lang="cs-CZ" sz="3200" dirty="0"/>
          </a:p>
          <a:p>
            <a:r>
              <a:rPr lang="cs-CZ" sz="3200" dirty="0" smtClean="0"/>
              <a:t>Národní </a:t>
            </a:r>
            <a:r>
              <a:rPr lang="cs-CZ" sz="3200" dirty="0"/>
              <a:t>hospodářství je základem každého státu. </a:t>
            </a:r>
          </a:p>
        </p:txBody>
      </p:sp>
    </p:spTree>
    <p:extLst>
      <p:ext uri="{BB962C8B-B14F-4D97-AF65-F5344CB8AC3E}">
        <p14:creationId xmlns:p14="http://schemas.microsoft.com/office/powerpoint/2010/main" val="24090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base"/>
            <a:r>
              <a:rPr lang="pl-PL" sz="3600" b="1" dirty="0"/>
              <a:t>Inflace mírně zpomaluje. Brambory ale zdražily o 52 </a:t>
            </a:r>
            <a:r>
              <a:rPr lang="pl-PL" sz="3600" b="1" dirty="0" smtClean="0"/>
              <a:t>procent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600" dirty="0">
                <a:hlinkClick r:id="rId2"/>
              </a:rPr>
              <a:t>https://www.novinky.cz/ekonomika/clanek/inflace-mirne-zpomaluje-brambory-ale-zdrazily-o-52-procent-40289560</a:t>
            </a:r>
            <a:endParaRPr lang="cs-CZ" sz="3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164" y="3964852"/>
            <a:ext cx="2718419" cy="265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34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NEZAMĚSTNANOST</a:t>
            </a:r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476" y="1922795"/>
            <a:ext cx="7545048" cy="424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59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27185" y="35053"/>
            <a:ext cx="10058400" cy="1371600"/>
          </a:xfrm>
        </p:spPr>
        <p:txBody>
          <a:bodyPr/>
          <a:lstStyle/>
          <a:p>
            <a:pPr algn="ctr"/>
            <a:r>
              <a:rPr lang="cs-CZ" b="1" dirty="0"/>
              <a:t>Nezaměstnanost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27185" y="1266358"/>
            <a:ext cx="10058400" cy="39319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600" dirty="0" smtClean="0"/>
              <a:t>Kdy vzniká???</a:t>
            </a:r>
          </a:p>
          <a:p>
            <a:pPr marL="0" indent="0" algn="ctr">
              <a:buNone/>
            </a:pPr>
            <a:r>
              <a:rPr lang="cs-CZ" sz="3600" dirty="0"/>
              <a:t>Když na trhu práce převyšuje nabídka zaměstnanců nad poptávkou firem.</a:t>
            </a:r>
          </a:p>
          <a:p>
            <a:pPr marL="0" indent="0" algn="ctr">
              <a:buNone/>
            </a:pPr>
            <a:endParaRPr lang="cs-CZ" sz="3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436" y="3324594"/>
            <a:ext cx="5520771" cy="310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89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800"/>
              <a:t>NEGATIVNÍ DŮSLEDKY NEZAMĚSTNANOSTI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600" dirty="0">
                <a:latin typeface="Garamond" panose="02020404030301010803" pitchFamily="18" charset="0"/>
              </a:rPr>
              <a:t>ekonomické</a:t>
            </a:r>
          </a:p>
          <a:p>
            <a:pPr lvl="1"/>
            <a:r>
              <a:rPr lang="cs-CZ" altLang="cs-CZ" sz="2200" dirty="0">
                <a:latin typeface="Garamond" panose="02020404030301010803" pitchFamily="18" charset="0"/>
              </a:rPr>
              <a:t>výdaje na sociální dávky</a:t>
            </a:r>
          </a:p>
          <a:p>
            <a:pPr lvl="1"/>
            <a:r>
              <a:rPr lang="cs-CZ" altLang="cs-CZ" sz="2200" dirty="0">
                <a:latin typeface="Garamond" panose="02020404030301010803" pitchFamily="18" charset="0"/>
              </a:rPr>
              <a:t>výdaje na rekvalifikaci</a:t>
            </a:r>
          </a:p>
          <a:p>
            <a:pPr lvl="1"/>
            <a:r>
              <a:rPr lang="cs-CZ" altLang="cs-CZ" sz="2200" dirty="0">
                <a:latin typeface="Garamond" panose="02020404030301010803" pitchFamily="18" charset="0"/>
              </a:rPr>
              <a:t>ztráta toho, co by mohli vyrobit ti, co jsou bez práce</a:t>
            </a:r>
          </a:p>
          <a:p>
            <a:r>
              <a:rPr lang="cs-CZ" altLang="cs-CZ" sz="2600" dirty="0">
                <a:latin typeface="Garamond" panose="02020404030301010803" pitchFamily="18" charset="0"/>
              </a:rPr>
              <a:t>sociální</a:t>
            </a:r>
          </a:p>
          <a:p>
            <a:pPr lvl="1"/>
            <a:r>
              <a:rPr lang="cs-CZ" altLang="cs-CZ" sz="2200" dirty="0">
                <a:latin typeface="Garamond" panose="02020404030301010803" pitchFamily="18" charset="0"/>
              </a:rPr>
              <a:t>pokles životní úrovně</a:t>
            </a:r>
          </a:p>
          <a:p>
            <a:pPr lvl="1"/>
            <a:r>
              <a:rPr lang="cs-CZ" altLang="cs-CZ" sz="2200" dirty="0">
                <a:latin typeface="Garamond" panose="02020404030301010803" pitchFamily="18" charset="0"/>
              </a:rPr>
              <a:t>stres, zdravotní problémy</a:t>
            </a:r>
          </a:p>
          <a:p>
            <a:pPr lvl="1"/>
            <a:r>
              <a:rPr lang="cs-CZ" altLang="cs-CZ" sz="2200" dirty="0">
                <a:latin typeface="Garamond" panose="02020404030301010803" pitchFamily="18" charset="0"/>
              </a:rPr>
              <a:t>ztráta kvalifikace</a:t>
            </a:r>
          </a:p>
          <a:p>
            <a:r>
              <a:rPr lang="cs-CZ" altLang="cs-CZ" sz="2600" dirty="0">
                <a:latin typeface="Garamond" panose="02020404030301010803" pitchFamily="18" charset="0"/>
              </a:rPr>
              <a:t>význam důsledků je závislý na délce nezaměstnanosti</a:t>
            </a:r>
          </a:p>
        </p:txBody>
      </p:sp>
    </p:spTree>
    <p:extLst>
      <p:ext uri="{BB962C8B-B14F-4D97-AF65-F5344CB8AC3E}">
        <p14:creationId xmlns:p14="http://schemas.microsoft.com/office/powerpoint/2010/main" val="323050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800" dirty="0"/>
              <a:t>DĚLENÍ NEZAMĚSTNANOSTI DLE DOBY TRVÁNÍ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 sz="4400" dirty="0" smtClean="0">
              <a:latin typeface="Garamond" panose="02020404030301010803" pitchFamily="18" charset="0"/>
            </a:endParaRPr>
          </a:p>
          <a:p>
            <a:r>
              <a:rPr lang="cs-CZ" altLang="cs-CZ" sz="4400" dirty="0" smtClean="0">
                <a:latin typeface="Garamond" panose="02020404030301010803" pitchFamily="18" charset="0"/>
              </a:rPr>
              <a:t>krátkodobá </a:t>
            </a:r>
            <a:r>
              <a:rPr lang="cs-CZ" altLang="cs-CZ" sz="4400" dirty="0">
                <a:latin typeface="Garamond" panose="02020404030301010803" pitchFamily="18" charset="0"/>
              </a:rPr>
              <a:t>– do 3 měsíců</a:t>
            </a:r>
          </a:p>
          <a:p>
            <a:r>
              <a:rPr lang="cs-CZ" altLang="cs-CZ" sz="4400" dirty="0">
                <a:latin typeface="Garamond" panose="02020404030301010803" pitchFamily="18" charset="0"/>
              </a:rPr>
              <a:t>střednědobá – do 12 měsíců </a:t>
            </a:r>
          </a:p>
          <a:p>
            <a:r>
              <a:rPr lang="cs-CZ" altLang="cs-CZ" sz="4400" dirty="0">
                <a:latin typeface="Garamond" panose="02020404030301010803" pitchFamily="18" charset="0"/>
              </a:rPr>
              <a:t>dlouhodobá – nad 12 měsíců</a:t>
            </a:r>
          </a:p>
          <a:p>
            <a:endParaRPr lang="cs-CZ" altLang="cs-CZ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81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800" dirty="0"/>
              <a:t>FAKTORY OVLIVŇUJÍCÍ PROSAZENÍ NA TRHU </a:t>
            </a:r>
            <a:r>
              <a:rPr lang="cs-CZ" altLang="cs-CZ" sz="3800" dirty="0" smtClean="0"/>
              <a:t>PRÁCE ?</a:t>
            </a:r>
            <a:endParaRPr lang="cs-CZ" altLang="cs-CZ" sz="3800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altLang="cs-CZ" sz="4000" dirty="0">
                <a:latin typeface="Garamond" panose="02020404030301010803" pitchFamily="18" charset="0"/>
              </a:rPr>
              <a:t>věk</a:t>
            </a:r>
          </a:p>
          <a:p>
            <a:r>
              <a:rPr lang="cs-CZ" altLang="cs-CZ" sz="4000" dirty="0">
                <a:latin typeface="Garamond" panose="02020404030301010803" pitchFamily="18" charset="0"/>
              </a:rPr>
              <a:t>zdravotní stav</a:t>
            </a:r>
          </a:p>
          <a:p>
            <a:r>
              <a:rPr lang="cs-CZ" altLang="cs-CZ" sz="4000" dirty="0">
                <a:latin typeface="Garamond" panose="02020404030301010803" pitchFamily="18" charset="0"/>
              </a:rPr>
              <a:t>pohlaví</a:t>
            </a:r>
          </a:p>
          <a:p>
            <a:r>
              <a:rPr lang="cs-CZ" altLang="cs-CZ" sz="4000" dirty="0">
                <a:latin typeface="Garamond" panose="02020404030301010803" pitchFamily="18" charset="0"/>
              </a:rPr>
              <a:t>vzdělání</a:t>
            </a:r>
          </a:p>
          <a:p>
            <a:r>
              <a:rPr lang="cs-CZ" altLang="cs-CZ" sz="4000" dirty="0">
                <a:latin typeface="Garamond" panose="02020404030301010803" pitchFamily="18" charset="0"/>
              </a:rPr>
              <a:t>příslušnost k etnické skupině</a:t>
            </a:r>
            <a:r>
              <a:rPr lang="cs-CZ" altLang="cs-CZ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724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800" dirty="0"/>
              <a:t>RIZIKOVÉ SKUPINY LIDÍ PRO TRH </a:t>
            </a:r>
            <a:r>
              <a:rPr lang="cs-CZ" altLang="cs-CZ" sz="3800" dirty="0" smtClean="0"/>
              <a:t>PRÁCE ?</a:t>
            </a:r>
            <a:endParaRPr lang="cs-CZ" altLang="cs-CZ" sz="3800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103120"/>
            <a:ext cx="10058400" cy="4340812"/>
          </a:xfrm>
        </p:spPr>
        <p:txBody>
          <a:bodyPr>
            <a:normAutofit lnSpcReduction="10000"/>
          </a:bodyPr>
          <a:lstStyle/>
          <a:p>
            <a:r>
              <a:rPr lang="cs-CZ" altLang="cs-CZ" sz="3600" dirty="0">
                <a:latin typeface="Garamond" panose="02020404030301010803" pitchFamily="18" charset="0"/>
              </a:rPr>
              <a:t>absolventi</a:t>
            </a:r>
          </a:p>
          <a:p>
            <a:r>
              <a:rPr lang="cs-CZ" altLang="cs-CZ" sz="3600" dirty="0">
                <a:latin typeface="Garamond" panose="02020404030301010803" pitchFamily="18" charset="0"/>
              </a:rPr>
              <a:t>ženy</a:t>
            </a:r>
          </a:p>
          <a:p>
            <a:r>
              <a:rPr lang="cs-CZ" altLang="cs-CZ" sz="3600" dirty="0">
                <a:latin typeface="Garamond" panose="02020404030301010803" pitchFamily="18" charset="0"/>
              </a:rPr>
              <a:t>starší lidé </a:t>
            </a:r>
          </a:p>
          <a:p>
            <a:r>
              <a:rPr lang="cs-CZ" altLang="cs-CZ" sz="3600" dirty="0" smtClean="0">
                <a:latin typeface="Garamond" panose="02020404030301010803" pitchFamily="18" charset="0"/>
              </a:rPr>
              <a:t>ženy po mateřské</a:t>
            </a:r>
            <a:endParaRPr lang="cs-CZ" altLang="cs-CZ" sz="3600" dirty="0">
              <a:latin typeface="Garamond" panose="02020404030301010803" pitchFamily="18" charset="0"/>
            </a:endParaRPr>
          </a:p>
          <a:p>
            <a:r>
              <a:rPr lang="cs-CZ" altLang="cs-CZ" sz="3600" dirty="0">
                <a:latin typeface="Garamond" panose="02020404030301010803" pitchFamily="18" charset="0"/>
              </a:rPr>
              <a:t>lidé se zdravotním postižením</a:t>
            </a:r>
          </a:p>
          <a:p>
            <a:r>
              <a:rPr lang="cs-CZ" altLang="cs-CZ" sz="3600" dirty="0">
                <a:latin typeface="Garamond" panose="02020404030301010803" pitchFamily="18" charset="0"/>
              </a:rPr>
              <a:t>lidé bez kvalifikace</a:t>
            </a:r>
          </a:p>
          <a:p>
            <a:r>
              <a:rPr lang="cs-CZ" altLang="cs-CZ" sz="3600" dirty="0">
                <a:latin typeface="Garamond" panose="02020404030301010803" pitchFamily="18" charset="0"/>
              </a:rPr>
              <a:t>romské etnikum</a:t>
            </a:r>
          </a:p>
          <a:p>
            <a:endParaRPr lang="cs-CZ" altLang="cs-CZ" dirty="0">
              <a:latin typeface="Garamond" panose="02020404030301010803" pitchFamily="18" charset="0"/>
            </a:endParaRPr>
          </a:p>
          <a:p>
            <a:endParaRPr lang="cs-CZ" altLang="cs-CZ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53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Definice nezaměstnanosti je založena: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na dělení obyvatelstva na ekonomicky aktivní a ekonomicky neaktivní </a:t>
            </a:r>
            <a:r>
              <a:rPr lang="cs-CZ" sz="2400" dirty="0" smtClean="0"/>
              <a:t>obyvatelstvo:</a:t>
            </a:r>
          </a:p>
          <a:p>
            <a:endParaRPr lang="cs-CZ" sz="2400" dirty="0"/>
          </a:p>
          <a:p>
            <a:r>
              <a:rPr lang="cs-CZ" sz="2400" b="1" dirty="0" smtClean="0"/>
              <a:t>Ekonomicky </a:t>
            </a:r>
            <a:r>
              <a:rPr lang="cs-CZ" sz="2400" b="1" dirty="0"/>
              <a:t>aktivní </a:t>
            </a:r>
            <a:r>
              <a:rPr lang="cs-CZ" sz="2400" dirty="0" smtClean="0"/>
              <a:t>= lidé, kteří jsou </a:t>
            </a:r>
            <a:r>
              <a:rPr lang="cs-CZ" sz="2400" dirty="0"/>
              <a:t>zaměstnáni a nezaměstnaní, ale práci si aktivně hledají nebo čekají, až do ní budou moci po nějakém časovém období nastoupit. </a:t>
            </a:r>
            <a:endParaRPr lang="cs-CZ" sz="2400" dirty="0" smtClean="0"/>
          </a:p>
          <a:p>
            <a:endParaRPr lang="cs-CZ" sz="2400" dirty="0" smtClean="0"/>
          </a:p>
          <a:p>
            <a:r>
              <a:rPr lang="cs-CZ" sz="2400" b="1" dirty="0" smtClean="0"/>
              <a:t>Ekonomicky </a:t>
            </a:r>
            <a:r>
              <a:rPr lang="cs-CZ" sz="2400" b="1" dirty="0"/>
              <a:t>neaktivní </a:t>
            </a:r>
            <a:r>
              <a:rPr lang="cs-CZ" sz="2400" dirty="0" smtClean="0"/>
              <a:t>= lidé</a:t>
            </a:r>
            <a:r>
              <a:rPr lang="cs-CZ" sz="2400" dirty="0"/>
              <a:t>, kteří práci nemají a ani si práci nehledají. </a:t>
            </a:r>
          </a:p>
        </p:txBody>
      </p:sp>
    </p:spTree>
    <p:extLst>
      <p:ext uri="{BB962C8B-B14F-4D97-AF65-F5344CB8AC3E}">
        <p14:creationId xmlns:p14="http://schemas.microsoft.com/office/powerpoint/2010/main" val="207741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TYPY NEZAMĚSTNANOSTI ?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204" y="2014194"/>
            <a:ext cx="4341962" cy="461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06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/>
              <a:t>TYPY NEZAMĚSTNANOSTI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030" y="2014194"/>
            <a:ext cx="10058400" cy="39319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altLang="cs-CZ" sz="3200" dirty="0" smtClean="0">
                <a:latin typeface="Garamond" panose="02020404030301010803" pitchFamily="18" charset="0"/>
              </a:rPr>
              <a:t>     Dobrovolná   x  Nedobrovolná</a:t>
            </a:r>
          </a:p>
          <a:p>
            <a:pPr marL="514350" indent="-514350" algn="ctr">
              <a:buFont typeface="+mj-lt"/>
              <a:buAutoNum type="arabicPeriod"/>
            </a:pPr>
            <a:endParaRPr lang="cs-CZ" altLang="cs-CZ" sz="3200" dirty="0">
              <a:latin typeface="Garamond" panose="02020404030301010803" pitchFamily="18" charset="0"/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cs-CZ" altLang="cs-CZ" sz="3200" dirty="0" smtClean="0">
                <a:latin typeface="Garamond" panose="02020404030301010803" pitchFamily="18" charset="0"/>
              </a:rPr>
              <a:t>Frikční</a:t>
            </a:r>
            <a:endParaRPr lang="cs-CZ" altLang="cs-CZ" sz="3200" dirty="0">
              <a:latin typeface="Garamond" panose="02020404030301010803" pitchFamily="18" charset="0"/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cs-CZ" altLang="cs-CZ" sz="3200" dirty="0" smtClean="0">
                <a:latin typeface="Garamond" panose="02020404030301010803" pitchFamily="18" charset="0"/>
              </a:rPr>
              <a:t>Sezónní</a:t>
            </a:r>
            <a:endParaRPr lang="cs-CZ" altLang="cs-CZ" sz="3200" dirty="0">
              <a:latin typeface="Garamond" panose="02020404030301010803" pitchFamily="18" charset="0"/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cs-CZ" altLang="cs-CZ" sz="3200" dirty="0" smtClean="0">
                <a:latin typeface="Garamond" panose="02020404030301010803" pitchFamily="18" charset="0"/>
              </a:rPr>
              <a:t>Cyklická</a:t>
            </a:r>
            <a:endParaRPr lang="cs-CZ" altLang="cs-CZ" sz="3200" dirty="0">
              <a:latin typeface="Garamond" panose="02020404030301010803" pitchFamily="18" charset="0"/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cs-CZ" altLang="cs-CZ" sz="3200" dirty="0" smtClean="0">
                <a:latin typeface="Garamond" panose="02020404030301010803" pitchFamily="18" charset="0"/>
              </a:rPr>
              <a:t>Strukturální</a:t>
            </a:r>
            <a:endParaRPr lang="cs-CZ" altLang="cs-CZ" sz="3200" dirty="0">
              <a:latin typeface="Garamond" panose="02020404030301010803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cs-CZ" altLang="cs-CZ" sz="3200" dirty="0">
              <a:latin typeface="Garamond" panose="02020404030301010803" pitchFamily="18" charset="0"/>
            </a:endParaRPr>
          </a:p>
          <a:p>
            <a:endParaRPr lang="cs-CZ" altLang="cs-CZ" sz="3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20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Činitelé ovlivňující NH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9947" y="2103120"/>
            <a:ext cx="10685253" cy="3931920"/>
          </a:xfrm>
        </p:spPr>
        <p:txBody>
          <a:bodyPr>
            <a:normAutofit lnSpcReduction="10000"/>
          </a:bodyPr>
          <a:lstStyle/>
          <a:p>
            <a:pPr marL="342900" indent="-342900">
              <a:buAutoNum type="arabicPeriod"/>
            </a:pPr>
            <a:r>
              <a:rPr lang="cs-CZ" sz="2800" b="1" dirty="0" smtClean="0"/>
              <a:t>Přírodní </a:t>
            </a:r>
            <a:r>
              <a:rPr lang="cs-CZ" sz="2800" b="1" dirty="0"/>
              <a:t>bohatství </a:t>
            </a:r>
            <a:r>
              <a:rPr lang="cs-CZ" sz="2800" dirty="0"/>
              <a:t>(</a:t>
            </a:r>
            <a:r>
              <a:rPr lang="cs-CZ" sz="2800" dirty="0" smtClean="0"/>
              <a:t>nerostné suroviny,</a:t>
            </a:r>
          </a:p>
          <a:p>
            <a:pPr marL="0" indent="0">
              <a:buNone/>
            </a:pPr>
            <a:r>
              <a:rPr lang="cs-CZ" sz="2800" dirty="0" smtClean="0"/>
              <a:t>zemědělská půda, voda, klima)</a:t>
            </a:r>
            <a:r>
              <a:rPr lang="cs-CZ" sz="2800" b="1" dirty="0" smtClean="0"/>
              <a:t> </a:t>
            </a:r>
          </a:p>
          <a:p>
            <a:pPr marL="0" indent="0">
              <a:buNone/>
            </a:pPr>
            <a:r>
              <a:rPr lang="cs-CZ" sz="2800" b="1" dirty="0" smtClean="0"/>
              <a:t>2. Obyvatelstvo </a:t>
            </a:r>
            <a:r>
              <a:rPr lang="cs-CZ" sz="2800" dirty="0" smtClean="0"/>
              <a:t>(počet</a:t>
            </a:r>
            <a:r>
              <a:rPr lang="cs-CZ" sz="2800" dirty="0"/>
              <a:t>, vzdělání, </a:t>
            </a:r>
            <a:r>
              <a:rPr lang="cs-CZ" sz="2800" dirty="0" smtClean="0"/>
              <a:t>věk, struktura, </a:t>
            </a:r>
          </a:p>
          <a:p>
            <a:pPr marL="0" indent="0">
              <a:buNone/>
            </a:pPr>
            <a:r>
              <a:rPr lang="cs-CZ" sz="2800" dirty="0" smtClean="0"/>
              <a:t>kulturní úroveň)</a:t>
            </a:r>
            <a:endParaRPr lang="cs-CZ" sz="2800" dirty="0"/>
          </a:p>
          <a:p>
            <a:pPr marL="0" indent="0">
              <a:buNone/>
            </a:pPr>
            <a:r>
              <a:rPr lang="cs-CZ" sz="2800" b="1" dirty="0" smtClean="0"/>
              <a:t>3. Politický </a:t>
            </a:r>
            <a:r>
              <a:rPr lang="cs-CZ" sz="2800" b="1" dirty="0"/>
              <a:t>a ekonomický </a:t>
            </a:r>
            <a:r>
              <a:rPr lang="cs-CZ" sz="2800" b="1" dirty="0" smtClean="0"/>
              <a:t>systém </a:t>
            </a:r>
            <a:r>
              <a:rPr lang="cs-CZ" sz="2800" dirty="0" smtClean="0"/>
              <a:t>(vláda</a:t>
            </a:r>
            <a:r>
              <a:rPr lang="cs-CZ" sz="2800" dirty="0"/>
              <a:t>, </a:t>
            </a:r>
            <a:endParaRPr lang="cs-CZ" sz="2800" dirty="0" smtClean="0"/>
          </a:p>
          <a:p>
            <a:pPr marL="0" indent="0">
              <a:buNone/>
            </a:pPr>
            <a:r>
              <a:rPr lang="cs-CZ" sz="2800" dirty="0" smtClean="0"/>
              <a:t>ministerstva</a:t>
            </a:r>
            <a:r>
              <a:rPr lang="cs-CZ" sz="2800" dirty="0"/>
              <a:t>, zákony, </a:t>
            </a:r>
            <a:r>
              <a:rPr lang="cs-CZ" sz="2800" dirty="0" smtClean="0"/>
              <a:t>vyhlášky</a:t>
            </a:r>
            <a:r>
              <a:rPr lang="cs-CZ" sz="2800" dirty="0"/>
              <a:t>, podmínky pro </a:t>
            </a:r>
            <a:r>
              <a:rPr lang="cs-CZ" sz="2800" dirty="0" smtClean="0"/>
              <a:t>podnikání…)</a:t>
            </a:r>
          </a:p>
          <a:p>
            <a:pPr marL="0" indent="0">
              <a:buNone/>
            </a:pPr>
            <a:r>
              <a:rPr lang="cs-CZ" sz="2800" b="1" dirty="0" smtClean="0"/>
              <a:t>4. Národní </a:t>
            </a:r>
            <a:r>
              <a:rPr lang="cs-CZ" sz="2800" b="1" dirty="0"/>
              <a:t>bohatství </a:t>
            </a:r>
            <a:r>
              <a:rPr lang="cs-CZ" sz="2800" dirty="0"/>
              <a:t>(</a:t>
            </a:r>
            <a:r>
              <a:rPr lang="cs-CZ" sz="2800" dirty="0" smtClean="0"/>
              <a:t>vše</a:t>
            </a:r>
            <a:r>
              <a:rPr lang="cs-CZ" sz="2800" dirty="0"/>
              <a:t>, co bylo vytvořeno v minulosti – stavby, silnice,    dálnice, vynálezy</a:t>
            </a:r>
            <a:r>
              <a:rPr lang="cs-CZ" sz="2800" dirty="0" smtClean="0"/>
              <a:t>…)</a:t>
            </a:r>
            <a:endParaRPr lang="cs-CZ" sz="28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l="39764" t="45912" r="39859" b="16352"/>
          <a:stretch/>
        </p:blipFill>
        <p:spPr>
          <a:xfrm>
            <a:off x="8876581" y="250527"/>
            <a:ext cx="3096883" cy="322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2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800" y="810883"/>
            <a:ext cx="10058400" cy="52241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/>
              <a:t>1. Dobrovolná</a:t>
            </a:r>
            <a:r>
              <a:rPr lang="cs-CZ" sz="2800" dirty="0" smtClean="0"/>
              <a:t> </a:t>
            </a:r>
          </a:p>
          <a:p>
            <a:pPr marL="0" indent="0">
              <a:buNone/>
            </a:pPr>
            <a:r>
              <a:rPr lang="cs-CZ" sz="2800" dirty="0" smtClean="0"/>
              <a:t>– </a:t>
            </a:r>
            <a:r>
              <a:rPr lang="cs-CZ" sz="2800" dirty="0"/>
              <a:t>lidé nemají potřebu pracovat, preferují volný čas, </a:t>
            </a:r>
            <a:endParaRPr lang="cs-CZ" sz="2800" dirty="0" smtClean="0"/>
          </a:p>
          <a:p>
            <a:pPr marL="0" indent="0">
              <a:buNone/>
            </a:pPr>
            <a:r>
              <a:rPr lang="cs-CZ" sz="2800" b="1" dirty="0" smtClean="0"/>
              <a:t>2. Nedobrovolná</a:t>
            </a:r>
            <a:r>
              <a:rPr lang="cs-CZ" sz="2800" dirty="0" smtClean="0"/>
              <a:t> </a:t>
            </a:r>
          </a:p>
          <a:p>
            <a:pPr marL="0" indent="0">
              <a:buNone/>
            </a:pPr>
            <a:r>
              <a:rPr lang="cs-CZ" sz="2800" dirty="0" smtClean="0"/>
              <a:t>– </a:t>
            </a:r>
            <a:r>
              <a:rPr lang="cs-CZ" sz="2800" dirty="0"/>
              <a:t>lidé chtějí a potřebují pracovat, ale nejsou schopni práci nelézt. </a:t>
            </a:r>
            <a:endParaRPr lang="cs-CZ" sz="2800" dirty="0" smtClean="0"/>
          </a:p>
          <a:p>
            <a:pPr marL="0" indent="0">
              <a:buNone/>
            </a:pPr>
            <a:r>
              <a:rPr lang="cs-CZ" sz="2800" dirty="0" smtClean="0"/>
              <a:t>Aktivní </a:t>
            </a:r>
            <a:r>
              <a:rPr lang="cs-CZ" sz="2800" dirty="0"/>
              <a:t>úsilí při hledání zaměstnání musí být nezaměstnaný schopen prokázat, tzn. být pravidelně ve styku s úřadem práce, musí doložit odpovědi na inzeráty při hledání, prokázat navštívené firmy, kde se ucházel o práci, apod. </a:t>
            </a:r>
          </a:p>
        </p:txBody>
      </p:sp>
    </p:spTree>
    <p:extLst>
      <p:ext uri="{BB962C8B-B14F-4D97-AF65-F5344CB8AC3E}">
        <p14:creationId xmlns:p14="http://schemas.microsoft.com/office/powerpoint/2010/main" val="352981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799" y="357922"/>
            <a:ext cx="10058400" cy="13716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cs-CZ" sz="4000" b="1" u="sng" dirty="0" smtClean="0"/>
              <a:t>Typy nezaměstnanosti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487" y="1975449"/>
            <a:ext cx="11179833" cy="4416725"/>
          </a:xfrm>
        </p:spPr>
        <p:txBody>
          <a:bodyPr>
            <a:normAutofit/>
          </a:bodyPr>
          <a:lstStyle/>
          <a:p>
            <a:pPr marL="514350" indent="-514350" eaLnBrk="1" hangingPunct="1">
              <a:buFont typeface="Wingdings" panose="05000000000000000000" pitchFamily="2" charset="2"/>
              <a:buAutoNum type="arabicPeriod"/>
              <a:defRPr/>
            </a:pPr>
            <a:r>
              <a:rPr lang="cs-CZ" sz="3200" b="1" u="sng" dirty="0" smtClean="0"/>
              <a:t>Frikční </a:t>
            </a:r>
          </a:p>
          <a:p>
            <a:pPr>
              <a:defRPr/>
            </a:pPr>
            <a:r>
              <a:rPr lang="cs-CZ" sz="3600" dirty="0" smtClean="0"/>
              <a:t>nejčastější typ nezaměstnanosti</a:t>
            </a:r>
          </a:p>
          <a:p>
            <a:pPr>
              <a:defRPr/>
            </a:pPr>
            <a:r>
              <a:rPr lang="cs-CZ" sz="3600" dirty="0"/>
              <a:t>vzniká díky pohybu lidí mezi pracovními místy, po ukončení školy, po mateřské dovolené, apod. </a:t>
            </a:r>
            <a:endParaRPr lang="cs-CZ" sz="3600" dirty="0" smtClean="0"/>
          </a:p>
          <a:p>
            <a:pPr>
              <a:defRPr/>
            </a:pPr>
            <a:r>
              <a:rPr lang="cs-CZ" sz="3600" dirty="0" smtClean="0"/>
              <a:t>Jedná </a:t>
            </a:r>
            <a:r>
              <a:rPr lang="cs-CZ" sz="3600" dirty="0"/>
              <a:t>se o krátkodobou nezaměstnanost. </a:t>
            </a:r>
            <a:endParaRPr lang="cs-CZ" sz="3600" dirty="0" smtClean="0"/>
          </a:p>
          <a:p>
            <a:pPr>
              <a:defRPr/>
            </a:pPr>
            <a:r>
              <a:rPr lang="cs-CZ" sz="3600" dirty="0" smtClean="0"/>
              <a:t>pro </a:t>
            </a:r>
            <a:r>
              <a:rPr lang="cs-CZ" sz="3600" dirty="0"/>
              <a:t>ekonomiku neznamená závažnější </a:t>
            </a:r>
            <a:r>
              <a:rPr lang="cs-CZ" sz="3600" dirty="0" smtClean="0"/>
              <a:t>problém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09792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0717" y="526211"/>
            <a:ext cx="10895162" cy="5779698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cs-CZ" sz="3200" b="1" u="sng" dirty="0" smtClean="0"/>
              <a:t>2. Strukturální</a:t>
            </a:r>
          </a:p>
          <a:p>
            <a:pPr>
              <a:defRPr/>
            </a:pPr>
            <a:r>
              <a:rPr lang="cs-CZ" sz="3200" dirty="0" smtClean="0"/>
              <a:t> některá odvětví se dostávají do útlumu (těžební průmysl, strojírenství) a tím lidé přicházejí o práci</a:t>
            </a:r>
          </a:p>
          <a:p>
            <a:pPr>
              <a:defRPr/>
            </a:pPr>
            <a:r>
              <a:rPr lang="cs-CZ" sz="3200" dirty="0" smtClean="0"/>
              <a:t>Anebo naopak jiná odvětví </a:t>
            </a:r>
            <a:r>
              <a:rPr lang="cs-CZ" sz="3200" dirty="0"/>
              <a:t>jsou ve fázi rozvoje a pracovní sílu potřebují </a:t>
            </a:r>
          </a:p>
          <a:p>
            <a:pPr>
              <a:defRPr/>
            </a:pPr>
            <a:endParaRPr lang="cs-CZ" sz="3200" dirty="0" smtClean="0"/>
          </a:p>
          <a:p>
            <a:pPr>
              <a:defRPr/>
            </a:pPr>
            <a:r>
              <a:rPr lang="cs-CZ" sz="3200" dirty="0"/>
              <a:t> </a:t>
            </a:r>
            <a:r>
              <a:rPr lang="cs-CZ" sz="3200" dirty="0" smtClean="0"/>
              <a:t>řešení: rekvalifikace</a:t>
            </a:r>
          </a:p>
          <a:p>
            <a:pPr>
              <a:defRPr/>
            </a:pPr>
            <a:endParaRPr lang="cs-CZ" sz="3200" dirty="0"/>
          </a:p>
          <a:p>
            <a:pPr>
              <a:defRPr/>
            </a:pPr>
            <a:endParaRPr lang="cs-CZ" sz="3200" dirty="0"/>
          </a:p>
          <a:p>
            <a:pPr>
              <a:defRPr/>
            </a:pPr>
            <a:endParaRPr lang="cs-CZ" sz="3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038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0717" y="526211"/>
            <a:ext cx="10895162" cy="5779698"/>
          </a:xfrm>
        </p:spPr>
        <p:txBody>
          <a:bodyPr>
            <a:normAutofit fontScale="92500" lnSpcReduction="20000"/>
          </a:bodyPr>
          <a:lstStyle/>
          <a:p>
            <a:pPr>
              <a:buNone/>
              <a:defRPr/>
            </a:pPr>
            <a:r>
              <a:rPr lang="cs-CZ" sz="3200" b="1" u="sng" dirty="0" smtClean="0"/>
              <a:t>2. Strukturální</a:t>
            </a:r>
          </a:p>
          <a:p>
            <a:pPr>
              <a:defRPr/>
            </a:pPr>
            <a:r>
              <a:rPr lang="cs-CZ" sz="3200" dirty="0" smtClean="0"/>
              <a:t>Způsoben díky </a:t>
            </a:r>
            <a:r>
              <a:rPr lang="cs-CZ" sz="3200" dirty="0"/>
              <a:t>nesouladu mezi nabídkou a poptávkou po konkrétních profesích. </a:t>
            </a:r>
            <a:endParaRPr lang="cs-CZ" sz="3200" dirty="0" smtClean="0"/>
          </a:p>
          <a:p>
            <a:pPr>
              <a:defRPr/>
            </a:pPr>
            <a:r>
              <a:rPr lang="cs-CZ" sz="3200" dirty="0"/>
              <a:t>některé odvětví se dostává do útlumu a lidé přicházejí o práci, naopak jiné jsou ve fázi rozvoje a pracovní sílu potřebují </a:t>
            </a:r>
            <a:endParaRPr lang="cs-CZ" sz="3200" dirty="0" smtClean="0"/>
          </a:p>
          <a:p>
            <a:pPr>
              <a:defRPr/>
            </a:pPr>
            <a:r>
              <a:rPr lang="cs-CZ" sz="3200" dirty="0" smtClean="0"/>
              <a:t>Zde </a:t>
            </a:r>
            <a:r>
              <a:rPr lang="cs-CZ" sz="3200" dirty="0"/>
              <a:t>je optimálním řešením rekvalifikace. </a:t>
            </a:r>
          </a:p>
          <a:p>
            <a:pPr>
              <a:defRPr/>
            </a:pPr>
            <a:r>
              <a:rPr lang="cs-CZ" sz="3200" dirty="0" smtClean="0"/>
              <a:t>Týká se např. </a:t>
            </a:r>
            <a:r>
              <a:rPr lang="cs-CZ" sz="3200" b="1" dirty="0"/>
              <a:t>regionů orientovaných na těžbu</a:t>
            </a:r>
            <a:r>
              <a:rPr lang="cs-CZ" sz="3200" dirty="0"/>
              <a:t>, kde byli převážně pracovníci školení na důlní činnost, která je velice specifická, tedy pro jiné obory málo využitelná. </a:t>
            </a:r>
            <a:endParaRPr lang="cs-CZ" sz="3200" dirty="0" smtClean="0"/>
          </a:p>
          <a:p>
            <a:pPr>
              <a:defRPr/>
            </a:pPr>
            <a:r>
              <a:rPr lang="cs-CZ" sz="3200" dirty="0" smtClean="0"/>
              <a:t>V</a:t>
            </a:r>
            <a:r>
              <a:rPr lang="cs-CZ" sz="3200" dirty="0"/>
              <a:t> situaci, kdy dojde k v tomto regionu k útlumu těžby, tito pracovníci přijdou o práci a jejich kvalifikace jim neumožňuje získat práci v jiném oboru</a:t>
            </a:r>
            <a:r>
              <a:rPr lang="cs-CZ" sz="3200" dirty="0" smtClean="0"/>
              <a:t>.</a:t>
            </a:r>
          </a:p>
          <a:p>
            <a:pPr>
              <a:defRPr/>
            </a:pPr>
            <a:endParaRPr lang="cs-CZ" sz="3200" dirty="0"/>
          </a:p>
          <a:p>
            <a:pPr>
              <a:defRPr/>
            </a:pPr>
            <a:endParaRPr lang="cs-CZ" sz="3200" dirty="0"/>
          </a:p>
          <a:p>
            <a:pPr>
              <a:defRPr/>
            </a:pPr>
            <a:endParaRPr lang="cs-CZ" sz="3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427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800" y="767751"/>
            <a:ext cx="10492596" cy="5267289"/>
          </a:xfrm>
        </p:spPr>
        <p:txBody>
          <a:bodyPr>
            <a:normAutofit lnSpcReduction="10000"/>
          </a:bodyPr>
          <a:lstStyle/>
          <a:p>
            <a:pPr>
              <a:buNone/>
              <a:defRPr/>
            </a:pPr>
            <a:r>
              <a:rPr lang="cs-CZ" sz="4400" b="1" u="sng" dirty="0" smtClean="0"/>
              <a:t>3. Cyklická </a:t>
            </a:r>
            <a:r>
              <a:rPr lang="cs-CZ" sz="4400" b="1" u="sng" dirty="0"/>
              <a:t>nezaměstnanost</a:t>
            </a:r>
          </a:p>
          <a:p>
            <a:pPr>
              <a:defRPr/>
            </a:pPr>
            <a:r>
              <a:rPr lang="cs-CZ" sz="4400" dirty="0"/>
              <a:t>Souvisí s vývojem hospodářského cyklu. </a:t>
            </a:r>
            <a:endParaRPr lang="cs-CZ" sz="4400" dirty="0" smtClean="0"/>
          </a:p>
          <a:p>
            <a:pPr>
              <a:defRPr/>
            </a:pPr>
            <a:r>
              <a:rPr lang="cs-CZ" sz="4400" dirty="0" smtClean="0"/>
              <a:t>V</a:t>
            </a:r>
            <a:r>
              <a:rPr lang="cs-CZ" sz="4400" dirty="0"/>
              <a:t> případě kdy se ekonomika nachází v recesi, míra nezaměstnanosti roste a analogicky pokud ekonomika roste, míra nezaměstnanosti se snižuje.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719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800" y="897147"/>
            <a:ext cx="10058400" cy="513789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cs-CZ" sz="4000" b="1" dirty="0" smtClean="0"/>
              <a:t>4. Sezonní nezaměstnanost</a:t>
            </a:r>
          </a:p>
          <a:p>
            <a:pPr marL="0" indent="0">
              <a:buNone/>
              <a:defRPr/>
            </a:pPr>
            <a:endParaRPr lang="cs-CZ" sz="4000" b="1" dirty="0" smtClean="0"/>
          </a:p>
          <a:p>
            <a:pPr>
              <a:defRPr/>
            </a:pPr>
            <a:r>
              <a:rPr lang="cs-CZ" sz="4000" dirty="0"/>
              <a:t> </a:t>
            </a:r>
            <a:r>
              <a:rPr lang="cs-CZ" sz="4000" dirty="0" smtClean="0"/>
              <a:t>Sezónní práce jsou poptávány nerovnoměrně během kalendářního roku</a:t>
            </a:r>
          </a:p>
          <a:p>
            <a:pPr>
              <a:defRPr/>
            </a:pPr>
            <a:r>
              <a:rPr lang="cs-CZ" sz="4000" dirty="0" smtClean="0"/>
              <a:t>Např. stavebnictví, zemědělství, turistický ruch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02919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/>
              <a:t>Na trhu práce mohou nastat následující situace: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8208" t="36100" r="23443" b="14464"/>
          <a:stretch/>
        </p:blipFill>
        <p:spPr>
          <a:xfrm>
            <a:off x="1595388" y="2103120"/>
            <a:ext cx="9001223" cy="366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62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800" y="905774"/>
            <a:ext cx="10058400" cy="5129266"/>
          </a:xfrm>
        </p:spPr>
        <p:txBody>
          <a:bodyPr>
            <a:noAutofit/>
          </a:bodyPr>
          <a:lstStyle/>
          <a:p>
            <a:r>
              <a:rPr lang="cs-CZ" sz="2800" b="1" dirty="0"/>
              <a:t>R</a:t>
            </a:r>
            <a:r>
              <a:rPr lang="cs-CZ" sz="2800" b="1" dirty="0" smtClean="0"/>
              <a:t>ovnost </a:t>
            </a:r>
            <a:r>
              <a:rPr lang="cs-CZ" sz="2800" b="1" dirty="0"/>
              <a:t>nabídky a poptávky </a:t>
            </a:r>
            <a:r>
              <a:rPr lang="cs-CZ" sz="2800" dirty="0"/>
              <a:t>– všichni, kteří chtějí za danou mzdu pracovat, získají práci, firmy nakoupí tolik práce, kolik při dané mzdě poptávají. Tato rovnost nastává při rovnovážné mzdě. </a:t>
            </a:r>
            <a:endParaRPr lang="cs-CZ" sz="2800" dirty="0" smtClean="0"/>
          </a:p>
          <a:p>
            <a:r>
              <a:rPr lang="cs-CZ" sz="2800" b="1" dirty="0"/>
              <a:t>P</a:t>
            </a:r>
            <a:r>
              <a:rPr lang="cs-CZ" sz="2800" b="1" dirty="0" smtClean="0"/>
              <a:t>řevis </a:t>
            </a:r>
            <a:r>
              <a:rPr lang="cs-CZ" sz="2800" b="1" dirty="0"/>
              <a:t>poptávky </a:t>
            </a:r>
            <a:r>
              <a:rPr lang="cs-CZ" sz="2800" dirty="0"/>
              <a:t>– poptávku představují firmy, které by nakoupily více práce, ale za tak nízké mzdy ji nemohou sehnat. Tento okamžik nastává, když je mzda nižší než rovnovážná. </a:t>
            </a:r>
            <a:endParaRPr lang="cs-CZ" sz="2800" dirty="0" smtClean="0"/>
          </a:p>
          <a:p>
            <a:r>
              <a:rPr lang="cs-CZ" sz="2800" b="1" dirty="0"/>
              <a:t>P</a:t>
            </a:r>
            <a:r>
              <a:rPr lang="cs-CZ" sz="2800" b="1" dirty="0" smtClean="0"/>
              <a:t>řevis </a:t>
            </a:r>
            <a:r>
              <a:rPr lang="cs-CZ" sz="2800" b="1" dirty="0"/>
              <a:t>nabídky </a:t>
            </a:r>
            <a:r>
              <a:rPr lang="cs-CZ" sz="2800" dirty="0"/>
              <a:t>– nabídku představují lidé (domácnosti), kteří nabízí svou práci, avšak část této práce zůstává firmami nevyužita – vzniká nezaměstnanost. Tento stav nastává, když jsou vyšší mzdy než mzda rovnovážná. </a:t>
            </a:r>
          </a:p>
        </p:txBody>
      </p:sp>
    </p:spTree>
    <p:extLst>
      <p:ext uri="{BB962C8B-B14F-4D97-AF65-F5344CB8AC3E}">
        <p14:creationId xmlns:p14="http://schemas.microsoft.com/office/powerpoint/2010/main" val="387939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Měření nedobrovolné nezaměstnanosti: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4254548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r>
              <a:rPr lang="cs-CZ" sz="2400" b="1" dirty="0" smtClean="0"/>
              <a:t>V </a:t>
            </a:r>
            <a:r>
              <a:rPr lang="cs-CZ" sz="2400" b="1" dirty="0"/>
              <a:t>ČR měří nezaměstnanost: </a:t>
            </a:r>
            <a:endParaRPr lang="cs-CZ" sz="2400" b="1" dirty="0" smtClean="0"/>
          </a:p>
          <a:p>
            <a:pPr marL="0" indent="0">
              <a:buNone/>
            </a:pPr>
            <a:endParaRPr lang="cs-CZ" sz="2400" b="1" dirty="0"/>
          </a:p>
          <a:p>
            <a:r>
              <a:rPr lang="cs-CZ" sz="2400" b="1" dirty="0" smtClean="0"/>
              <a:t>Ministerstvo </a:t>
            </a:r>
            <a:r>
              <a:rPr lang="cs-CZ" sz="2400" b="1" dirty="0"/>
              <a:t>práce a sociálních věcí (MPSV) </a:t>
            </a:r>
            <a:r>
              <a:rPr lang="cs-CZ" sz="2400" dirty="0"/>
              <a:t>– sleduje tzv. registrovanou nezaměstnanost podle úřadů </a:t>
            </a:r>
            <a:r>
              <a:rPr lang="cs-CZ" sz="2400" dirty="0" smtClean="0"/>
              <a:t>práce</a:t>
            </a:r>
          </a:p>
          <a:p>
            <a:r>
              <a:rPr lang="cs-CZ" sz="2400" b="1" dirty="0" smtClean="0"/>
              <a:t>Český </a:t>
            </a:r>
            <a:r>
              <a:rPr lang="cs-CZ" sz="2400" b="1" dirty="0"/>
              <a:t>statistický úřad </a:t>
            </a:r>
            <a:r>
              <a:rPr lang="cs-CZ" sz="2400" dirty="0"/>
              <a:t>– provádí šetření v terénu (dotazováním občanů, to má svá přesně stanovená kritéria a podmínky).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9127" t="50944" r="5967" b="30943"/>
          <a:stretch/>
        </p:blipFill>
        <p:spPr>
          <a:xfrm>
            <a:off x="596042" y="1960019"/>
            <a:ext cx="11127255" cy="133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67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426934"/>
            <a:ext cx="100584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Stát nezaměstnanost sleduje a pomáhá ji řešit: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3600" b="1" dirty="0"/>
              <a:t>A</a:t>
            </a:r>
            <a:r>
              <a:rPr lang="cs-CZ" sz="3600" b="1" dirty="0" smtClean="0"/>
              <a:t>ktivní </a:t>
            </a:r>
            <a:r>
              <a:rPr lang="cs-CZ" sz="3600" b="1" dirty="0"/>
              <a:t>opatření </a:t>
            </a:r>
            <a:r>
              <a:rPr lang="cs-CZ" sz="3600" dirty="0"/>
              <a:t>– rekvalifikační kurzy, podpora vzniku nových pracovních míst, zaměstnávání absolventů škol, daňové úlevy při zaměstnání zdravotně postižených, aj. 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3600" b="1" dirty="0" smtClean="0"/>
              <a:t>Pasivní </a:t>
            </a:r>
            <a:r>
              <a:rPr lang="cs-CZ" sz="3600" b="1" dirty="0"/>
              <a:t>opatření </a:t>
            </a:r>
            <a:r>
              <a:rPr lang="cs-CZ" sz="3600" dirty="0"/>
              <a:t>– podpora v nezaměstnanosti ze státního rozpočtu.</a:t>
            </a:r>
          </a:p>
        </p:txBody>
      </p:sp>
    </p:spTree>
    <p:extLst>
      <p:ext uri="{BB962C8B-B14F-4D97-AF65-F5344CB8AC3E}">
        <p14:creationId xmlns:p14="http://schemas.microsoft.com/office/powerpoint/2010/main" val="297895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Sektory NH</a:t>
            </a:r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0873" t="33333" r="21038" b="8428"/>
          <a:stretch/>
        </p:blipFill>
        <p:spPr>
          <a:xfrm>
            <a:off x="2244305" y="2014194"/>
            <a:ext cx="7703389" cy="434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61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70624" y="-155275"/>
            <a:ext cx="10650747" cy="1893424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sz="4000" dirty="0" smtClean="0"/>
              <a:t>Jak </a:t>
            </a:r>
            <a:r>
              <a:rPr lang="cs-CZ" sz="4000" dirty="0"/>
              <a:t>vypadá průběh hledání zaměstnání?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4656" y="4113508"/>
            <a:ext cx="10058400" cy="3700731"/>
          </a:xfrm>
        </p:spPr>
        <p:txBody>
          <a:bodyPr>
            <a:noAutofit/>
          </a:bodyPr>
          <a:lstStyle/>
          <a:p>
            <a:pPr lvl="1" algn="ctr" eaLnBrk="1" hangingPunct="1">
              <a:buFontTx/>
              <a:buNone/>
              <a:defRPr/>
            </a:pPr>
            <a:endParaRPr lang="cs-CZ" sz="2400" dirty="0"/>
          </a:p>
          <a:p>
            <a:pPr algn="ctr" eaLnBrk="1" hangingPunct="1">
              <a:defRPr/>
            </a:pPr>
            <a:r>
              <a:rPr lang="cs-CZ" sz="2400" b="1" u="sng" dirty="0"/>
              <a:t>Najít zaměstnání je práce sama o </a:t>
            </a:r>
            <a:r>
              <a:rPr lang="cs-CZ" sz="2400" b="1" u="sng" dirty="0" smtClean="0"/>
              <a:t>sobě ;)</a:t>
            </a:r>
            <a:endParaRPr lang="cs-CZ" sz="2400" b="1" u="sng" dirty="0"/>
          </a:p>
          <a:p>
            <a:pPr algn="ctr" eaLnBrk="1" hangingPunct="1">
              <a:defRPr/>
            </a:pPr>
            <a:r>
              <a:rPr lang="cs-CZ" sz="2400" dirty="0"/>
              <a:t>Rozhodující pro vytvoření prvního dojmu pro přijetí jsou první desítky sekund, vhodné oblečení, včasný příchod, ale není vhodná  přílišná skromnost ani přehnaná sebechvála, nejasné a nepravdivé odpovědi</a:t>
            </a:r>
            <a:r>
              <a:rPr lang="cs-CZ" sz="2400" dirty="0" smtClean="0"/>
              <a:t>… </a:t>
            </a:r>
            <a:endParaRPr lang="cs-CZ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71" r="62" b="18742"/>
          <a:stretch/>
        </p:blipFill>
        <p:spPr>
          <a:xfrm>
            <a:off x="2501657" y="1340117"/>
            <a:ext cx="7188679" cy="312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36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Nezaměstnanost v ČR aktuálně: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>
                <a:hlinkClick r:id="rId2"/>
              </a:rPr>
              <a:t>https://www.kurzy.cz/makroekonomika/nezamestnanost/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413373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176767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sz="3200" i="1" dirty="0"/>
              <a:t>“What would you say was your dream job when you were a teenager?”</a:t>
            </a:r>
            <a:endParaRPr lang="cs-CZ" sz="32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05155" y="6573327"/>
            <a:ext cx="10320068" cy="401991"/>
          </a:xfrm>
        </p:spPr>
        <p:txBody>
          <a:bodyPr>
            <a:normAutofit/>
          </a:bodyPr>
          <a:lstStyle/>
          <a:p>
            <a:pPr algn="r"/>
            <a:r>
              <a:rPr lang="cs-CZ" sz="1100" dirty="0">
                <a:hlinkClick r:id="rId2"/>
              </a:rPr>
              <a:t>https://tollfreeforwarding.com/blog/doctors-writers-and-esports-players-how-the-childhood-dream-job-has-evolved/</a:t>
            </a:r>
            <a:endParaRPr lang="cs-CZ" sz="11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158" r="-1449" b="5661"/>
          <a:stretch/>
        </p:blipFill>
        <p:spPr>
          <a:xfrm>
            <a:off x="2744637" y="1405229"/>
            <a:ext cx="6702726" cy="516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0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Magický čtyřúhelník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800" y="1906438"/>
            <a:ext cx="10058400" cy="4128602"/>
          </a:xfrm>
        </p:spPr>
        <p:txBody>
          <a:bodyPr>
            <a:noAutofit/>
          </a:bodyPr>
          <a:lstStyle/>
          <a:p>
            <a:r>
              <a:rPr lang="cs-CZ" sz="2400" dirty="0"/>
              <a:t>Při hodnocení národního hospodářství musíme sledovat veličiny, které jsou základními cíli makroekonomické hospodářské politiky, ty vyjadřujeme pomocí tzv. </a:t>
            </a:r>
            <a:r>
              <a:rPr lang="cs-CZ" sz="2400" b="1" dirty="0"/>
              <a:t>magického čtyřúhelníku.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137" y="3429704"/>
            <a:ext cx="8997725" cy="248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71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Magický čtyřúhelník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800" y="1906438"/>
            <a:ext cx="10058400" cy="4128602"/>
          </a:xfrm>
        </p:spPr>
        <p:txBody>
          <a:bodyPr>
            <a:noAutofit/>
          </a:bodyPr>
          <a:lstStyle/>
          <a:p>
            <a:r>
              <a:rPr lang="cs-CZ" sz="2400" dirty="0"/>
              <a:t>Zahrnuje </a:t>
            </a:r>
            <a:r>
              <a:rPr lang="cs-CZ" sz="2400" b="1" dirty="0"/>
              <a:t>4 ukazatele </a:t>
            </a:r>
            <a:r>
              <a:rPr lang="cs-CZ" sz="2400" dirty="0"/>
              <a:t>úrovně jedné ekonomiky. </a:t>
            </a:r>
            <a:endParaRPr lang="cs-CZ" sz="2400" dirty="0" smtClean="0"/>
          </a:p>
          <a:p>
            <a:r>
              <a:rPr lang="cs-CZ" sz="2400" b="1" dirty="0" smtClean="0"/>
              <a:t>Magický </a:t>
            </a:r>
            <a:r>
              <a:rPr lang="cs-CZ" sz="2400" b="1" dirty="0"/>
              <a:t>čtyřúhelník hodnotí: </a:t>
            </a:r>
            <a:endParaRPr lang="cs-CZ" sz="2400" b="1" dirty="0" smtClean="0"/>
          </a:p>
          <a:p>
            <a:pPr marL="0" indent="0">
              <a:buNone/>
            </a:pPr>
            <a:r>
              <a:rPr lang="cs-CZ" sz="2400" dirty="0" smtClean="0"/>
              <a:t>• </a:t>
            </a:r>
            <a:r>
              <a:rPr lang="cs-CZ" sz="2400" dirty="0"/>
              <a:t>Ekonomický růst (G) měřený prostřednictvím HDP 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• </a:t>
            </a:r>
            <a:r>
              <a:rPr lang="cs-CZ" sz="2400" dirty="0"/>
              <a:t>Plnou zaměstnanost (U) prostřednictvím míry nezaměstnanosti 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• </a:t>
            </a:r>
            <a:r>
              <a:rPr lang="cs-CZ" sz="2400" dirty="0"/>
              <a:t>Stabilitu cenové hladiny (P) prostřednictvím průměrné roční inflace 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• </a:t>
            </a:r>
            <a:r>
              <a:rPr lang="cs-CZ" sz="2400" dirty="0"/>
              <a:t>Vnější ekonomickou rovnováhu (B) prostřednictvím stavu obchodní bilance</a:t>
            </a:r>
          </a:p>
        </p:txBody>
      </p:sp>
    </p:spTree>
    <p:extLst>
      <p:ext uri="{BB962C8B-B14F-4D97-AF65-F5344CB8AC3E}">
        <p14:creationId xmlns:p14="http://schemas.microsoft.com/office/powerpoint/2010/main" val="404991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HRUBÝ DOMÁCÍ PRODUKT - HDP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/>
              <a:t>= souhrn </a:t>
            </a:r>
            <a:r>
              <a:rPr lang="cs-CZ" sz="2400" b="1" dirty="0"/>
              <a:t>statků a služeb vyjádřený v penězích, vytvořený za určité období výrobními faktory na území státu, bez ohledu na to, zda jsou vlastněny občany tohoto státu nebo cizinci. </a:t>
            </a:r>
            <a:endParaRPr lang="cs-CZ" sz="2400" b="1" dirty="0" smtClean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b="1" u="sng" dirty="0"/>
              <a:t>Rozlišujeme: </a:t>
            </a:r>
            <a:endParaRPr lang="cs-CZ" sz="2400" b="1" u="sng" dirty="0" smtClean="0"/>
          </a:p>
          <a:p>
            <a:r>
              <a:rPr lang="cs-CZ" sz="2400" b="1" dirty="0" smtClean="0"/>
              <a:t>skutečný </a:t>
            </a:r>
            <a:r>
              <a:rPr lang="cs-CZ" sz="2400" b="1" dirty="0"/>
              <a:t>HDP- </a:t>
            </a:r>
            <a:r>
              <a:rPr lang="cs-CZ" sz="2400" dirty="0"/>
              <a:t>skutečně dosažený HDP dané ekonomiky, </a:t>
            </a:r>
            <a:endParaRPr lang="cs-CZ" sz="2400" dirty="0" smtClean="0"/>
          </a:p>
          <a:p>
            <a:r>
              <a:rPr lang="cs-CZ" sz="2400" b="1" dirty="0" smtClean="0"/>
              <a:t>potencionální </a:t>
            </a:r>
            <a:r>
              <a:rPr lang="cs-CZ" sz="2400" b="1" dirty="0"/>
              <a:t>HDP </a:t>
            </a:r>
            <a:r>
              <a:rPr lang="cs-CZ" sz="2400" dirty="0"/>
              <a:t>- je ten, kterého by ekonomika mohla dosáhnout při využití všech výrobních zdrojů. </a:t>
            </a:r>
          </a:p>
        </p:txBody>
      </p:sp>
    </p:spTree>
    <p:extLst>
      <p:ext uri="{BB962C8B-B14F-4D97-AF65-F5344CB8AC3E}">
        <p14:creationId xmlns:p14="http://schemas.microsoft.com/office/powerpoint/2010/main" val="372311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 výpočtu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/>
          <a:srcRect l="19616" t="32949" r="13029" b="26538"/>
          <a:stretch/>
        </p:blipFill>
        <p:spPr>
          <a:xfrm>
            <a:off x="742599" y="2294791"/>
            <a:ext cx="10706802" cy="362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73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ýdlo">
  <a:themeElements>
    <a:clrScheme name="Mýdlo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Mýdlo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ýdl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321</TotalTime>
  <Words>1773</Words>
  <Application>Microsoft Office PowerPoint</Application>
  <PresentationFormat>Širokoúhlá obrazovka</PresentationFormat>
  <Paragraphs>200</Paragraphs>
  <Slides>52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57" baseType="lpstr">
      <vt:lpstr>Calibri</vt:lpstr>
      <vt:lpstr>Century Gothic</vt:lpstr>
      <vt:lpstr>Garamond</vt:lpstr>
      <vt:lpstr>Wingdings</vt:lpstr>
      <vt:lpstr>Mýdlo</vt:lpstr>
      <vt:lpstr>Ekonomika  PL2</vt:lpstr>
      <vt:lpstr>Ukazatele vývoje národního hospodářství</vt:lpstr>
      <vt:lpstr>Národní hospodářství</vt:lpstr>
      <vt:lpstr>Činitelé ovlivňující NH </vt:lpstr>
      <vt:lpstr>Sektory NH</vt:lpstr>
      <vt:lpstr>Magický čtyřúhelník</vt:lpstr>
      <vt:lpstr>Magický čtyřúhelník</vt:lpstr>
      <vt:lpstr>HRUBÝ DOMÁCÍ PRODUKT - HDP</vt:lpstr>
      <vt:lpstr>Metody výpočtu</vt:lpstr>
      <vt:lpstr>Prezentace aplikace PowerPoint</vt:lpstr>
      <vt:lpstr>Hrubý národní produkt - HNP</vt:lpstr>
      <vt:lpstr>Příklad:</vt:lpstr>
      <vt:lpstr>Řešení:</vt:lpstr>
      <vt:lpstr>INFLACE</vt:lpstr>
      <vt:lpstr>INFLACE</vt:lpstr>
      <vt:lpstr>Prezentace aplikace PowerPoint</vt:lpstr>
      <vt:lpstr>Podle velikosti míry inflace můžeme rozlišovat inflaci: </vt:lpstr>
      <vt:lpstr>Prezentace aplikace PowerPoint</vt:lpstr>
      <vt:lpstr>Prezentace aplikace PowerPoint</vt:lpstr>
      <vt:lpstr>Podle očekávání:</vt:lpstr>
      <vt:lpstr>Podle způsobu projevu: </vt:lpstr>
      <vt:lpstr>Rozlišujeme 2 příčiny inflace: </vt:lpstr>
      <vt:lpstr>Prezentace aplikace PowerPoint</vt:lpstr>
      <vt:lpstr>Inflační spirála </vt:lpstr>
      <vt:lpstr>Měření inflace</vt:lpstr>
      <vt:lpstr>Indexy k vyjádření vývoje cenové hladiny</vt:lpstr>
      <vt:lpstr>Důsledky inflace</vt:lpstr>
      <vt:lpstr>Inflace vs. deflace: Co je dobré pro ekonomiku? </vt:lpstr>
      <vt:lpstr>ČR - Inflace v květnu opět zrychlila na 2,9 % </vt:lpstr>
      <vt:lpstr>Inflace mírně zpomaluje. Brambory ale zdražily o 52 procent</vt:lpstr>
      <vt:lpstr>NEZAMĚSTNANOST</vt:lpstr>
      <vt:lpstr>Nezaměstnanost</vt:lpstr>
      <vt:lpstr>NEGATIVNÍ DŮSLEDKY NEZAMĚSTNANOSTI</vt:lpstr>
      <vt:lpstr>DĚLENÍ NEZAMĚSTNANOSTI DLE DOBY TRVÁNÍ</vt:lpstr>
      <vt:lpstr>FAKTORY OVLIVŇUJÍCÍ PROSAZENÍ NA TRHU PRÁCE ?</vt:lpstr>
      <vt:lpstr>RIZIKOVÉ SKUPINY LIDÍ PRO TRH PRÁCE ?</vt:lpstr>
      <vt:lpstr>Definice nezaměstnanosti je založena: </vt:lpstr>
      <vt:lpstr>TYPY NEZAMĚSTNANOSTI ?</vt:lpstr>
      <vt:lpstr>TYPY NEZAMĚSTNANOSTI</vt:lpstr>
      <vt:lpstr>Prezentace aplikace PowerPoint</vt:lpstr>
      <vt:lpstr>Typy nezaměstnanosti</vt:lpstr>
      <vt:lpstr>Prezentace aplikace PowerPoint</vt:lpstr>
      <vt:lpstr>Prezentace aplikace PowerPoint</vt:lpstr>
      <vt:lpstr>Prezentace aplikace PowerPoint</vt:lpstr>
      <vt:lpstr>Prezentace aplikace PowerPoint</vt:lpstr>
      <vt:lpstr>Na trhu práce mohou nastat následující situace: </vt:lpstr>
      <vt:lpstr>Prezentace aplikace PowerPoint</vt:lpstr>
      <vt:lpstr>Měření nedobrovolné nezaměstnanosti: </vt:lpstr>
      <vt:lpstr>Stát nezaměstnanost sleduje a pomáhá ji řešit: </vt:lpstr>
      <vt:lpstr>Jak vypadá průběh hledání zaměstnání?</vt:lpstr>
      <vt:lpstr>Nezaměstnanost v ČR aktuálně:</vt:lpstr>
      <vt:lpstr>“What would you say was your dream job when you were a teenager?”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Ekonomika  ac2a</dc:title>
  <dc:creator>Ing. Adéla Čiháková</dc:creator>
  <cp:lastModifiedBy>Ing. Adéla Čiháková</cp:lastModifiedBy>
  <cp:revision>50</cp:revision>
  <dcterms:created xsi:type="dcterms:W3CDTF">2019-08-31T17:14:28Z</dcterms:created>
  <dcterms:modified xsi:type="dcterms:W3CDTF">2019-11-05T09:11:23Z</dcterms:modified>
</cp:coreProperties>
</file>