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2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30.11.2018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71471" y="6074944"/>
            <a:ext cx="3220529" cy="7787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cs typeface="Calibri"/>
              </a:rPr>
              <a:t>Aneta Hejnová</a:t>
            </a:r>
          </a:p>
          <a:p>
            <a:r>
              <a:rPr lang="cs-CZ" dirty="0">
                <a:cs typeface="Calibri"/>
              </a:rPr>
              <a:t>CR4 2018 / 19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1F4F137B-9E9E-4B6E-BE0D-097336D3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02" y="-862"/>
            <a:ext cx="4885425" cy="685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DB36A61-3646-4E9B-81A8-91B1E1C6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Location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78F0E4-1027-47B8-82BB-6A1F40447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United </a:t>
            </a:r>
            <a:r>
              <a:rPr lang="cs-CZ" sz="1800" dirty="0" err="1">
                <a:latin typeface="Times New Roman"/>
                <a:cs typeface="Times New Roman"/>
              </a:rPr>
              <a:t>Kingdom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of</a:t>
            </a:r>
            <a:r>
              <a:rPr lang="cs-CZ" sz="1800" dirty="0">
                <a:latin typeface="Times New Roman"/>
                <a:cs typeface="Times New Roman"/>
              </a:rPr>
              <a:t> Great </a:t>
            </a:r>
            <a:r>
              <a:rPr lang="cs-CZ" sz="1800" dirty="0" err="1">
                <a:latin typeface="Times New Roman"/>
                <a:cs typeface="Times New Roman"/>
              </a:rPr>
              <a:t>Britain</a:t>
            </a:r>
            <a:r>
              <a:rPr lang="cs-CZ" sz="1800" dirty="0">
                <a:latin typeface="Times New Roman"/>
                <a:cs typeface="Times New Roman"/>
              </a:rPr>
              <a:t> and </a:t>
            </a:r>
            <a:r>
              <a:rPr lang="cs-CZ" sz="1800" dirty="0" err="1">
                <a:latin typeface="Times New Roman"/>
                <a:cs typeface="Times New Roman"/>
              </a:rPr>
              <a:t>Northern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Ireland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lies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off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north-west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coast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of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Europe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across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English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Channel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between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North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sea</a:t>
            </a:r>
            <a:r>
              <a:rPr lang="cs-CZ" sz="1800" dirty="0">
                <a:latin typeface="Times New Roman"/>
                <a:cs typeface="Times New Roman"/>
              </a:rPr>
              <a:t> and </a:t>
            </a:r>
            <a:r>
              <a:rPr lang="cs-CZ" sz="1800" dirty="0" err="1">
                <a:latin typeface="Times New Roman"/>
                <a:cs typeface="Times New Roman"/>
              </a:rPr>
              <a:t>Atlantic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ocean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It </a:t>
            </a:r>
            <a:r>
              <a:rPr lang="cs-CZ" sz="1800" dirty="0" err="1">
                <a:latin typeface="Times New Roman"/>
                <a:cs typeface="Times New Roman"/>
              </a:rPr>
              <a:t>consists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of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two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large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islands</a:t>
            </a:r>
            <a:r>
              <a:rPr lang="cs-CZ" sz="1800" dirty="0">
                <a:latin typeface="Times New Roman"/>
                <a:cs typeface="Times New Roman"/>
              </a:rPr>
              <a:t> and </a:t>
            </a:r>
            <a:r>
              <a:rPr lang="cs-CZ" sz="1800" dirty="0" err="1">
                <a:latin typeface="Times New Roman"/>
                <a:cs typeface="Times New Roman"/>
              </a:rPr>
              <a:t>about</a:t>
            </a:r>
            <a:r>
              <a:rPr lang="cs-CZ" sz="1800" dirty="0">
                <a:latin typeface="Times New Roman"/>
                <a:cs typeface="Times New Roman"/>
              </a:rPr>
              <a:t> 5 000 </a:t>
            </a:r>
            <a:r>
              <a:rPr lang="cs-CZ" sz="1800" dirty="0" err="1">
                <a:latin typeface="Times New Roman"/>
                <a:cs typeface="Times New Roman"/>
              </a:rPr>
              <a:t>smaller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ones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island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is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dominated</a:t>
            </a:r>
            <a:r>
              <a:rPr lang="cs-CZ" sz="1800" dirty="0">
                <a:latin typeface="Times New Roman"/>
                <a:cs typeface="Times New Roman"/>
              </a:rPr>
              <a:t> by a </a:t>
            </a:r>
            <a:r>
              <a:rPr lang="cs-CZ" sz="1800" dirty="0" err="1">
                <a:latin typeface="Times New Roman"/>
                <a:cs typeface="Times New Roman"/>
              </a:rPr>
              <a:t>maritime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climate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A </a:t>
            </a:r>
            <a:r>
              <a:rPr lang="cs-CZ" sz="1800" dirty="0" err="1">
                <a:latin typeface="Times New Roman"/>
                <a:cs typeface="Times New Roman"/>
              </a:rPr>
              <a:t>large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island</a:t>
            </a:r>
            <a:r>
              <a:rPr lang="cs-CZ" sz="1800" dirty="0">
                <a:latin typeface="Times New Roman"/>
                <a:cs typeface="Times New Roman"/>
              </a:rPr>
              <a:t> in 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North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Atlantic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Ocean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1B1B98A7-121E-4721-9AE3-21711534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27" y="3540614"/>
            <a:ext cx="5805577" cy="31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1BE949-F428-49BC-B4DB-999E181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Geography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BC435AF-7EB9-4BCE-8275-E963DC550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err="1">
                <a:latin typeface="Times New Roman"/>
                <a:cs typeface="Times New Roman"/>
              </a:rPr>
              <a:t>England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err="1">
                <a:latin typeface="Times New Roman"/>
                <a:cs typeface="Times New Roman"/>
              </a:rPr>
              <a:t>is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err="1">
                <a:latin typeface="Times New Roman"/>
                <a:cs typeface="Times New Roman"/>
              </a:rPr>
              <a:t>mostly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err="1">
                <a:latin typeface="Times New Roman"/>
                <a:cs typeface="Times New Roman"/>
              </a:rPr>
              <a:t>rolling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err="1">
                <a:latin typeface="Times New Roman"/>
                <a:cs typeface="Times New Roman"/>
              </a:rPr>
              <a:t>land</a:t>
            </a:r>
            <a:r>
              <a:rPr lang="cs-CZ" dirty="0">
                <a:cs typeface="Calibri"/>
              </a:rPr>
              <a:t>.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main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mountain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regions</a:t>
            </a:r>
            <a:r>
              <a:rPr lang="cs-CZ" sz="1800" dirty="0">
                <a:latin typeface="Times New Roman"/>
                <a:cs typeface="Times New Roman"/>
              </a:rPr>
              <a:t> - </a:t>
            </a:r>
            <a:r>
              <a:rPr lang="cs-CZ" sz="1800" dirty="0" err="1">
                <a:latin typeface="Times New Roman"/>
                <a:cs typeface="Times New Roman"/>
              </a:rPr>
              <a:t>Cornish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Heights</a:t>
            </a:r>
            <a:r>
              <a:rPr lang="cs-CZ" sz="1800" dirty="0">
                <a:latin typeface="Times New Roman"/>
                <a:cs typeface="Times New Roman"/>
              </a:rPr>
              <a:t>, 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Cambrians</a:t>
            </a:r>
            <a:r>
              <a:rPr lang="cs-CZ" sz="1800" dirty="0">
                <a:latin typeface="Times New Roman"/>
                <a:cs typeface="Times New Roman"/>
              </a:rPr>
              <a:t>, 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Pennines</a:t>
            </a:r>
            <a:r>
              <a:rPr lang="cs-CZ" sz="1800" dirty="0">
                <a:latin typeface="Times New Roman"/>
                <a:cs typeface="Times New Roman"/>
              </a:rPr>
              <a:t> and 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Cumbrian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Mountains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highest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mountain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is</a:t>
            </a:r>
            <a:r>
              <a:rPr lang="cs-CZ" sz="1800" dirty="0">
                <a:latin typeface="Times New Roman"/>
                <a:cs typeface="Times New Roman"/>
              </a:rPr>
              <a:t> Ben Nevis. 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longest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rivers</a:t>
            </a:r>
            <a:r>
              <a:rPr lang="cs-CZ" sz="1800" dirty="0">
                <a:latin typeface="Times New Roman"/>
                <a:cs typeface="Times New Roman"/>
              </a:rPr>
              <a:t> are 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Severn</a:t>
            </a:r>
            <a:r>
              <a:rPr lang="cs-CZ" sz="1800" dirty="0">
                <a:latin typeface="Times New Roman"/>
                <a:cs typeface="Times New Roman"/>
              </a:rPr>
              <a:t> and 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Thames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  <a:p>
            <a:endParaRPr lang="cs-CZ" sz="1800" dirty="0">
              <a:latin typeface="Times New Roman"/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EAF28735-E6F3-46A1-A7E2-FD666ADF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871" y="3162300"/>
            <a:ext cx="4597879" cy="342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5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82327AC-CE01-4360-93B3-11296764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People</a:t>
            </a:r>
            <a:r>
              <a:rPr lang="cs-CZ" b="1" dirty="0">
                <a:latin typeface="Times New Roman"/>
                <a:cs typeface="Times New Roman"/>
              </a:rPr>
              <a:t>, </a:t>
            </a:r>
            <a:r>
              <a:rPr lang="cs-CZ" b="1" dirty="0" err="1">
                <a:latin typeface="Times New Roman"/>
                <a:cs typeface="Times New Roman"/>
              </a:rPr>
              <a:t>languages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1265968-F5B3-4E5D-8A5F-4382E089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err="1">
                <a:cs typeface="Calibri"/>
              </a:rPr>
              <a:t>The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population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is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about</a:t>
            </a:r>
            <a:r>
              <a:rPr lang="cs-CZ" sz="1800" dirty="0">
                <a:cs typeface="Calibri"/>
              </a:rPr>
              <a:t> 60 </a:t>
            </a:r>
            <a:r>
              <a:rPr lang="cs-CZ" sz="1800" dirty="0" err="1">
                <a:cs typeface="Calibri"/>
              </a:rPr>
              <a:t>million</a:t>
            </a:r>
            <a:r>
              <a:rPr lang="cs-CZ" sz="1800" dirty="0">
                <a:cs typeface="Calibri"/>
              </a:rPr>
              <a:t>.</a:t>
            </a:r>
          </a:p>
          <a:p>
            <a:r>
              <a:rPr lang="cs-CZ" sz="1800" dirty="0" err="1">
                <a:cs typeface="Calibri"/>
              </a:rPr>
              <a:t>Ethnic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groups</a:t>
            </a:r>
            <a:r>
              <a:rPr lang="cs-CZ" sz="1800" dirty="0">
                <a:cs typeface="Calibri"/>
              </a:rPr>
              <a:t>: </a:t>
            </a:r>
            <a:r>
              <a:rPr lang="cs-CZ" sz="1800" dirty="0" err="1">
                <a:cs typeface="Calibri"/>
              </a:rPr>
              <a:t>English</a:t>
            </a:r>
            <a:r>
              <a:rPr lang="cs-CZ" sz="1800" dirty="0">
                <a:cs typeface="Calibri"/>
              </a:rPr>
              <a:t>, </a:t>
            </a:r>
            <a:r>
              <a:rPr lang="cs-CZ" sz="1800" dirty="0" err="1">
                <a:cs typeface="Calibri"/>
              </a:rPr>
              <a:t>Scottish</a:t>
            </a:r>
            <a:r>
              <a:rPr lang="cs-CZ" sz="1800" dirty="0">
                <a:cs typeface="Calibri"/>
              </a:rPr>
              <a:t>, </a:t>
            </a:r>
            <a:r>
              <a:rPr lang="cs-CZ" sz="1800" dirty="0" err="1">
                <a:cs typeface="Calibri"/>
              </a:rPr>
              <a:t>Irish</a:t>
            </a:r>
            <a:r>
              <a:rPr lang="cs-CZ" sz="1800" dirty="0">
                <a:cs typeface="Calibri"/>
              </a:rPr>
              <a:t>, </a:t>
            </a:r>
            <a:r>
              <a:rPr lang="cs-CZ" sz="1800" dirty="0" err="1">
                <a:cs typeface="Calibri"/>
              </a:rPr>
              <a:t>Welsh</a:t>
            </a:r>
            <a:r>
              <a:rPr lang="cs-CZ" sz="1800" dirty="0">
                <a:cs typeface="Calibri"/>
              </a:rPr>
              <a:t>, Indian, </a:t>
            </a:r>
            <a:r>
              <a:rPr lang="cs-CZ" sz="1800" dirty="0" err="1">
                <a:cs typeface="Calibri"/>
              </a:rPr>
              <a:t>Pakistan</a:t>
            </a:r>
            <a:r>
              <a:rPr lang="cs-CZ" sz="1800" dirty="0">
                <a:cs typeface="Calibri"/>
              </a:rPr>
              <a:t> and </a:t>
            </a:r>
            <a:r>
              <a:rPr lang="cs-CZ" sz="1800" dirty="0" err="1">
                <a:cs typeface="Calibri"/>
              </a:rPr>
              <a:t>others</a:t>
            </a:r>
            <a:r>
              <a:rPr lang="cs-CZ" sz="1800" dirty="0">
                <a:cs typeface="Calibri"/>
              </a:rPr>
              <a:t>.</a:t>
            </a:r>
            <a:endParaRPr lang="cs-CZ">
              <a:cs typeface="Calibri"/>
            </a:endParaRPr>
          </a:p>
          <a:p>
            <a:r>
              <a:rPr lang="cs-CZ" sz="1800" dirty="0" err="1">
                <a:cs typeface="Calibri"/>
              </a:rPr>
              <a:t>The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main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language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is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English</a:t>
            </a:r>
            <a:r>
              <a:rPr lang="cs-CZ" sz="1800" dirty="0">
                <a:cs typeface="Calibri"/>
              </a:rPr>
              <a:t>.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FD07BEC3-5098-47BB-A944-BFF9FF217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8" y="3339287"/>
            <a:ext cx="2513164" cy="1545278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47835788-D575-41DD-9492-719B5BA6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28" y="3339286"/>
            <a:ext cx="2484408" cy="1502147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65187CF9-1619-4411-88EC-93263D6E2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35" y="3310530"/>
            <a:ext cx="2613805" cy="1530901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xmlns="" id="{8A4C57BF-8547-4307-9776-0C86D0D0F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136" y="3334109"/>
            <a:ext cx="2268749" cy="1512499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xmlns="" id="{3BD1E9DE-FD2E-4E6D-8E48-450B42C24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363" y="3305584"/>
            <a:ext cx="2369389" cy="15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88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47C340-77DA-41BE-AE8A-B1A1FC40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Political</a:t>
            </a:r>
            <a:r>
              <a:rPr lang="cs-CZ" b="1" dirty="0">
                <a:latin typeface="Times New Roman"/>
                <a:cs typeface="Times New Roman"/>
              </a:rPr>
              <a:t> </a:t>
            </a:r>
            <a:r>
              <a:rPr lang="cs-CZ" b="1" dirty="0" err="1">
                <a:latin typeface="Times New Roman"/>
                <a:cs typeface="Times New Roman"/>
              </a:rPr>
              <a:t>system</a:t>
            </a:r>
            <a:r>
              <a:rPr lang="cs-CZ" b="1" dirty="0">
                <a:latin typeface="Times New Roman"/>
                <a:cs typeface="Times New Roman"/>
              </a:rPr>
              <a:t>, the </a:t>
            </a:r>
            <a:r>
              <a:rPr lang="cs-CZ" b="1" dirty="0" err="1">
                <a:latin typeface="Times New Roman"/>
                <a:cs typeface="Times New Roman"/>
              </a:rPr>
              <a:t>capital</a:t>
            </a:r>
            <a:r>
              <a:rPr lang="cs-CZ" b="1" dirty="0">
                <a:latin typeface="Times New Roman"/>
                <a:cs typeface="Times New Roman"/>
              </a:rPr>
              <a:t>, </a:t>
            </a:r>
            <a:r>
              <a:rPr lang="cs-CZ" b="1" dirty="0" err="1">
                <a:latin typeface="Times New Roman"/>
                <a:cs typeface="Times New Roman"/>
              </a:rPr>
              <a:t>currency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D8FED8B8-2500-49B4-BF0A-AA9D9802E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>
                <a:latin typeface="Times New Roman"/>
                <a:cs typeface="Times New Roman"/>
              </a:rPr>
              <a:t>A </a:t>
            </a:r>
            <a:r>
              <a:rPr lang="cs-CZ" sz="1800" dirty="0" err="1">
                <a:latin typeface="Times New Roman"/>
                <a:cs typeface="Times New Roman"/>
              </a:rPr>
              <a:t>constitutional</a:t>
            </a:r>
            <a:r>
              <a:rPr lang="cs-CZ" sz="1800" dirty="0">
                <a:latin typeface="Times New Roman"/>
                <a:cs typeface="Times New Roman"/>
              </a:rPr>
              <a:t> monarchy </a:t>
            </a:r>
            <a:r>
              <a:rPr lang="cs-CZ" sz="1800" dirty="0" err="1">
                <a:latin typeface="Times New Roman"/>
                <a:cs typeface="Times New Roman"/>
              </a:rPr>
              <a:t>with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Queen</a:t>
            </a:r>
            <a:r>
              <a:rPr lang="cs-CZ" sz="1800" dirty="0">
                <a:latin typeface="Times New Roman"/>
                <a:cs typeface="Times New Roman"/>
              </a:rPr>
              <a:t>. 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The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present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Queen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is</a:t>
            </a:r>
            <a:r>
              <a:rPr lang="cs-CZ" sz="1800" dirty="0">
                <a:latin typeface="Times New Roman"/>
                <a:cs typeface="Times New Roman"/>
              </a:rPr>
              <a:t> Elizabeth II.</a:t>
            </a:r>
          </a:p>
          <a:p>
            <a:r>
              <a:rPr lang="cs-CZ" sz="1800" dirty="0">
                <a:latin typeface="Times New Roman"/>
                <a:cs typeface="Times New Roman"/>
              </a:rPr>
              <a:t>Her </a:t>
            </a:r>
            <a:r>
              <a:rPr lang="cs-CZ" sz="1800" dirty="0" err="1">
                <a:latin typeface="Times New Roman"/>
                <a:cs typeface="Times New Roman"/>
              </a:rPr>
              <a:t>powers</a:t>
            </a:r>
            <a:r>
              <a:rPr lang="cs-CZ" sz="1800" dirty="0">
                <a:latin typeface="Times New Roman"/>
                <a:cs typeface="Times New Roman"/>
              </a:rPr>
              <a:t> are limited by </a:t>
            </a:r>
            <a:r>
              <a:rPr lang="cs-CZ" sz="1800" dirty="0" err="1">
                <a:latin typeface="Times New Roman"/>
                <a:cs typeface="Times New Roman"/>
              </a:rPr>
              <a:t>constitution</a:t>
            </a:r>
            <a:r>
              <a:rPr lang="cs-CZ" sz="1800" dirty="0">
                <a:latin typeface="Times New Roman"/>
                <a:cs typeface="Times New Roman"/>
              </a:rPr>
              <a:t>. 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Britain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is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divided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into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four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parts</a:t>
            </a:r>
            <a:r>
              <a:rPr lang="cs-CZ" sz="1800" dirty="0">
                <a:latin typeface="Times New Roman"/>
                <a:cs typeface="Times New Roman"/>
              </a:rPr>
              <a:t>: </a:t>
            </a:r>
            <a:r>
              <a:rPr lang="cs-CZ" sz="1800" dirty="0" err="1">
                <a:latin typeface="Times New Roman"/>
                <a:cs typeface="Times New Roman"/>
              </a:rPr>
              <a:t>England</a:t>
            </a:r>
            <a:r>
              <a:rPr lang="cs-CZ" sz="1800" dirty="0">
                <a:latin typeface="Times New Roman"/>
                <a:cs typeface="Times New Roman"/>
              </a:rPr>
              <a:t>, Wales, Scotland and </a:t>
            </a:r>
            <a:r>
              <a:rPr lang="cs-CZ" sz="1800" dirty="0" err="1">
                <a:latin typeface="Times New Roman"/>
                <a:cs typeface="Times New Roman"/>
              </a:rPr>
              <a:t>Northern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Ireland</a:t>
            </a:r>
            <a:r>
              <a:rPr lang="cs-CZ" sz="1800" dirty="0">
                <a:latin typeface="Times New Roman"/>
                <a:cs typeface="Times New Roman"/>
              </a:rPr>
              <a:t>.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Currency</a:t>
            </a:r>
            <a:r>
              <a:rPr lang="cs-CZ" sz="1800" dirty="0">
                <a:latin typeface="Times New Roman"/>
                <a:cs typeface="Times New Roman"/>
              </a:rPr>
              <a:t> – </a:t>
            </a:r>
            <a:r>
              <a:rPr lang="cs-CZ" sz="1800" dirty="0" err="1">
                <a:latin typeface="Times New Roman"/>
                <a:cs typeface="Times New Roman"/>
              </a:rPr>
              <a:t>pound</a:t>
            </a:r>
            <a:r>
              <a:rPr lang="cs-CZ" sz="1800" dirty="0">
                <a:latin typeface="Times New Roman"/>
                <a:cs typeface="Times New Roman"/>
              </a:rPr>
              <a:t>. 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8" name="Obrázek 8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xmlns="" id="{CA49F42F-5A5E-441F-8A81-83D65C11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34" y="3959259"/>
            <a:ext cx="4382218" cy="23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5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C604E4-DFC5-42EC-BA20-B061BAA74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Places</a:t>
            </a:r>
            <a:r>
              <a:rPr lang="cs-CZ" b="1" dirty="0">
                <a:latin typeface="Times New Roman"/>
                <a:cs typeface="Times New Roman"/>
              </a:rPr>
              <a:t> </a:t>
            </a:r>
            <a:r>
              <a:rPr lang="cs-CZ" b="1" dirty="0" err="1">
                <a:latin typeface="Times New Roman"/>
                <a:cs typeface="Times New Roman"/>
              </a:rPr>
              <a:t>of</a:t>
            </a:r>
            <a:r>
              <a:rPr lang="cs-CZ" b="1" dirty="0">
                <a:latin typeface="Times New Roman"/>
                <a:cs typeface="Times New Roman"/>
              </a:rPr>
              <a:t> </a:t>
            </a:r>
            <a:r>
              <a:rPr lang="cs-CZ" b="1" dirty="0" err="1">
                <a:latin typeface="Times New Roman"/>
                <a:cs typeface="Times New Roman"/>
              </a:rPr>
              <a:t>interest</a:t>
            </a:r>
            <a:r>
              <a:rPr lang="cs-CZ" b="1" dirty="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B3904A4-54B8-4882-A304-9C35EC2C0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34" y="205566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>
                <a:latin typeface="Times New Roman"/>
                <a:cs typeface="Times New Roman"/>
              </a:rPr>
              <a:t>Oxford and Cambridge</a:t>
            </a:r>
          </a:p>
          <a:p>
            <a:r>
              <a:rPr lang="cs-CZ" sz="1800" dirty="0">
                <a:latin typeface="Times New Roman"/>
                <a:cs typeface="Times New Roman"/>
              </a:rPr>
              <a:t>Stratford-</a:t>
            </a:r>
            <a:r>
              <a:rPr lang="cs-CZ" sz="1800" dirty="0" err="1">
                <a:latin typeface="Times New Roman"/>
                <a:cs typeface="Times New Roman"/>
              </a:rPr>
              <a:t>upon</a:t>
            </a:r>
            <a:r>
              <a:rPr lang="cs-CZ" sz="1800" dirty="0">
                <a:latin typeface="Times New Roman"/>
                <a:cs typeface="Times New Roman"/>
              </a:rPr>
              <a:t>-Avon</a:t>
            </a:r>
          </a:p>
          <a:p>
            <a:r>
              <a:rPr lang="cs-CZ" sz="1800" dirty="0">
                <a:latin typeface="Times New Roman"/>
                <a:cs typeface="Times New Roman"/>
              </a:rPr>
              <a:t>Brighton</a:t>
            </a:r>
          </a:p>
          <a:p>
            <a:r>
              <a:rPr lang="cs-CZ" sz="1800" dirty="0">
                <a:latin typeface="Times New Roman"/>
                <a:cs typeface="Times New Roman"/>
              </a:rPr>
              <a:t>Manchester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Liverpool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Sheffield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York</a:t>
            </a:r>
          </a:p>
          <a:p>
            <a:r>
              <a:rPr lang="cs-CZ" sz="1800" dirty="0">
                <a:latin typeface="Times New Roman"/>
                <a:cs typeface="Times New Roman"/>
              </a:rPr>
              <a:t>Birmingham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Bath</a:t>
            </a:r>
          </a:p>
          <a:p>
            <a:r>
              <a:rPr lang="cs-CZ" sz="1800" dirty="0">
                <a:latin typeface="Times New Roman"/>
                <a:cs typeface="Times New Roman"/>
              </a:rPr>
              <a:t>Wales</a:t>
            </a:r>
          </a:p>
          <a:p>
            <a:r>
              <a:rPr lang="cs-CZ" sz="1800" dirty="0">
                <a:latin typeface="Times New Roman"/>
                <a:cs typeface="Times New Roman"/>
              </a:rPr>
              <a:t>Scotland (Glasgow) </a:t>
            </a:r>
          </a:p>
          <a:p>
            <a:endParaRPr lang="cs-CZ" sz="1800" dirty="0">
              <a:latin typeface="Times New Roman"/>
              <a:cs typeface="Times New Roman"/>
            </a:endParaRPr>
          </a:p>
        </p:txBody>
      </p:sp>
      <p:pic>
        <p:nvPicPr>
          <p:cNvPr id="4" name="Obrázek 4" descr="Obsah obrázku exteriér, budova, obloha, město&#10;&#10;Popis vygenerovaný s velmi vysokou mírou spolehlivosti">
            <a:extLst>
              <a:ext uri="{FF2B5EF4-FFF2-40B4-BE49-F238E27FC236}">
                <a16:creationId xmlns:a16="http://schemas.microsoft.com/office/drawing/2014/main" xmlns="" id="{D7C6CB7C-189C-435F-B13F-E7F92CB2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664" y="18691"/>
            <a:ext cx="2714446" cy="3614468"/>
          </a:xfrm>
          <a:prstGeom prst="rect">
            <a:avLst/>
          </a:prstGeom>
        </p:spPr>
      </p:pic>
      <p:pic>
        <p:nvPicPr>
          <p:cNvPr id="6" name="Obrázek 6" descr="Obsah obrázku kolo, exteriér, budova, tráva&#10;&#10;Popis vygenerovaný s velmi vysokou mírou spolehlivosti">
            <a:extLst>
              <a:ext uri="{FF2B5EF4-FFF2-40B4-BE49-F238E27FC236}">
                <a16:creationId xmlns:a16="http://schemas.microsoft.com/office/drawing/2014/main" xmlns="" id="{CA69C6B9-D2D0-44C4-9E66-04D46B60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18" y="3456317"/>
            <a:ext cx="2069841" cy="3108385"/>
          </a:xfrm>
          <a:prstGeom prst="rect">
            <a:avLst/>
          </a:prstGeom>
        </p:spPr>
      </p:pic>
      <p:pic>
        <p:nvPicPr>
          <p:cNvPr id="8" name="Obrázek 8" descr="Obsah obrázku budova, exteriér, podepsat, text&#10;&#10;Popis vygenerovaný s velmi vysokou mírou spolehlivosti">
            <a:extLst>
              <a:ext uri="{FF2B5EF4-FFF2-40B4-BE49-F238E27FC236}">
                <a16:creationId xmlns:a16="http://schemas.microsoft.com/office/drawing/2014/main" xmlns="" id="{FA788E94-C028-48C3-A595-9B8B61E3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446" y="124454"/>
            <a:ext cx="2592957" cy="2583432"/>
          </a:xfrm>
          <a:prstGeom prst="rect">
            <a:avLst/>
          </a:prstGeom>
        </p:spPr>
      </p:pic>
      <p:pic>
        <p:nvPicPr>
          <p:cNvPr id="10" name="Obrázek 10" descr="Obsah obrázku obloha, exteriér, voda, loďka&#10;&#10;Popis vygenerovaný s velmi vysokou mírou spolehlivosti">
            <a:extLst>
              <a:ext uri="{FF2B5EF4-FFF2-40B4-BE49-F238E27FC236}">
                <a16:creationId xmlns:a16="http://schemas.microsoft.com/office/drawing/2014/main" xmlns="" id="{C80DAD6A-877E-4667-94D7-6B75AF489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608" y="2607915"/>
            <a:ext cx="4008407" cy="240417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xmlns="" id="{569A64FE-3308-4A0D-9AEE-537A8BAAA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739" y="2701506"/>
            <a:ext cx="3648973" cy="2432649"/>
          </a:xfrm>
          <a:prstGeom prst="rect">
            <a:avLst/>
          </a:prstGeom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xmlns="" id="{B0465CF5-FFFB-47F5-A2AE-99DE0B06D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117" y="4498450"/>
            <a:ext cx="3533954" cy="23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D8E60F-B952-410D-9400-C8325E39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4" y="365125"/>
            <a:ext cx="10515600" cy="1325563"/>
          </a:xfrm>
        </p:spPr>
        <p:txBody>
          <a:bodyPr/>
          <a:lstStyle/>
          <a:p>
            <a:r>
              <a:rPr lang="cs-CZ" b="1" dirty="0">
                <a:latin typeface="Times New Roman"/>
                <a:cs typeface="Times New Roman"/>
              </a:rPr>
              <a:t>Natural </a:t>
            </a:r>
            <a:r>
              <a:rPr lang="cs-CZ" b="1" dirty="0" err="1">
                <a:latin typeface="Times New Roman"/>
                <a:cs typeface="Times New Roman"/>
              </a:rPr>
              <a:t>wonders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A6EBF6C-0685-44B7-8443-B8F6A28C4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60" y="195502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err="1">
                <a:latin typeface="Times New Roman"/>
                <a:cs typeface="Times New Roman"/>
              </a:rPr>
              <a:t>Seven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Sisters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cliffs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Sussex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England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Malham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Cove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North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Yorkshire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England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Cheddar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Gorge</a:t>
            </a:r>
            <a:r>
              <a:rPr lang="cs-CZ" sz="1800" dirty="0">
                <a:latin typeface="Times New Roman"/>
                <a:cs typeface="Times New Roman"/>
              </a:rPr>
              <a:t>, Somerset, </a:t>
            </a:r>
            <a:r>
              <a:rPr lang="cs-CZ" sz="1800" dirty="0" err="1">
                <a:latin typeface="Times New Roman"/>
                <a:cs typeface="Times New Roman"/>
              </a:rPr>
              <a:t>England</a:t>
            </a:r>
          </a:p>
          <a:p>
            <a:r>
              <a:rPr lang="cs-CZ" sz="1800" dirty="0">
                <a:latin typeface="Times New Roman"/>
                <a:cs typeface="Times New Roman"/>
              </a:rPr>
              <a:t> Loch Ness, </a:t>
            </a:r>
            <a:r>
              <a:rPr lang="cs-CZ" sz="1800" dirty="0" err="1">
                <a:latin typeface="Times New Roman"/>
                <a:cs typeface="Times New Roman"/>
              </a:rPr>
              <a:t>North</a:t>
            </a:r>
            <a:r>
              <a:rPr lang="cs-CZ" sz="1800" dirty="0">
                <a:latin typeface="Times New Roman"/>
                <a:cs typeface="Times New Roman"/>
              </a:rPr>
              <a:t> Scotland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9CB56437-0214-425F-B4F4-FC19304BE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608" y="4182618"/>
            <a:ext cx="4684143" cy="2633443"/>
          </a:xfrm>
          <a:prstGeom prst="rect">
            <a:avLst/>
          </a:prstGeom>
        </p:spPr>
      </p:pic>
      <p:pic>
        <p:nvPicPr>
          <p:cNvPr id="5" name="Obrázek 6" descr="Obsah obrázku exteriér, obloha, příroda, tráva&#10;&#10;Popis vygenerovaný s velmi vysokou mírou spolehlivosti">
            <a:extLst>
              <a:ext uri="{FF2B5EF4-FFF2-40B4-BE49-F238E27FC236}">
                <a16:creationId xmlns:a16="http://schemas.microsoft.com/office/drawing/2014/main" xmlns="" id="{BFF2F12F-CB63-441C-BC19-EB0A8F36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6" y="3998624"/>
            <a:ext cx="5000444" cy="2814523"/>
          </a:xfrm>
          <a:prstGeom prst="rect">
            <a:avLst/>
          </a:prstGeom>
        </p:spPr>
      </p:pic>
      <p:pic>
        <p:nvPicPr>
          <p:cNvPr id="12" name="Obrázek 12" descr="Obsah obrázku exteriér, voda, hora, obloha&#10;&#10;Popis vygenerovaný s velmi vysokou mírou spolehlivosti">
            <a:extLst>
              <a:ext uri="{FF2B5EF4-FFF2-40B4-BE49-F238E27FC236}">
                <a16:creationId xmlns:a16="http://schemas.microsoft.com/office/drawing/2014/main" xmlns="" id="{1E706108-3FA9-4CDA-8243-4CBB78EE1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06" y="157997"/>
            <a:ext cx="5000444" cy="2803892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549A71E8-2F04-4A9E-B752-CB75D4B45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117" y="1911471"/>
            <a:ext cx="3965275" cy="29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B03BECB-ADF4-45DA-A1A3-099B4513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/>
                <a:cs typeface="Times New Roman"/>
              </a:rPr>
              <a:t>Sports</a:t>
            </a:r>
            <a:r>
              <a:rPr lang="cs-CZ" b="1" dirty="0">
                <a:latin typeface="Times New Roman"/>
                <a:cs typeface="Times New Roman"/>
              </a:rPr>
              <a:t>, food, </a:t>
            </a:r>
            <a:r>
              <a:rPr lang="cs-CZ" b="1" dirty="0" err="1">
                <a:latin typeface="Times New Roman"/>
                <a:cs typeface="Times New Roman"/>
              </a:rPr>
              <a:t>famous</a:t>
            </a:r>
            <a:r>
              <a:rPr lang="cs-CZ" b="1" dirty="0">
                <a:latin typeface="Times New Roman"/>
                <a:cs typeface="Times New Roman"/>
              </a:rPr>
              <a:t> </a:t>
            </a:r>
            <a:r>
              <a:rPr lang="cs-CZ" b="1" dirty="0" err="1">
                <a:latin typeface="Times New Roman"/>
                <a:cs typeface="Times New Roman"/>
              </a:rPr>
              <a:t>people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C546911-DDCD-495D-ACCE-A08E5F3E0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err="1">
                <a:latin typeface="Times New Roman"/>
                <a:cs typeface="Times New Roman"/>
              </a:rPr>
              <a:t>Sports</a:t>
            </a:r>
            <a:r>
              <a:rPr lang="cs-CZ" sz="1800" dirty="0">
                <a:latin typeface="Times New Roman"/>
                <a:cs typeface="Times New Roman"/>
              </a:rPr>
              <a:t>: </a:t>
            </a:r>
            <a:r>
              <a:rPr lang="cs-CZ" sz="1800" dirty="0" err="1">
                <a:latin typeface="Times New Roman"/>
                <a:cs typeface="Times New Roman"/>
              </a:rPr>
              <a:t>cricket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football</a:t>
            </a:r>
            <a:r>
              <a:rPr lang="cs-CZ" sz="1800" dirty="0">
                <a:latin typeface="Times New Roman"/>
                <a:cs typeface="Times New Roman"/>
              </a:rPr>
              <a:t> (</a:t>
            </a:r>
            <a:r>
              <a:rPr lang="cs-CZ" sz="1800" dirty="0" err="1">
                <a:latin typeface="Times New Roman"/>
                <a:cs typeface="Times New Roman"/>
              </a:rPr>
              <a:t>soccer</a:t>
            </a:r>
            <a:r>
              <a:rPr lang="cs-CZ" sz="1800" dirty="0">
                <a:latin typeface="Times New Roman"/>
                <a:cs typeface="Times New Roman"/>
              </a:rPr>
              <a:t>), rugby, </a:t>
            </a:r>
            <a:r>
              <a:rPr lang="cs-CZ" sz="1800" dirty="0" err="1">
                <a:latin typeface="Times New Roman"/>
                <a:cs typeface="Times New Roman"/>
              </a:rPr>
              <a:t>tennis</a:t>
            </a:r>
            <a:r>
              <a:rPr lang="cs-CZ" sz="1800" dirty="0">
                <a:latin typeface="Times New Roman"/>
                <a:cs typeface="Times New Roman"/>
              </a:rPr>
              <a:t>, golf, university </a:t>
            </a:r>
            <a:r>
              <a:rPr lang="cs-CZ" sz="1800" dirty="0" err="1">
                <a:latin typeface="Times New Roman"/>
                <a:cs typeface="Times New Roman"/>
              </a:rPr>
              <a:t>boat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race</a:t>
            </a:r>
            <a:endParaRPr lang="cs-CZ" sz="1800" dirty="0">
              <a:latin typeface="Times New Roman"/>
              <a:cs typeface="Times New Roman"/>
            </a:endParaRPr>
          </a:p>
          <a:p>
            <a:r>
              <a:rPr lang="cs-CZ" sz="1800" dirty="0">
                <a:latin typeface="Times New Roman"/>
                <a:cs typeface="Times New Roman"/>
              </a:rPr>
              <a:t>Food: </a:t>
            </a:r>
            <a:r>
              <a:rPr lang="cs-CZ" sz="1800" dirty="0" err="1">
                <a:latin typeface="Times New Roman"/>
                <a:cs typeface="Times New Roman"/>
              </a:rPr>
              <a:t>fish</a:t>
            </a:r>
            <a:r>
              <a:rPr lang="cs-CZ" sz="1800" dirty="0">
                <a:latin typeface="Times New Roman"/>
                <a:cs typeface="Times New Roman"/>
              </a:rPr>
              <a:t> and chips, pizza, </a:t>
            </a:r>
            <a:r>
              <a:rPr lang="cs-CZ" sz="1800" dirty="0" err="1">
                <a:latin typeface="Times New Roman"/>
                <a:cs typeface="Times New Roman"/>
              </a:rPr>
              <a:t>roast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dinner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bread</a:t>
            </a:r>
            <a:r>
              <a:rPr lang="cs-CZ" sz="1800" dirty="0">
                <a:latin typeface="Times New Roman"/>
                <a:cs typeface="Times New Roman"/>
              </a:rPr>
              <a:t> and </a:t>
            </a:r>
            <a:r>
              <a:rPr lang="cs-CZ" sz="1800" dirty="0" err="1">
                <a:latin typeface="Times New Roman"/>
                <a:cs typeface="Times New Roman"/>
              </a:rPr>
              <a:t>butter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pudding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typical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english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  <a:r>
              <a:rPr lang="cs-CZ" sz="1800" dirty="0" err="1">
                <a:latin typeface="Times New Roman"/>
                <a:cs typeface="Times New Roman"/>
              </a:rPr>
              <a:t>breakfast</a:t>
            </a:r>
            <a:r>
              <a:rPr lang="cs-CZ" sz="1800" dirty="0">
                <a:latin typeface="Times New Roman"/>
                <a:cs typeface="Times New Roman"/>
              </a:rPr>
              <a:t> </a:t>
            </a:r>
          </a:p>
          <a:p>
            <a:r>
              <a:rPr lang="cs-CZ" sz="1800" dirty="0" err="1">
                <a:latin typeface="Times New Roman"/>
                <a:cs typeface="Times New Roman"/>
              </a:rPr>
              <a:t>Famous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people</a:t>
            </a:r>
            <a:r>
              <a:rPr lang="cs-CZ" sz="1800" dirty="0">
                <a:latin typeface="Times New Roman"/>
                <a:cs typeface="Times New Roman"/>
              </a:rPr>
              <a:t>: Elizabeth II., Winston Churchill, Margaret Thatcher, Elton John, Paul McCartney, Ed </a:t>
            </a:r>
            <a:r>
              <a:rPr lang="cs-CZ" sz="1800" dirty="0" err="1">
                <a:latin typeface="Times New Roman"/>
                <a:cs typeface="Times New Roman"/>
              </a:rPr>
              <a:t>Sheeran</a:t>
            </a:r>
            <a:r>
              <a:rPr lang="cs-CZ" sz="1800" dirty="0">
                <a:latin typeface="Times New Roman"/>
                <a:cs typeface="Times New Roman"/>
              </a:rPr>
              <a:t>, </a:t>
            </a:r>
            <a:r>
              <a:rPr lang="cs-CZ" sz="1800" dirty="0" err="1">
                <a:latin typeface="Times New Roman"/>
                <a:cs typeface="Times New Roman"/>
              </a:rPr>
              <a:t>etc</a:t>
            </a:r>
            <a:r>
              <a:rPr lang="cs-CZ" sz="1800" dirty="0">
                <a:latin typeface="Times New Roman"/>
                <a:cs typeface="Times New Roman"/>
              </a:rPr>
              <a:t>. 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 descr="Obsah obrázku text&#10;&#10;Popis vygenerovaný s vysokou mírou spolehlivosti">
            <a:extLst>
              <a:ext uri="{FF2B5EF4-FFF2-40B4-BE49-F238E27FC236}">
                <a16:creationId xmlns:a16="http://schemas.microsoft.com/office/drawing/2014/main" xmlns="" id="{378F8707-BABF-452F-8B94-83C24BF6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3393293"/>
            <a:ext cx="4195313" cy="2659339"/>
          </a:xfrm>
          <a:prstGeom prst="rect">
            <a:avLst/>
          </a:prstGeom>
        </p:spPr>
      </p:pic>
      <p:pic>
        <p:nvPicPr>
          <p:cNvPr id="6" name="Obrázek 6" descr="Obsah obrázku sport, exteriér, veslování, osoba&#10;&#10;Popis vygenerovaný s velmi vysokou mírou spolehlivosti">
            <a:extLst>
              <a:ext uri="{FF2B5EF4-FFF2-40B4-BE49-F238E27FC236}">
                <a16:creationId xmlns:a16="http://schemas.microsoft.com/office/drawing/2014/main" xmlns="" id="{5C51AE7C-83A5-453E-AA35-F99313D9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326" y="3476033"/>
            <a:ext cx="3994029" cy="2508235"/>
          </a:xfrm>
          <a:prstGeom prst="rect">
            <a:avLst/>
          </a:prstGeom>
        </p:spPr>
      </p:pic>
      <p:pic>
        <p:nvPicPr>
          <p:cNvPr id="8" name="Obrázek 8" descr="Obsah obrázku osoba, muž, hudba, nošení&#10;&#10;Popis vygenerovaný s velmi vysokou mírou spolehlivosti">
            <a:extLst>
              <a:ext uri="{FF2B5EF4-FFF2-40B4-BE49-F238E27FC236}">
                <a16:creationId xmlns:a16="http://schemas.microsoft.com/office/drawing/2014/main" xmlns="" id="{D3C7BE8E-7300-4453-A94D-D8C4861A3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362" y="3306074"/>
            <a:ext cx="3591464" cy="26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7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76D838-FD4F-4F6B-A57D-062782BAA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7AAD7978-67F8-49C7-8745-27C16FB8A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417" y="431021"/>
            <a:ext cx="7663354" cy="59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645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Širokoúhlá obrazovka</PresentationFormat>
  <Paragraphs>43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systému Office</vt:lpstr>
      <vt:lpstr>Prezentace aplikace PowerPoint</vt:lpstr>
      <vt:lpstr>Location</vt:lpstr>
      <vt:lpstr>Geography</vt:lpstr>
      <vt:lpstr>People, languages</vt:lpstr>
      <vt:lpstr>Political system, the capital, currency</vt:lpstr>
      <vt:lpstr>Places of interest </vt:lpstr>
      <vt:lpstr>Natural wonders</vt:lpstr>
      <vt:lpstr>Sports, food, famous people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298</cp:revision>
  <dcterms:created xsi:type="dcterms:W3CDTF">2012-08-16T00:56:33Z</dcterms:created>
  <dcterms:modified xsi:type="dcterms:W3CDTF">2018-11-30T14:26:35Z</dcterms:modified>
</cp:coreProperties>
</file>