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62" r:id="rId3"/>
    <p:sldId id="258" r:id="rId4"/>
    <p:sldId id="269" r:id="rId5"/>
    <p:sldId id="268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16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2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8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1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37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2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6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2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38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11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4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/>
              <a:t>Ekonomika</a:t>
            </a:r>
            <a:r>
              <a:rPr lang="cs-CZ" sz="5400" b="1" dirty="0"/>
              <a:t/>
            </a:r>
            <a:br>
              <a:rPr lang="cs-CZ" sz="5400" b="1" dirty="0"/>
            </a:br>
            <a:r>
              <a:rPr lang="cs-CZ" sz="5400" b="1" dirty="0" smtClean="0"/>
              <a:t>HC2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ING. Adéla Čiháková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137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u="sng" dirty="0" smtClean="0">
                <a:solidFill>
                  <a:srgbClr val="002060"/>
                </a:solidFill>
              </a:rPr>
              <a:t>Úvodní hodina</a:t>
            </a:r>
            <a:endParaRPr lang="cs-CZ" sz="6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031" y="2103120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Kde mě najdete:</a:t>
            </a:r>
          </a:p>
          <a:p>
            <a:pPr algn="ctr" fontAlgn="base"/>
            <a:r>
              <a:rPr lang="cs-CZ" sz="2400" b="1" dirty="0"/>
              <a:t>Sborovna </a:t>
            </a:r>
            <a:r>
              <a:rPr lang="cs-CZ" sz="2400" b="1" dirty="0" smtClean="0"/>
              <a:t>2.patro</a:t>
            </a:r>
          </a:p>
          <a:p>
            <a:pPr algn="ctr" fontAlgn="base"/>
            <a:r>
              <a:rPr lang="cs-CZ" sz="2400" b="1" dirty="0" smtClean="0"/>
              <a:t>E-mail</a:t>
            </a:r>
            <a:r>
              <a:rPr lang="cs-CZ" sz="2400" b="1" dirty="0"/>
              <a:t>: cihakovaa@iss.pb.cz</a:t>
            </a:r>
            <a:endParaRPr lang="cs-CZ" sz="2400" dirty="0"/>
          </a:p>
          <a:p>
            <a:pPr algn="ctr"/>
            <a:endParaRPr lang="cs-CZ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Konzultační hodiny – vždy po předchozí domluvě:</a:t>
            </a:r>
          </a:p>
          <a:p>
            <a:pPr algn="ctr"/>
            <a:r>
              <a:rPr lang="cs-CZ" sz="2400" b="1" dirty="0"/>
              <a:t>Pondělí a středa </a:t>
            </a:r>
            <a:r>
              <a:rPr lang="cs-CZ" sz="2400" b="1" dirty="0" smtClean="0"/>
              <a:t>14:10 </a:t>
            </a:r>
            <a:r>
              <a:rPr lang="cs-CZ" sz="2400" b="1" dirty="0"/>
              <a:t>– 14:55 </a:t>
            </a:r>
            <a:r>
              <a:rPr lang="cs-CZ" sz="2400" b="1" dirty="0" smtClean="0"/>
              <a:t>hod.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396815"/>
            <a:ext cx="10058400" cy="1039557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Informace o předmětu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36372"/>
            <a:ext cx="10058400" cy="49903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Celková hodinová dotace – 2. ročník – 64 hodin</a:t>
            </a:r>
          </a:p>
          <a:p>
            <a:endParaRPr lang="cs-CZ" sz="2600" dirty="0"/>
          </a:p>
          <a:p>
            <a:pPr marL="0" indent="0">
              <a:buNone/>
            </a:pPr>
            <a:r>
              <a:rPr lang="cs-CZ" sz="2600" b="1" dirty="0" smtClean="0"/>
              <a:t>KLASIFIKACE</a:t>
            </a:r>
          </a:p>
          <a:p>
            <a:pPr marL="0" indent="0">
              <a:buNone/>
            </a:pPr>
            <a:r>
              <a:rPr lang="cs-CZ" sz="2600" dirty="0" smtClean="0"/>
              <a:t>I. pololetí – 1x ústní zkoušení</a:t>
            </a:r>
          </a:p>
          <a:p>
            <a:pPr marL="0" indent="0">
              <a:buNone/>
            </a:pPr>
            <a:r>
              <a:rPr lang="cs-CZ" sz="2600" dirty="0" smtClean="0"/>
              <a:t>                 – 2 x písemné zkoušení </a:t>
            </a:r>
          </a:p>
          <a:p>
            <a:pPr marL="0" indent="0">
              <a:buNone/>
            </a:pPr>
            <a:r>
              <a:rPr lang="cs-CZ" sz="2600" dirty="0" smtClean="0"/>
              <a:t>II. pololetí </a:t>
            </a:r>
            <a:r>
              <a:rPr lang="cs-CZ" sz="2600" dirty="0"/>
              <a:t>– 1x ústní zkoušení</a:t>
            </a:r>
          </a:p>
          <a:p>
            <a:pPr marL="0" indent="0">
              <a:buNone/>
            </a:pPr>
            <a:r>
              <a:rPr lang="cs-CZ" sz="2600" dirty="0"/>
              <a:t>              </a:t>
            </a:r>
            <a:r>
              <a:rPr lang="cs-CZ" sz="2600" dirty="0" smtClean="0"/>
              <a:t>    </a:t>
            </a:r>
            <a:r>
              <a:rPr lang="cs-CZ" sz="2600" dirty="0"/>
              <a:t>– 2 x písemné zkoušení </a:t>
            </a:r>
            <a:r>
              <a:rPr lang="cs-CZ" sz="2600" dirty="0" smtClean="0"/>
              <a:t>	</a:t>
            </a:r>
          </a:p>
          <a:p>
            <a:pPr marL="0" indent="0">
              <a:buNone/>
            </a:pPr>
            <a:endParaRPr lang="cs-CZ" sz="2600" b="1" dirty="0" smtClean="0"/>
          </a:p>
          <a:p>
            <a:pPr marL="0" indent="0">
              <a:buNone/>
            </a:pPr>
            <a:r>
              <a:rPr lang="cs-CZ" sz="2600" b="1" dirty="0" smtClean="0"/>
              <a:t>Hodnocení testů:</a:t>
            </a:r>
          </a:p>
          <a:p>
            <a:pPr marL="0" indent="0">
              <a:buNone/>
            </a:pPr>
            <a:r>
              <a:rPr lang="cs-CZ" sz="2600" dirty="0" smtClean="0"/>
              <a:t>1 =&gt; 90%</a:t>
            </a:r>
          </a:p>
          <a:p>
            <a:pPr marL="0" indent="0">
              <a:buNone/>
            </a:pPr>
            <a:r>
              <a:rPr lang="cs-CZ" sz="2600" dirty="0" smtClean="0"/>
              <a:t>2 =&gt; 80%</a:t>
            </a:r>
          </a:p>
          <a:p>
            <a:pPr marL="0" indent="0">
              <a:buNone/>
            </a:pPr>
            <a:r>
              <a:rPr lang="cs-CZ" sz="2600" dirty="0" smtClean="0"/>
              <a:t>3 =&gt; 60%</a:t>
            </a:r>
          </a:p>
          <a:p>
            <a:pPr marL="0" indent="0">
              <a:buNone/>
            </a:pPr>
            <a:r>
              <a:rPr lang="cs-CZ" sz="2600" dirty="0" smtClean="0"/>
              <a:t>4 =&gt; 40%</a:t>
            </a:r>
          </a:p>
          <a:p>
            <a:pPr marL="0" indent="0">
              <a:buNone/>
            </a:pPr>
            <a:r>
              <a:rPr lang="cs-CZ" sz="2600" dirty="0" smtClean="0"/>
              <a:t>5 =&gt; 0%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51274" y="4399470"/>
            <a:ext cx="47819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Do příští hodiny: </a:t>
            </a:r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SEŠIT A4 – POVINNĚ!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61" y="1945329"/>
            <a:ext cx="2199736" cy="219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Učebnice – doporučené: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</a:rPr>
              <a:t>J. </a:t>
            </a:r>
            <a:r>
              <a:rPr lang="cs-CZ" sz="2400" b="1" dirty="0" smtClean="0">
                <a:latin typeface="Arial" panose="020B0604020202020204" pitchFamily="34" charset="0"/>
              </a:rPr>
              <a:t>Kočí, L. </a:t>
            </a:r>
            <a:r>
              <a:rPr lang="cs-CZ" sz="2400" b="1" dirty="0" err="1" smtClean="0">
                <a:latin typeface="Arial" panose="020B0604020202020204" pitchFamily="34" charset="0"/>
              </a:rPr>
              <a:t>Šamšová</a:t>
            </a:r>
            <a:r>
              <a:rPr lang="cs-CZ" sz="2400" b="1" dirty="0">
                <a:latin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</a:rPr>
              <a:t>– Základy ekonomiky </a:t>
            </a:r>
          </a:p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</a:rPr>
              <a:t>pro střední a vyšší hotelové školy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641" y="1104178"/>
            <a:ext cx="3508555" cy="50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698740"/>
            <a:ext cx="10058400" cy="533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Podnik, podnikové </a:t>
            </a:r>
            <a:r>
              <a:rPr lang="cs-CZ" sz="3600" dirty="0" smtClean="0"/>
              <a:t>činnosti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Hlavní </a:t>
            </a:r>
            <a:r>
              <a:rPr lang="cs-CZ" sz="3600" dirty="0" smtClean="0"/>
              <a:t>činnost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Výrobní činnost – </a:t>
            </a:r>
            <a:r>
              <a:rPr lang="cs-CZ" sz="3600" dirty="0" smtClean="0"/>
              <a:t>průběh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Personální </a:t>
            </a:r>
            <a:r>
              <a:rPr lang="cs-CZ" sz="3600" dirty="0" smtClean="0"/>
              <a:t>činnost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Zásobovací </a:t>
            </a:r>
            <a:r>
              <a:rPr lang="cs-CZ" sz="3600" dirty="0" smtClean="0"/>
              <a:t>činnost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Výpočet spotřeby a velikosti </a:t>
            </a:r>
            <a:r>
              <a:rPr lang="cs-CZ" sz="3600" dirty="0" smtClean="0"/>
              <a:t>nákupu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Výpočet optimální výše </a:t>
            </a:r>
            <a:r>
              <a:rPr lang="cs-CZ" sz="3600" dirty="0" smtClean="0"/>
              <a:t>zásob</a:t>
            </a:r>
            <a:endParaRPr lang="cs-CZ" sz="3600" dirty="0"/>
          </a:p>
          <a:p>
            <a:pPr marL="0" indent="0">
              <a:buNone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TEST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4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98740" y="642593"/>
            <a:ext cx="11067690" cy="566331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 Investiční </a:t>
            </a:r>
            <a:r>
              <a:rPr lang="cs-CZ" sz="4000" dirty="0"/>
              <a:t>činnost (druhy investic</a:t>
            </a:r>
            <a:r>
              <a:rPr lang="cs-CZ" sz="4000" dirty="0" smtClean="0"/>
              <a:t>)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 Druhy a zdroje </a:t>
            </a:r>
            <a:r>
              <a:rPr lang="cs-CZ" sz="4000" dirty="0" smtClean="0"/>
              <a:t>investic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 Výpočet zhodnocení </a:t>
            </a:r>
            <a:r>
              <a:rPr lang="cs-CZ" sz="4000" dirty="0" smtClean="0"/>
              <a:t>investice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 Opakování – majetek podniku (OM, DM</a:t>
            </a:r>
            <a:r>
              <a:rPr lang="cs-CZ" sz="4000" dirty="0" smtClean="0"/>
              <a:t>)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 Opakování - zdroje krytí </a:t>
            </a:r>
            <a:r>
              <a:rPr lang="cs-CZ" sz="4000" dirty="0" smtClean="0"/>
              <a:t>majetku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 Opakování - náklady, výnosy, </a:t>
            </a:r>
            <a:r>
              <a:rPr lang="cs-CZ" sz="4000" dirty="0" smtClean="0"/>
              <a:t>hospodářský výsledek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 Kalkulace </a:t>
            </a:r>
            <a:r>
              <a:rPr lang="cs-CZ" sz="4000" dirty="0" smtClean="0"/>
              <a:t>cen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> </a:t>
            </a:r>
            <a:r>
              <a:rPr lang="cs-CZ" sz="4000" dirty="0" smtClean="0">
                <a:solidFill>
                  <a:srgbClr val="FF0000"/>
                </a:solidFill>
              </a:rPr>
              <a:t>TEST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4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345057"/>
            <a:ext cx="10374702" cy="6047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 Platební styk – </a:t>
            </a:r>
            <a:r>
              <a:rPr lang="cs-CZ" sz="3200" dirty="0" smtClean="0"/>
              <a:t>hotovostní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Platební styk – </a:t>
            </a:r>
            <a:r>
              <a:rPr lang="cs-CZ" sz="3200" dirty="0" smtClean="0"/>
              <a:t>bezhotovostní</a:t>
            </a:r>
          </a:p>
          <a:p>
            <a:pPr marL="0" indent="0">
              <a:buNone/>
            </a:pPr>
            <a:r>
              <a:rPr lang="cs-CZ" sz="3200" dirty="0" smtClean="0"/>
              <a:t> </a:t>
            </a:r>
            <a:r>
              <a:rPr lang="cs-CZ" sz="3200" dirty="0"/>
              <a:t>Finanční trh, </a:t>
            </a:r>
            <a:r>
              <a:rPr lang="cs-CZ" sz="3200" dirty="0" smtClean="0"/>
              <a:t>struktura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Operace na finančních </a:t>
            </a:r>
            <a:r>
              <a:rPr lang="cs-CZ" sz="3200" dirty="0" smtClean="0"/>
              <a:t>trzích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Peněžní </a:t>
            </a:r>
            <a:r>
              <a:rPr lang="cs-CZ" sz="3200" dirty="0" smtClean="0"/>
              <a:t>trh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Devizový </a:t>
            </a:r>
            <a:r>
              <a:rPr lang="cs-CZ" sz="3200" dirty="0" smtClean="0"/>
              <a:t>trh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Kapitálový </a:t>
            </a:r>
            <a:r>
              <a:rPr lang="cs-CZ" sz="3200" dirty="0" smtClean="0"/>
              <a:t>trh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Trh cenných </a:t>
            </a:r>
            <a:r>
              <a:rPr lang="cs-CZ" sz="3200" dirty="0" smtClean="0"/>
              <a:t>papírů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Burza a RM </a:t>
            </a:r>
            <a:r>
              <a:rPr lang="cs-CZ" sz="3200" dirty="0" smtClean="0"/>
              <a:t>systém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TEST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5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8136" y="362309"/>
            <a:ext cx="10297064" cy="6038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 Bankovní </a:t>
            </a:r>
            <a:r>
              <a:rPr lang="cs-CZ" sz="2400" dirty="0" smtClean="0"/>
              <a:t>systém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ČNB - činnosti, </a:t>
            </a:r>
            <a:r>
              <a:rPr lang="cs-CZ" sz="2400" dirty="0" smtClean="0"/>
              <a:t>role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Obchodní </a:t>
            </a:r>
            <a:r>
              <a:rPr lang="cs-CZ" sz="2400" dirty="0" smtClean="0"/>
              <a:t>banky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Kurzovní </a:t>
            </a:r>
            <a:r>
              <a:rPr lang="cs-CZ" sz="2400" dirty="0" smtClean="0"/>
              <a:t>lístek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Pasivní a aktivní úvěrové </a:t>
            </a:r>
            <a:r>
              <a:rPr lang="cs-CZ" sz="2400" dirty="0" smtClean="0"/>
              <a:t>operace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Úvěry - druhy, </a:t>
            </a:r>
            <a:r>
              <a:rPr lang="cs-CZ" sz="2400" dirty="0" smtClean="0"/>
              <a:t>dělení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Úrok, úroková </a:t>
            </a:r>
            <a:r>
              <a:rPr lang="cs-CZ" sz="2400" dirty="0" smtClean="0"/>
              <a:t>sazba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RPSN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Pojišťovny - charakteristika, </a:t>
            </a:r>
            <a:r>
              <a:rPr lang="cs-CZ" sz="2400" dirty="0" smtClean="0"/>
              <a:t>funkce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Povinné </a:t>
            </a:r>
            <a:r>
              <a:rPr lang="cs-CZ" sz="2400" dirty="0" smtClean="0"/>
              <a:t>pojištění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Dobrovolné pojištění - pojistné </a:t>
            </a:r>
            <a:r>
              <a:rPr lang="cs-CZ" sz="2400" dirty="0" smtClean="0"/>
              <a:t>produkty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 TEST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50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724619"/>
            <a:ext cx="10604740" cy="5310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 Daňová soustava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Přímé </a:t>
            </a:r>
            <a:r>
              <a:rPr lang="cs-CZ" sz="3600" dirty="0" smtClean="0"/>
              <a:t>daně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Nepřímé </a:t>
            </a:r>
            <a:r>
              <a:rPr lang="cs-CZ" sz="3600" dirty="0" smtClean="0"/>
              <a:t>daně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Výpočty daně z příjmu FO a </a:t>
            </a:r>
            <a:r>
              <a:rPr lang="cs-CZ" sz="3600" dirty="0" smtClean="0"/>
              <a:t>PO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Daňová evidence pro plátce a neplátce </a:t>
            </a:r>
            <a:r>
              <a:rPr lang="cs-CZ" sz="3600" dirty="0" smtClean="0"/>
              <a:t>DPH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 Vyhotovení daňového </a:t>
            </a:r>
            <a:r>
              <a:rPr lang="cs-CZ" sz="3600" dirty="0" smtClean="0"/>
              <a:t>přiznání</a:t>
            </a:r>
            <a:endParaRPr lang="cs-CZ" sz="3600" dirty="0"/>
          </a:p>
          <a:p>
            <a:pPr marL="0" indent="0">
              <a:buNone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TEST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45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80</TotalTime>
  <Words>261</Words>
  <Application>Microsoft Office PowerPoint</Application>
  <PresentationFormat>Širokoúhlá obrazovka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Garamond</vt:lpstr>
      <vt:lpstr>Mýdlo</vt:lpstr>
      <vt:lpstr>Ekonomika HC2</vt:lpstr>
      <vt:lpstr>Úvodní hodina</vt:lpstr>
      <vt:lpstr>Informace o předmětu</vt:lpstr>
      <vt:lpstr>Učebnice – doporučené:</vt:lpstr>
      <vt:lpstr>Prezentace aplikace PowerPoint</vt:lpstr>
      <vt:lpstr> Investiční činnost (druhy investic)  Druhy a zdroje investic  Výpočet zhodnocení investice  Opakování – majetek podniku (OM, DM)  Opakování - zdroje krytí majetku  Opakování - náklady, výnosy, hospodářský výsledek  Kalkulace cen  TEST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 ac2a</dc:title>
  <dc:creator>Ing. Adéla Čiháková</dc:creator>
  <cp:lastModifiedBy>Ing. Adéla Čiháková</cp:lastModifiedBy>
  <cp:revision>21</cp:revision>
  <dcterms:created xsi:type="dcterms:W3CDTF">2019-08-31T17:14:28Z</dcterms:created>
  <dcterms:modified xsi:type="dcterms:W3CDTF">2019-09-23T12:16:42Z</dcterms:modified>
</cp:coreProperties>
</file>